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2" r:id="rId2"/>
    <p:sldId id="257" r:id="rId3"/>
    <p:sldId id="263" r:id="rId4"/>
    <p:sldId id="265" r:id="rId5"/>
    <p:sldId id="267" r:id="rId6"/>
    <p:sldId id="266" r:id="rId7"/>
    <p:sldId id="264"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292" r:id="rId27"/>
    <p:sldId id="293" r:id="rId28"/>
    <p:sldId id="290" r:id="rId29"/>
    <p:sldId id="29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F24F33-BA64-4F58-B88F-66EFCEDFCEE7}">
          <p14:sldIdLst>
            <p14:sldId id="262"/>
            <p14:sldId id="257"/>
            <p14:sldId id="263"/>
            <p14:sldId id="265"/>
            <p14:sldId id="267"/>
            <p14:sldId id="266"/>
            <p14:sldId id="264"/>
            <p14:sldId id="268"/>
            <p14:sldId id="269"/>
            <p14:sldId id="270"/>
            <p14:sldId id="271"/>
            <p14:sldId id="272"/>
            <p14:sldId id="273"/>
            <p14:sldId id="274"/>
            <p14:sldId id="275"/>
            <p14:sldId id="276"/>
            <p14:sldId id="277"/>
            <p14:sldId id="278"/>
            <p14:sldId id="279"/>
            <p14:sldId id="280"/>
            <p14:sldId id="281"/>
            <p14:sldId id="282"/>
            <p14:sldId id="283"/>
            <p14:sldId id="284"/>
            <p14:sldId id="286"/>
            <p14:sldId id="292"/>
            <p14:sldId id="293"/>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AECF4"/>
    <a:srgbClr val="EEBCD9"/>
    <a:srgbClr val="97DBFE"/>
    <a:srgbClr val="01518E"/>
    <a:srgbClr val="1E80BF"/>
    <a:srgbClr val="32ACDD"/>
    <a:srgbClr val="3EDA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5" autoAdjust="0"/>
    <p:restoredTop sz="94660"/>
  </p:normalViewPr>
  <p:slideViewPr>
    <p:cSldViewPr snapToGrid="0">
      <p:cViewPr varScale="1">
        <p:scale>
          <a:sx n="87" d="100"/>
          <a:sy n="87" d="100"/>
        </p:scale>
        <p:origin x="523" y="48"/>
      </p:cViewPr>
      <p:guideLst/>
    </p:cSldViewPr>
  </p:slideViewPr>
  <p:notesTextViewPr>
    <p:cViewPr>
      <p:scale>
        <a:sx n="1" d="1"/>
        <a:sy n="1" d="1"/>
      </p:scale>
      <p:origin x="0" y="0"/>
    </p:cViewPr>
  </p:notesTextViewPr>
  <p:sorterViewPr>
    <p:cViewPr varScale="1">
      <p:scale>
        <a:sx n="1" d="1"/>
        <a:sy n="1" d="1"/>
      </p:scale>
      <p:origin x="0" y="-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A3AE5-202D-4E9E-96A8-B9B5FA191582}" type="datetimeFigureOut">
              <a:rPr lang="en-US" smtClean="0"/>
              <a:t>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B6864-08D6-4820-9C6F-7413067DC6A5}" type="slidenum">
              <a:rPr lang="en-US" smtClean="0"/>
              <a:t>‹#›</a:t>
            </a:fld>
            <a:endParaRPr lang="en-US"/>
          </a:p>
        </p:txBody>
      </p:sp>
    </p:spTree>
    <p:extLst>
      <p:ext uri="{BB962C8B-B14F-4D97-AF65-F5344CB8AC3E}">
        <p14:creationId xmlns:p14="http://schemas.microsoft.com/office/powerpoint/2010/main" val="120480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99010-CD1E-41EC-8DFF-76ABA206E1BD}" type="slidenum">
              <a:rPr lang="en-US" smtClean="0"/>
              <a:t>6</a:t>
            </a:fld>
            <a:endParaRPr lang="en-US"/>
          </a:p>
        </p:txBody>
      </p:sp>
    </p:spTree>
    <p:extLst>
      <p:ext uri="{BB962C8B-B14F-4D97-AF65-F5344CB8AC3E}">
        <p14:creationId xmlns:p14="http://schemas.microsoft.com/office/powerpoint/2010/main" val="388353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99010-CD1E-41EC-8DFF-76ABA206E1BD}" type="slidenum">
              <a:rPr lang="en-US" smtClean="0"/>
              <a:t>7</a:t>
            </a:fld>
            <a:endParaRPr lang="en-US"/>
          </a:p>
        </p:txBody>
      </p:sp>
    </p:spTree>
    <p:extLst>
      <p:ext uri="{BB962C8B-B14F-4D97-AF65-F5344CB8AC3E}">
        <p14:creationId xmlns:p14="http://schemas.microsoft.com/office/powerpoint/2010/main" val="204676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99010-CD1E-41EC-8DFF-76ABA206E1BD}" type="slidenum">
              <a:rPr lang="en-US" smtClean="0"/>
              <a:t>13</a:t>
            </a:fld>
            <a:endParaRPr lang="en-US"/>
          </a:p>
        </p:txBody>
      </p:sp>
    </p:spTree>
    <p:extLst>
      <p:ext uri="{BB962C8B-B14F-4D97-AF65-F5344CB8AC3E}">
        <p14:creationId xmlns:p14="http://schemas.microsoft.com/office/powerpoint/2010/main" val="388353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clock&#10;&#10;Description automatically generated">
            <a:extLst>
              <a:ext uri="{FF2B5EF4-FFF2-40B4-BE49-F238E27FC236}">
                <a16:creationId xmlns:a16="http://schemas.microsoft.com/office/drawing/2014/main" id="{0E40C46D-CCB0-43E1-953B-FAEFCF0DB7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09" b="7809"/>
          <a:stretch/>
        </p:blipFill>
        <p:spPr>
          <a:xfrm>
            <a:off x="0" y="0"/>
            <a:ext cx="12192000" cy="6858000"/>
          </a:xfrm>
          <a:prstGeom prst="rect">
            <a:avLst/>
          </a:prstGeom>
        </p:spPr>
      </p:pic>
      <p:sp>
        <p:nvSpPr>
          <p:cNvPr id="2" name="Title 1">
            <a:extLst>
              <a:ext uri="{FF2B5EF4-FFF2-40B4-BE49-F238E27FC236}">
                <a16:creationId xmlns:a16="http://schemas.microsoft.com/office/drawing/2014/main" id="{31EB4725-2F37-4252-B6FF-6EBBF7D5D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1177D7-D076-4519-B836-894F13A9A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1D60B-BFF4-4DF9-B6D3-FF3BE438C7F0}"/>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E12E5C74-A5C8-4F10-9792-59B0EDD51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AC9D5-CEE5-4347-B5F9-B0A780146EF9}"/>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200632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E95C-48A8-44C3-A7A8-C3E9CD75FA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89AEB-A3C1-46A0-AB51-0769270A3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0673B-97AC-4F4C-AEC5-DE6BB310566C}"/>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4EEC6C0D-1F32-4E0C-9DA3-BE6CFA812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C29C-27BB-45CB-BE51-255C0D8757B5}"/>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245736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183D8-996F-4C66-AEE3-3F58C7AC45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DFB56-73FC-41B6-A4F2-099304D1A1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7212E-EFA9-4167-84F7-413270C497A7}"/>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99171238-056B-499C-9940-C76C060D8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72D2A-4D16-4844-AFB0-BC34CABA9CD8}"/>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344793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2D4C-F22F-4823-A3C7-E2F1790703C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DD9788-9EFD-412D-B915-52753E3F7C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0E595-90F7-4608-B353-1ED813FFD1B3}"/>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81974460-2995-4DEE-BC7F-2A00397A9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FD02E-324F-4680-B3E0-9BBE112F015A}"/>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19740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5A7-7021-4B75-9083-D288B415A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A15A1-7F8A-4B75-99FF-FFB756DC6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309599-CB03-4355-8264-B39ECC4BA1EE}"/>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1DAE0708-E00A-40F4-BA53-62F78CEA3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8D52-C80A-4562-8DF6-3E3D87CC5395}"/>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344400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EDE7-F300-438C-9FA7-228A8076B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5636A-EE02-4DB7-9EDA-3E457FC84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28F44-A0E0-4224-B6F6-1E996F99C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DB2C4-12CD-46B8-BF84-0B2D2D940731}"/>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6" name="Footer Placeholder 5">
            <a:extLst>
              <a:ext uri="{FF2B5EF4-FFF2-40B4-BE49-F238E27FC236}">
                <a16:creationId xmlns:a16="http://schemas.microsoft.com/office/drawing/2014/main" id="{1CE29877-372A-45F7-9CC1-BD124C9C8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3C049-0D85-4DA5-865C-E47FC8900302}"/>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123439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B704-4EB4-45E2-89F5-7AE9CA397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7EAF7-7CDE-4CB1-BFBF-EAA498226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59072-BC96-4DFC-9F31-56EE6A90D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235C2-0678-43E1-87A1-38CC4C6A7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D0C62-08BB-46FC-AB4C-8910ECC05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553AD-7EC0-428F-BA69-EE5FCA4333E6}"/>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8" name="Footer Placeholder 7">
            <a:extLst>
              <a:ext uri="{FF2B5EF4-FFF2-40B4-BE49-F238E27FC236}">
                <a16:creationId xmlns:a16="http://schemas.microsoft.com/office/drawing/2014/main" id="{ED8EF9C3-220C-4F8C-9906-8BAFAAA5A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2E79B3-D53E-478D-AC61-97513A0BF523}"/>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37865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034E-C4EE-4C10-A1E3-EF3BF475D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C8058-C26D-4479-829A-487FD5EB82D5}"/>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4" name="Footer Placeholder 3">
            <a:extLst>
              <a:ext uri="{FF2B5EF4-FFF2-40B4-BE49-F238E27FC236}">
                <a16:creationId xmlns:a16="http://schemas.microsoft.com/office/drawing/2014/main" id="{FA90AD22-2EFA-4B20-82C5-E9FA7CC0E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3AA-8B02-4A13-8A3A-0A34F9585BCC}"/>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273407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48ECC6-4512-4833-9552-2E599B58987C}"/>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3" name="Footer Placeholder 2">
            <a:extLst>
              <a:ext uri="{FF2B5EF4-FFF2-40B4-BE49-F238E27FC236}">
                <a16:creationId xmlns:a16="http://schemas.microsoft.com/office/drawing/2014/main" id="{7CC0BBC7-F8D2-41B0-9473-649EFC7D0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DA8FA-0AC3-4125-94C6-CC2528AAB178}"/>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248603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F01B-B828-4D74-AF65-8D940DFBC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CB2FB-21DC-409B-82B6-AC1F397D6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E8CD9-7322-4645-BBA7-D5EA7EBB3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1BC92C-5EC0-46DA-8196-9A7AA0444C53}"/>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6" name="Footer Placeholder 5">
            <a:extLst>
              <a:ext uri="{FF2B5EF4-FFF2-40B4-BE49-F238E27FC236}">
                <a16:creationId xmlns:a16="http://schemas.microsoft.com/office/drawing/2014/main" id="{3E17AC31-DE93-4D64-A965-3125F9244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2495A-B735-43CC-86D6-7ACE6135B0CB}"/>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244722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40D7-D337-42B3-96E6-582DB051B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4942E-7D9A-4CAF-BC88-21F378DFF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9CF60-9CAC-4ABE-9DE0-48494FBCE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46F7B-54CB-4923-B3F1-B7F632FE750C}"/>
              </a:ext>
            </a:extLst>
          </p:cNvPr>
          <p:cNvSpPr>
            <a:spLocks noGrp="1"/>
          </p:cNvSpPr>
          <p:nvPr>
            <p:ph type="dt" sz="half" idx="10"/>
          </p:nvPr>
        </p:nvSpPr>
        <p:spPr/>
        <p:txBody>
          <a:bodyPr/>
          <a:lstStyle/>
          <a:p>
            <a:fld id="{C528DEFC-B400-436A-9C56-BA75DBF566BD}" type="datetimeFigureOut">
              <a:rPr lang="en-US" smtClean="0"/>
              <a:t>6/1/2025</a:t>
            </a:fld>
            <a:endParaRPr lang="en-US"/>
          </a:p>
        </p:txBody>
      </p:sp>
      <p:sp>
        <p:nvSpPr>
          <p:cNvPr id="6" name="Footer Placeholder 5">
            <a:extLst>
              <a:ext uri="{FF2B5EF4-FFF2-40B4-BE49-F238E27FC236}">
                <a16:creationId xmlns:a16="http://schemas.microsoft.com/office/drawing/2014/main" id="{52D3BBDA-F552-4121-A295-BEB82AC09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3C7B1-0C73-4815-A22D-61E346C04C53}"/>
              </a:ext>
            </a:extLst>
          </p:cNvPr>
          <p:cNvSpPr>
            <a:spLocks noGrp="1"/>
          </p:cNvSpPr>
          <p:nvPr>
            <p:ph type="sldNum" sz="quarter" idx="12"/>
          </p:nvPr>
        </p:nvSpPr>
        <p:spPr/>
        <p:txBody>
          <a:bodyPr/>
          <a:lstStyle/>
          <a:p>
            <a:fld id="{E1840BFE-9940-4772-8073-A3E60EC693D7}" type="slidenum">
              <a:rPr lang="en-US" smtClean="0"/>
              <a:t>‹#›</a:t>
            </a:fld>
            <a:endParaRPr lang="en-US"/>
          </a:p>
        </p:txBody>
      </p:sp>
    </p:spTree>
    <p:extLst>
      <p:ext uri="{BB962C8B-B14F-4D97-AF65-F5344CB8AC3E}">
        <p14:creationId xmlns:p14="http://schemas.microsoft.com/office/powerpoint/2010/main" val="372744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59D44CC-88AB-4A4C-98DF-0706DBB11439}"/>
              </a:ext>
            </a:extLst>
          </p:cNvPr>
          <p:cNvGraphicFramePr>
            <a:graphicFrameLocks noChangeAspect="1"/>
          </p:cNvGraphicFramePr>
          <p:nvPr userDrawn="1">
            <p:custDataLst>
              <p:tags r:id="rId14"/>
            </p:custDataLst>
            <p:extLst>
              <p:ext uri="{D42A27DB-BD31-4B8C-83A1-F6EECF244321}">
                <p14:modId xmlns:p14="http://schemas.microsoft.com/office/powerpoint/2010/main" val="2053339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44" name="think-cell Slide" r:id="rId16" imgW="425" imgH="426" progId="TCLayout.ActiveDocument.1">
                  <p:embed/>
                </p:oleObj>
              </mc:Choice>
              <mc:Fallback>
                <p:oleObj name="think-cell Slide" r:id="rId16" imgW="425" imgH="42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82AAB94-ED20-4AD3-A30B-6F2D6E0615F3}"/>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a:extLst>
              <a:ext uri="{FF2B5EF4-FFF2-40B4-BE49-F238E27FC236}">
                <a16:creationId xmlns:a16="http://schemas.microsoft.com/office/drawing/2014/main" id="{791ADB73-366B-4E40-B71A-70F7D0B13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02E35-BA14-4698-AF26-020A81B19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C48FD-A84C-4A6B-9FD9-69F96DBAA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DEFC-B400-436A-9C56-BA75DBF566BD}" type="datetimeFigureOut">
              <a:rPr lang="en-US" smtClean="0"/>
              <a:t>6/1/2025</a:t>
            </a:fld>
            <a:endParaRPr lang="en-US"/>
          </a:p>
        </p:txBody>
      </p:sp>
      <p:sp>
        <p:nvSpPr>
          <p:cNvPr id="5" name="Footer Placeholder 4">
            <a:extLst>
              <a:ext uri="{FF2B5EF4-FFF2-40B4-BE49-F238E27FC236}">
                <a16:creationId xmlns:a16="http://schemas.microsoft.com/office/drawing/2014/main" id="{DD6CAF12-429B-4E64-90C2-159096752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4DF84-B654-4A06-8BB3-BDBD4FC91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0BFE-9940-4772-8073-A3E60EC693D7}" type="slidenum">
              <a:rPr lang="en-US" smtClean="0"/>
              <a:t>‹#›</a:t>
            </a:fld>
            <a:endParaRPr lang="en-US"/>
          </a:p>
        </p:txBody>
      </p:sp>
    </p:spTree>
    <p:extLst>
      <p:ext uri="{BB962C8B-B14F-4D97-AF65-F5344CB8AC3E}">
        <p14:creationId xmlns:p14="http://schemas.microsoft.com/office/powerpoint/2010/main" val="230750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10" Type="http://schemas.openxmlformats.org/officeDocument/2006/relationships/image" Target="../media/image11.svg"/><Relationship Id="rId4" Type="http://schemas.openxmlformats.org/officeDocument/2006/relationships/oleObject" Target="../embeddings/oleObject2.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7.svg"/><Relationship Id="rId12"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3.png"/><Relationship Id="rId11" Type="http://schemas.openxmlformats.org/officeDocument/2006/relationships/image" Target="../media/image27.svg"/><Relationship Id="rId5" Type="http://schemas.openxmlformats.org/officeDocument/2006/relationships/image" Target="../media/image1.emf"/><Relationship Id="rId10" Type="http://schemas.openxmlformats.org/officeDocument/2006/relationships/image" Target="../media/image18.png"/><Relationship Id="rId4" Type="http://schemas.openxmlformats.org/officeDocument/2006/relationships/oleObject" Target="../embeddings/oleObject12.bin"/><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9.jpg"/><Relationship Id="rId5" Type="http://schemas.openxmlformats.org/officeDocument/2006/relationships/image" Target="../media/image1.emf"/><Relationship Id="rId10" Type="http://schemas.openxmlformats.org/officeDocument/2006/relationships/image" Target="../media/image24.svg"/><Relationship Id="rId4" Type="http://schemas.openxmlformats.org/officeDocument/2006/relationships/oleObject" Target="../embeddings/oleObject13.bin"/><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1.svg"/><Relationship Id="rId3" Type="http://schemas.openxmlformats.org/officeDocument/2006/relationships/slideLayout" Target="../slideLayouts/slideLayout2.xml"/><Relationship Id="rId7" Type="http://schemas.openxmlformats.org/officeDocument/2006/relationships/image" Target="../media/image21.jpeg"/><Relationship Id="rId12"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emf"/><Relationship Id="rId11" Type="http://schemas.openxmlformats.org/officeDocument/2006/relationships/hyperlink" Target="https://www.gov.uk/plan-retirement-income/get-financial-advice" TargetMode="External"/><Relationship Id="rId5" Type="http://schemas.openxmlformats.org/officeDocument/2006/relationships/oleObject" Target="../embeddings/oleObject14.bin"/><Relationship Id="rId10" Type="http://schemas.openxmlformats.org/officeDocument/2006/relationships/hyperlink" Target="https://www.pensionsadvisoryservice.org.uk/" TargetMode="External"/><Relationship Id="rId4" Type="http://schemas.openxmlformats.org/officeDocument/2006/relationships/notesSlide" Target="../notesSlides/notesSlide3.xml"/><Relationship Id="rId9" Type="http://schemas.openxmlformats.org/officeDocument/2006/relationships/hyperlink" Target="https://www.moneyadviceservice.org.uk/en/articles/personal-pension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hyperlink" Target="https://www.gov.uk/national-insurance-credits/eligibilit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11.svg"/><Relationship Id="rId4" Type="http://schemas.openxmlformats.org/officeDocument/2006/relationships/oleObject" Target="../embeddings/oleObject22.bin"/><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25.png"/><Relationship Id="rId5" Type="http://schemas.openxmlformats.org/officeDocument/2006/relationships/image" Target="../media/image1.emf"/><Relationship Id="rId10" Type="http://schemas.openxmlformats.org/officeDocument/2006/relationships/image" Target="../media/image11.svg"/><Relationship Id="rId4" Type="http://schemas.openxmlformats.org/officeDocument/2006/relationships/oleObject" Target="../embeddings/oleObject23.bin"/><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26.png"/><Relationship Id="rId5" Type="http://schemas.openxmlformats.org/officeDocument/2006/relationships/image" Target="../media/image1.emf"/><Relationship Id="rId10" Type="http://schemas.openxmlformats.org/officeDocument/2006/relationships/image" Target="../media/image11.svg"/><Relationship Id="rId4" Type="http://schemas.openxmlformats.org/officeDocument/2006/relationships/oleObject" Target="../embeddings/oleObject24.bin"/><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image" Target="../media/image27.png"/><Relationship Id="rId5" Type="http://schemas.openxmlformats.org/officeDocument/2006/relationships/image" Target="../media/image1.emf"/><Relationship Id="rId10" Type="http://schemas.openxmlformats.org/officeDocument/2006/relationships/image" Target="../media/image11.svg"/><Relationship Id="rId4" Type="http://schemas.openxmlformats.org/officeDocument/2006/relationships/oleObject" Target="../embeddings/oleObject25.bin"/><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28.png"/><Relationship Id="rId5" Type="http://schemas.openxmlformats.org/officeDocument/2006/relationships/image" Target="../media/image1.emf"/><Relationship Id="rId10" Type="http://schemas.openxmlformats.org/officeDocument/2006/relationships/image" Target="../media/image7.svg"/><Relationship Id="rId4" Type="http://schemas.openxmlformats.org/officeDocument/2006/relationships/oleObject" Target="../embeddings/oleObject26.bin"/><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29.png"/><Relationship Id="rId11" Type="http://schemas.openxmlformats.org/officeDocument/2006/relationships/image" Target="../media/image32.jpg"/><Relationship Id="rId5" Type="http://schemas.openxmlformats.org/officeDocument/2006/relationships/image" Target="../media/image1.emf"/><Relationship Id="rId10" Type="http://schemas.openxmlformats.org/officeDocument/2006/relationships/image" Target="../media/image31.jpg"/><Relationship Id="rId4" Type="http://schemas.openxmlformats.org/officeDocument/2006/relationships/oleObject" Target="../embeddings/oleObject28.bin"/><Relationship Id="rId9"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3.png"/><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30.vml"/><Relationship Id="rId6" Type="http://schemas.openxmlformats.org/officeDocument/2006/relationships/image" Target="../media/image1.emf"/><Relationship Id="rId11" Type="http://schemas.openxmlformats.org/officeDocument/2006/relationships/image" Target="../media/image34.png"/><Relationship Id="rId5" Type="http://schemas.openxmlformats.org/officeDocument/2006/relationships/oleObject" Target="../embeddings/oleObject30.bin"/><Relationship Id="rId10" Type="http://schemas.openxmlformats.org/officeDocument/2006/relationships/image" Target="../media/image11.svg"/><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7.svg"/><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jpe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11.svg"/><Relationship Id="rId5" Type="http://schemas.openxmlformats.org/officeDocument/2006/relationships/oleObject" Target="../embeddings/oleObject5.bin"/><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10.jpe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11" Type="http://schemas.openxmlformats.org/officeDocument/2006/relationships/image" Target="../media/image11.svg"/><Relationship Id="rId5" Type="http://schemas.openxmlformats.org/officeDocument/2006/relationships/oleObject" Target="../embeddings/oleObject6.bin"/><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1.jpeg"/><Relationship Id="rId12" Type="http://schemas.openxmlformats.org/officeDocument/2006/relationships/image" Target="../media/image20.sv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emf"/><Relationship Id="rId11" Type="http://schemas.openxmlformats.org/officeDocument/2006/relationships/image" Target="../media/image13.png"/><Relationship Id="rId5" Type="http://schemas.openxmlformats.org/officeDocument/2006/relationships/oleObject" Target="../embeddings/oleObject7.bin"/><Relationship Id="rId10" Type="http://schemas.openxmlformats.org/officeDocument/2006/relationships/image" Target="../media/image11.sv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emf"/><Relationship Id="rId11" Type="http://schemas.openxmlformats.org/officeDocument/2006/relationships/image" Target="../media/image11.svg"/><Relationship Id="rId5" Type="http://schemas.openxmlformats.org/officeDocument/2006/relationships/oleObject" Target="../embeddings/oleObject8.bin"/><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7C0E581-F168-4FB8-999A-F4C88131584C}"/>
              </a:ext>
            </a:extLst>
          </p:cNvPr>
          <p:cNvGraphicFramePr>
            <a:graphicFrameLocks noChangeAspect="1"/>
          </p:cNvGraphicFramePr>
          <p:nvPr>
            <p:custDataLst>
              <p:tags r:id="rId2"/>
            </p:custDataLst>
            <p:extLst>
              <p:ext uri="{D42A27DB-BD31-4B8C-83A1-F6EECF244321}">
                <p14:modId xmlns:p14="http://schemas.microsoft.com/office/powerpoint/2010/main" val="28717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91"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5" name="Graphic 224">
            <a:extLst>
              <a:ext uri="{FF2B5EF4-FFF2-40B4-BE49-F238E27FC236}">
                <a16:creationId xmlns:a16="http://schemas.microsoft.com/office/drawing/2014/main" id="{324351C4-51B2-4FDD-A9A4-F65B33D299E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489042" y="-2974"/>
            <a:ext cx="2764541" cy="2764541"/>
          </a:xfrm>
          <a:prstGeom prst="rect">
            <a:avLst/>
          </a:prstGeom>
        </p:spPr>
      </p:pic>
      <p:pic>
        <p:nvPicPr>
          <p:cNvPr id="3" name="Picture 2" descr="A person sitting at a table using a computer&#10;&#10;Description automatically generated">
            <a:extLst>
              <a:ext uri="{FF2B5EF4-FFF2-40B4-BE49-F238E27FC236}">
                <a16:creationId xmlns:a16="http://schemas.microsoft.com/office/drawing/2014/main" id="{9683EC2A-5B56-4DB2-BA10-D51F15456A08}"/>
              </a:ext>
            </a:extLst>
          </p:cNvPr>
          <p:cNvPicPr>
            <a:picLocks noChangeAspect="1"/>
          </p:cNvPicPr>
          <p:nvPr/>
        </p:nvPicPr>
        <p:blipFill rotWithShape="1">
          <a:blip r:embed="rId8">
            <a:grayscl/>
            <a:extLst>
              <a:ext uri="{28A0092B-C50C-407E-A947-70E740481C1C}">
                <a14:useLocalDpi xmlns:a14="http://schemas.microsoft.com/office/drawing/2010/main" val="0"/>
              </a:ext>
            </a:extLst>
          </a:blip>
          <a:srcRect l="11584" t="-1" r="25464" b="40318"/>
          <a:stretch/>
        </p:blipFill>
        <p:spPr>
          <a:xfrm>
            <a:off x="6766560" y="0"/>
            <a:ext cx="5425440" cy="6858000"/>
          </a:xfrm>
          <a:prstGeom prst="rect">
            <a:avLst/>
          </a:prstGeom>
        </p:spPr>
      </p:pic>
      <p:sp>
        <p:nvSpPr>
          <p:cNvPr id="42" name="Rectangle 41">
            <a:extLst>
              <a:ext uri="{FF2B5EF4-FFF2-40B4-BE49-F238E27FC236}">
                <a16:creationId xmlns:a16="http://schemas.microsoft.com/office/drawing/2014/main" id="{8EFB2786-9106-4EA3-81E1-44EC5C63A8D8}"/>
              </a:ext>
            </a:extLst>
          </p:cNvPr>
          <p:cNvSpPr/>
          <p:nvPr/>
        </p:nvSpPr>
        <p:spPr>
          <a:xfrm>
            <a:off x="0" y="4811753"/>
            <a:ext cx="8388558" cy="204624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spc="300" dirty="0"/>
          </a:p>
        </p:txBody>
      </p:sp>
      <p:grpSp>
        <p:nvGrpSpPr>
          <p:cNvPr id="219" name="Group 218">
            <a:extLst>
              <a:ext uri="{FF2B5EF4-FFF2-40B4-BE49-F238E27FC236}">
                <a16:creationId xmlns:a16="http://schemas.microsoft.com/office/drawing/2014/main" id="{BA609194-43A7-4AC8-8822-D03281CFACAC}"/>
              </a:ext>
            </a:extLst>
          </p:cNvPr>
          <p:cNvGrpSpPr/>
          <p:nvPr/>
        </p:nvGrpSpPr>
        <p:grpSpPr>
          <a:xfrm>
            <a:off x="-852930" y="-962548"/>
            <a:ext cx="2619375" cy="2698751"/>
            <a:chOff x="-563563" y="-579438"/>
            <a:chExt cx="2619375" cy="2698751"/>
          </a:xfrm>
          <a:solidFill>
            <a:srgbClr val="FAECF4"/>
          </a:solidFill>
        </p:grpSpPr>
        <p:sp>
          <p:nvSpPr>
            <p:cNvPr id="39" name="Freeform 5">
              <a:extLst>
                <a:ext uri="{FF2B5EF4-FFF2-40B4-BE49-F238E27FC236}">
                  <a16:creationId xmlns:a16="http://schemas.microsoft.com/office/drawing/2014/main" id="{5B86D7FA-7AE6-49D2-A24C-0EC1A8ED48FA}"/>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71499061-E46A-493B-82BC-77B2D821A730}"/>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1D684A0-B9CA-4386-957A-865B6ADB271D}"/>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8">
              <a:extLst>
                <a:ext uri="{FF2B5EF4-FFF2-40B4-BE49-F238E27FC236}">
                  <a16:creationId xmlns:a16="http://schemas.microsoft.com/office/drawing/2014/main" id="{2DB0EB85-328D-462D-B6CB-E8096DF7017E}"/>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9">
              <a:extLst>
                <a:ext uri="{FF2B5EF4-FFF2-40B4-BE49-F238E27FC236}">
                  <a16:creationId xmlns:a16="http://schemas.microsoft.com/office/drawing/2014/main" id="{D6F993AE-ADEE-4625-9FFE-E53B5563867E}"/>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10">
              <a:extLst>
                <a:ext uri="{FF2B5EF4-FFF2-40B4-BE49-F238E27FC236}">
                  <a16:creationId xmlns:a16="http://schemas.microsoft.com/office/drawing/2014/main" id="{3A18CB4A-641F-4322-B1EF-5FF04CA4CDD5}"/>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a16="http://schemas.microsoft.com/office/drawing/2014/main" id="{A4A8686D-EAFB-444C-B0D4-88E3A5F1A5AF}"/>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FDD190A7-DBD1-42D1-BFAA-459EDD431D9C}"/>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13">
              <a:extLst>
                <a:ext uri="{FF2B5EF4-FFF2-40B4-BE49-F238E27FC236}">
                  <a16:creationId xmlns:a16="http://schemas.microsoft.com/office/drawing/2014/main" id="{998962D5-BE75-40AD-ABFC-12F35A4A232C}"/>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4">
              <a:extLst>
                <a:ext uri="{FF2B5EF4-FFF2-40B4-BE49-F238E27FC236}">
                  <a16:creationId xmlns:a16="http://schemas.microsoft.com/office/drawing/2014/main" id="{CF91AD2E-5FD5-4B77-912B-F5B85DD71CD7}"/>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5">
              <a:extLst>
                <a:ext uri="{FF2B5EF4-FFF2-40B4-BE49-F238E27FC236}">
                  <a16:creationId xmlns:a16="http://schemas.microsoft.com/office/drawing/2014/main" id="{879E9EC6-BA18-4459-84B4-CE3907E6F5D7}"/>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6">
              <a:extLst>
                <a:ext uri="{FF2B5EF4-FFF2-40B4-BE49-F238E27FC236}">
                  <a16:creationId xmlns:a16="http://schemas.microsoft.com/office/drawing/2014/main" id="{7EA446FB-EDE1-47E8-87AB-29A121B68467}"/>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7">
              <a:extLst>
                <a:ext uri="{FF2B5EF4-FFF2-40B4-BE49-F238E27FC236}">
                  <a16:creationId xmlns:a16="http://schemas.microsoft.com/office/drawing/2014/main" id="{109B4D5E-BB89-41C6-AE4C-87C9344F1560}"/>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3937724E-DCAA-4CD6-88B1-FD272FCD06C4}"/>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19">
              <a:extLst>
                <a:ext uri="{FF2B5EF4-FFF2-40B4-BE49-F238E27FC236}">
                  <a16:creationId xmlns:a16="http://schemas.microsoft.com/office/drawing/2014/main" id="{A36572BD-75AA-4ACD-AA1B-C3396CB950CC}"/>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20">
              <a:extLst>
                <a:ext uri="{FF2B5EF4-FFF2-40B4-BE49-F238E27FC236}">
                  <a16:creationId xmlns:a16="http://schemas.microsoft.com/office/drawing/2014/main" id="{4C464973-4E98-4D1C-9FD7-F54A8A062F7C}"/>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21">
              <a:extLst>
                <a:ext uri="{FF2B5EF4-FFF2-40B4-BE49-F238E27FC236}">
                  <a16:creationId xmlns:a16="http://schemas.microsoft.com/office/drawing/2014/main" id="{3651782C-22F2-44EF-97DA-F5870BA4E089}"/>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2">
              <a:extLst>
                <a:ext uri="{FF2B5EF4-FFF2-40B4-BE49-F238E27FC236}">
                  <a16:creationId xmlns:a16="http://schemas.microsoft.com/office/drawing/2014/main" id="{AFF3042C-451D-4108-866C-FF755AF60E6D}"/>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23">
              <a:extLst>
                <a:ext uri="{FF2B5EF4-FFF2-40B4-BE49-F238E27FC236}">
                  <a16:creationId xmlns:a16="http://schemas.microsoft.com/office/drawing/2014/main" id="{80EA4589-3C3B-4EB4-A355-A0DC946E3AE7}"/>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4">
              <a:extLst>
                <a:ext uri="{FF2B5EF4-FFF2-40B4-BE49-F238E27FC236}">
                  <a16:creationId xmlns:a16="http://schemas.microsoft.com/office/drawing/2014/main" id="{408293A5-413D-4D49-879C-6309C9E4D33F}"/>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25">
              <a:extLst>
                <a:ext uri="{FF2B5EF4-FFF2-40B4-BE49-F238E27FC236}">
                  <a16:creationId xmlns:a16="http://schemas.microsoft.com/office/drawing/2014/main" id="{F4387E97-2620-469E-96B6-F27D4C5E7B06}"/>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6">
              <a:extLst>
                <a:ext uri="{FF2B5EF4-FFF2-40B4-BE49-F238E27FC236}">
                  <a16:creationId xmlns:a16="http://schemas.microsoft.com/office/drawing/2014/main" id="{201766A9-9318-4D06-8DFC-75D79CE553D4}"/>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27">
              <a:extLst>
                <a:ext uri="{FF2B5EF4-FFF2-40B4-BE49-F238E27FC236}">
                  <a16:creationId xmlns:a16="http://schemas.microsoft.com/office/drawing/2014/main" id="{7A20A31B-12F5-4BF7-8963-B55F82275CB2}"/>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8">
              <a:extLst>
                <a:ext uri="{FF2B5EF4-FFF2-40B4-BE49-F238E27FC236}">
                  <a16:creationId xmlns:a16="http://schemas.microsoft.com/office/drawing/2014/main" id="{B3954879-8E17-4303-B141-6BA39F0F8B2F}"/>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9">
              <a:extLst>
                <a:ext uri="{FF2B5EF4-FFF2-40B4-BE49-F238E27FC236}">
                  <a16:creationId xmlns:a16="http://schemas.microsoft.com/office/drawing/2014/main" id="{707052A5-75D5-4D01-82B0-6F2FF11C7D52}"/>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30">
              <a:extLst>
                <a:ext uri="{FF2B5EF4-FFF2-40B4-BE49-F238E27FC236}">
                  <a16:creationId xmlns:a16="http://schemas.microsoft.com/office/drawing/2014/main" id="{5886EA31-C616-4BAB-83F8-E609562AD5DE}"/>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31">
              <a:extLst>
                <a:ext uri="{FF2B5EF4-FFF2-40B4-BE49-F238E27FC236}">
                  <a16:creationId xmlns:a16="http://schemas.microsoft.com/office/drawing/2014/main" id="{94D206A8-093A-415C-A4BB-DEC5CE4C6E0D}"/>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2">
              <a:extLst>
                <a:ext uri="{FF2B5EF4-FFF2-40B4-BE49-F238E27FC236}">
                  <a16:creationId xmlns:a16="http://schemas.microsoft.com/office/drawing/2014/main" id="{D3A8D9B9-E91D-4C54-9ACB-25B02D2F6E47}"/>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33">
              <a:extLst>
                <a:ext uri="{FF2B5EF4-FFF2-40B4-BE49-F238E27FC236}">
                  <a16:creationId xmlns:a16="http://schemas.microsoft.com/office/drawing/2014/main" id="{52B00438-EE02-42E3-A27C-089863EF6A3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34">
              <a:extLst>
                <a:ext uri="{FF2B5EF4-FFF2-40B4-BE49-F238E27FC236}">
                  <a16:creationId xmlns:a16="http://schemas.microsoft.com/office/drawing/2014/main" id="{950913B6-0E85-428B-9FFA-3E8A83419063}"/>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35">
              <a:extLst>
                <a:ext uri="{FF2B5EF4-FFF2-40B4-BE49-F238E27FC236}">
                  <a16:creationId xmlns:a16="http://schemas.microsoft.com/office/drawing/2014/main" id="{0F08831B-1B8E-4609-83BE-CE2FFCFB5824}"/>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36">
              <a:extLst>
                <a:ext uri="{FF2B5EF4-FFF2-40B4-BE49-F238E27FC236}">
                  <a16:creationId xmlns:a16="http://schemas.microsoft.com/office/drawing/2014/main" id="{3992F344-D045-43A3-B8C6-BE2AC5ECF81B}"/>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37">
              <a:extLst>
                <a:ext uri="{FF2B5EF4-FFF2-40B4-BE49-F238E27FC236}">
                  <a16:creationId xmlns:a16="http://schemas.microsoft.com/office/drawing/2014/main" id="{B565B88D-B1D3-4932-8EEA-08632BFCCADE}"/>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38">
              <a:extLst>
                <a:ext uri="{FF2B5EF4-FFF2-40B4-BE49-F238E27FC236}">
                  <a16:creationId xmlns:a16="http://schemas.microsoft.com/office/drawing/2014/main" id="{A30F40D4-3F31-4E84-B22A-1EF3D35BC424}"/>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39">
              <a:extLst>
                <a:ext uri="{FF2B5EF4-FFF2-40B4-BE49-F238E27FC236}">
                  <a16:creationId xmlns:a16="http://schemas.microsoft.com/office/drawing/2014/main" id="{17604034-4B4A-4B44-AD0F-0812A02A3B3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40">
              <a:extLst>
                <a:ext uri="{FF2B5EF4-FFF2-40B4-BE49-F238E27FC236}">
                  <a16:creationId xmlns:a16="http://schemas.microsoft.com/office/drawing/2014/main" id="{5CCF5A67-E4C5-4512-87FB-DA98A8EE3357}"/>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41">
              <a:extLst>
                <a:ext uri="{FF2B5EF4-FFF2-40B4-BE49-F238E27FC236}">
                  <a16:creationId xmlns:a16="http://schemas.microsoft.com/office/drawing/2014/main" id="{93C2F6CA-16F4-43F3-B85A-77464FB88B4A}"/>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42">
              <a:extLst>
                <a:ext uri="{FF2B5EF4-FFF2-40B4-BE49-F238E27FC236}">
                  <a16:creationId xmlns:a16="http://schemas.microsoft.com/office/drawing/2014/main" id="{DDD8ADEF-1574-457D-81F6-3C8AE51D79B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43">
              <a:extLst>
                <a:ext uri="{FF2B5EF4-FFF2-40B4-BE49-F238E27FC236}">
                  <a16:creationId xmlns:a16="http://schemas.microsoft.com/office/drawing/2014/main" id="{A9438C62-5423-4B8C-97B4-C0BBE0C8B932}"/>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44">
              <a:extLst>
                <a:ext uri="{FF2B5EF4-FFF2-40B4-BE49-F238E27FC236}">
                  <a16:creationId xmlns:a16="http://schemas.microsoft.com/office/drawing/2014/main" id="{A75FCFE4-4FC5-496F-812B-62B54286E7BA}"/>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45">
              <a:extLst>
                <a:ext uri="{FF2B5EF4-FFF2-40B4-BE49-F238E27FC236}">
                  <a16:creationId xmlns:a16="http://schemas.microsoft.com/office/drawing/2014/main" id="{0490BF6E-0468-4D03-9A08-28AA07F0CDFD}"/>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46">
              <a:extLst>
                <a:ext uri="{FF2B5EF4-FFF2-40B4-BE49-F238E27FC236}">
                  <a16:creationId xmlns:a16="http://schemas.microsoft.com/office/drawing/2014/main" id="{7D4DE315-AF2F-4E87-896B-1DB18CB0A298}"/>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47">
              <a:extLst>
                <a:ext uri="{FF2B5EF4-FFF2-40B4-BE49-F238E27FC236}">
                  <a16:creationId xmlns:a16="http://schemas.microsoft.com/office/drawing/2014/main" id="{5ECC674D-6840-4533-8B11-B9662234B163}"/>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48">
              <a:extLst>
                <a:ext uri="{FF2B5EF4-FFF2-40B4-BE49-F238E27FC236}">
                  <a16:creationId xmlns:a16="http://schemas.microsoft.com/office/drawing/2014/main" id="{59AFDD8F-A466-478C-AF02-5A65B70E06DA}"/>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49">
              <a:extLst>
                <a:ext uri="{FF2B5EF4-FFF2-40B4-BE49-F238E27FC236}">
                  <a16:creationId xmlns:a16="http://schemas.microsoft.com/office/drawing/2014/main" id="{167B789F-B365-48A1-B764-80817CB65B0A}"/>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50">
              <a:extLst>
                <a:ext uri="{FF2B5EF4-FFF2-40B4-BE49-F238E27FC236}">
                  <a16:creationId xmlns:a16="http://schemas.microsoft.com/office/drawing/2014/main" id="{3B0844FC-6813-4482-A3F3-5BCE8D165FB2}"/>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51">
              <a:extLst>
                <a:ext uri="{FF2B5EF4-FFF2-40B4-BE49-F238E27FC236}">
                  <a16:creationId xmlns:a16="http://schemas.microsoft.com/office/drawing/2014/main" id="{F45591F7-DE22-452E-BC7D-5003C794002E}"/>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52">
              <a:extLst>
                <a:ext uri="{FF2B5EF4-FFF2-40B4-BE49-F238E27FC236}">
                  <a16:creationId xmlns:a16="http://schemas.microsoft.com/office/drawing/2014/main" id="{AAFD1883-2DB7-4A73-BD57-436F789D7E7F}"/>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53">
              <a:extLst>
                <a:ext uri="{FF2B5EF4-FFF2-40B4-BE49-F238E27FC236}">
                  <a16:creationId xmlns:a16="http://schemas.microsoft.com/office/drawing/2014/main" id="{D135CE43-57E2-4CBF-A404-7D279BACD944}"/>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54">
              <a:extLst>
                <a:ext uri="{FF2B5EF4-FFF2-40B4-BE49-F238E27FC236}">
                  <a16:creationId xmlns:a16="http://schemas.microsoft.com/office/drawing/2014/main" id="{9E3C4CD2-7361-4657-9236-06A6D5EAE5A8}"/>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55">
              <a:extLst>
                <a:ext uri="{FF2B5EF4-FFF2-40B4-BE49-F238E27FC236}">
                  <a16:creationId xmlns:a16="http://schemas.microsoft.com/office/drawing/2014/main" id="{E2CD148D-91AD-4809-A7DB-D6495087906F}"/>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6">
              <a:extLst>
                <a:ext uri="{FF2B5EF4-FFF2-40B4-BE49-F238E27FC236}">
                  <a16:creationId xmlns:a16="http://schemas.microsoft.com/office/drawing/2014/main" id="{0F6C3481-19C4-4BFA-A493-3C3F7F35AAA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57">
              <a:extLst>
                <a:ext uri="{FF2B5EF4-FFF2-40B4-BE49-F238E27FC236}">
                  <a16:creationId xmlns:a16="http://schemas.microsoft.com/office/drawing/2014/main" id="{198FC65F-9B26-4427-8F59-4A096D13424C}"/>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58">
              <a:extLst>
                <a:ext uri="{FF2B5EF4-FFF2-40B4-BE49-F238E27FC236}">
                  <a16:creationId xmlns:a16="http://schemas.microsoft.com/office/drawing/2014/main" id="{41893F28-F64B-40E0-80D6-404EA9DC1EB7}"/>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59">
              <a:extLst>
                <a:ext uri="{FF2B5EF4-FFF2-40B4-BE49-F238E27FC236}">
                  <a16:creationId xmlns:a16="http://schemas.microsoft.com/office/drawing/2014/main" id="{B885068C-0C3C-478E-BD23-B359076365FC}"/>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0">
              <a:extLst>
                <a:ext uri="{FF2B5EF4-FFF2-40B4-BE49-F238E27FC236}">
                  <a16:creationId xmlns:a16="http://schemas.microsoft.com/office/drawing/2014/main" id="{342C7D00-35FC-42B9-965A-14E91A00DBA5}"/>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61">
              <a:extLst>
                <a:ext uri="{FF2B5EF4-FFF2-40B4-BE49-F238E27FC236}">
                  <a16:creationId xmlns:a16="http://schemas.microsoft.com/office/drawing/2014/main" id="{C55C7288-6FE3-4DA2-A112-B81D518FE0C2}"/>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62">
              <a:extLst>
                <a:ext uri="{FF2B5EF4-FFF2-40B4-BE49-F238E27FC236}">
                  <a16:creationId xmlns:a16="http://schemas.microsoft.com/office/drawing/2014/main" id="{FF05BE69-253E-467F-92B0-A0BA4BBBA4E4}"/>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63">
              <a:extLst>
                <a:ext uri="{FF2B5EF4-FFF2-40B4-BE49-F238E27FC236}">
                  <a16:creationId xmlns:a16="http://schemas.microsoft.com/office/drawing/2014/main" id="{5EA9BDC3-0D97-4E2C-9A02-F89DE32EBC2B}"/>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64">
              <a:extLst>
                <a:ext uri="{FF2B5EF4-FFF2-40B4-BE49-F238E27FC236}">
                  <a16:creationId xmlns:a16="http://schemas.microsoft.com/office/drawing/2014/main" id="{02083901-B666-4988-9D48-8F8D8753BCCA}"/>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5">
              <a:extLst>
                <a:ext uri="{FF2B5EF4-FFF2-40B4-BE49-F238E27FC236}">
                  <a16:creationId xmlns:a16="http://schemas.microsoft.com/office/drawing/2014/main" id="{93753144-1D5F-4912-9128-5BEC8FF3CFBD}"/>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66">
              <a:extLst>
                <a:ext uri="{FF2B5EF4-FFF2-40B4-BE49-F238E27FC236}">
                  <a16:creationId xmlns:a16="http://schemas.microsoft.com/office/drawing/2014/main" id="{5BF9FD4C-D9CE-41C3-B2CF-8B4FCB79CC1C}"/>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67">
              <a:extLst>
                <a:ext uri="{FF2B5EF4-FFF2-40B4-BE49-F238E27FC236}">
                  <a16:creationId xmlns:a16="http://schemas.microsoft.com/office/drawing/2014/main" id="{3D6A9713-F65D-42BD-9F5F-8A38790BD7F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68">
              <a:extLst>
                <a:ext uri="{FF2B5EF4-FFF2-40B4-BE49-F238E27FC236}">
                  <a16:creationId xmlns:a16="http://schemas.microsoft.com/office/drawing/2014/main" id="{DD718A87-5FCA-41C3-A1C1-15BE10FE387D}"/>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69">
              <a:extLst>
                <a:ext uri="{FF2B5EF4-FFF2-40B4-BE49-F238E27FC236}">
                  <a16:creationId xmlns:a16="http://schemas.microsoft.com/office/drawing/2014/main" id="{CE53FE43-4C30-4B56-A6AA-350A79822D17}"/>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70">
              <a:extLst>
                <a:ext uri="{FF2B5EF4-FFF2-40B4-BE49-F238E27FC236}">
                  <a16:creationId xmlns:a16="http://schemas.microsoft.com/office/drawing/2014/main" id="{B93C0BBF-A08C-49D4-AAF6-DA9EEDE1AC58}"/>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1">
              <a:extLst>
                <a:ext uri="{FF2B5EF4-FFF2-40B4-BE49-F238E27FC236}">
                  <a16:creationId xmlns:a16="http://schemas.microsoft.com/office/drawing/2014/main" id="{E214EF34-0FFB-472A-A471-A22DB8B6B4F3}"/>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72">
              <a:extLst>
                <a:ext uri="{FF2B5EF4-FFF2-40B4-BE49-F238E27FC236}">
                  <a16:creationId xmlns:a16="http://schemas.microsoft.com/office/drawing/2014/main" id="{AF4A03F2-F5C3-489C-BCC0-161AAD1A440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73">
              <a:extLst>
                <a:ext uri="{FF2B5EF4-FFF2-40B4-BE49-F238E27FC236}">
                  <a16:creationId xmlns:a16="http://schemas.microsoft.com/office/drawing/2014/main" id="{A4187CAE-83E3-4279-AC39-A52E1BC02034}"/>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74">
              <a:extLst>
                <a:ext uri="{FF2B5EF4-FFF2-40B4-BE49-F238E27FC236}">
                  <a16:creationId xmlns:a16="http://schemas.microsoft.com/office/drawing/2014/main" id="{4DE7F196-7F47-4893-99DD-87E719BF9E9E}"/>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75">
              <a:extLst>
                <a:ext uri="{FF2B5EF4-FFF2-40B4-BE49-F238E27FC236}">
                  <a16:creationId xmlns:a16="http://schemas.microsoft.com/office/drawing/2014/main" id="{4A960DAF-DCF5-4945-8016-2700A961199A}"/>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76">
              <a:extLst>
                <a:ext uri="{FF2B5EF4-FFF2-40B4-BE49-F238E27FC236}">
                  <a16:creationId xmlns:a16="http://schemas.microsoft.com/office/drawing/2014/main" id="{558FC58C-79B5-44B9-A6BF-2786BC43A332}"/>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77">
              <a:extLst>
                <a:ext uri="{FF2B5EF4-FFF2-40B4-BE49-F238E27FC236}">
                  <a16:creationId xmlns:a16="http://schemas.microsoft.com/office/drawing/2014/main" id="{49CA66D0-5A48-4118-AD74-6E81B1CCBF7E}"/>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78">
              <a:extLst>
                <a:ext uri="{FF2B5EF4-FFF2-40B4-BE49-F238E27FC236}">
                  <a16:creationId xmlns:a16="http://schemas.microsoft.com/office/drawing/2014/main" id="{42B6399B-A68D-4F02-9AFB-C0FA3A24FB97}"/>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79">
              <a:extLst>
                <a:ext uri="{FF2B5EF4-FFF2-40B4-BE49-F238E27FC236}">
                  <a16:creationId xmlns:a16="http://schemas.microsoft.com/office/drawing/2014/main" id="{AA039020-0048-44FE-B37D-D439607CDA36}"/>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80">
              <a:extLst>
                <a:ext uri="{FF2B5EF4-FFF2-40B4-BE49-F238E27FC236}">
                  <a16:creationId xmlns:a16="http://schemas.microsoft.com/office/drawing/2014/main" id="{26A0A226-73EE-4524-9E05-3AD44A4C06F8}"/>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81">
              <a:extLst>
                <a:ext uri="{FF2B5EF4-FFF2-40B4-BE49-F238E27FC236}">
                  <a16:creationId xmlns:a16="http://schemas.microsoft.com/office/drawing/2014/main" id="{9E6A05E7-82BD-473F-8B1B-15DBC19C6F7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82">
              <a:extLst>
                <a:ext uri="{FF2B5EF4-FFF2-40B4-BE49-F238E27FC236}">
                  <a16:creationId xmlns:a16="http://schemas.microsoft.com/office/drawing/2014/main" id="{494D881E-82BE-4D42-8D81-0301DFCA03CB}"/>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83">
              <a:extLst>
                <a:ext uri="{FF2B5EF4-FFF2-40B4-BE49-F238E27FC236}">
                  <a16:creationId xmlns:a16="http://schemas.microsoft.com/office/drawing/2014/main" id="{10C42950-A13D-4C34-9303-F635A5C99E9F}"/>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4">
              <a:extLst>
                <a:ext uri="{FF2B5EF4-FFF2-40B4-BE49-F238E27FC236}">
                  <a16:creationId xmlns:a16="http://schemas.microsoft.com/office/drawing/2014/main" id="{A3BCE78A-34EE-428A-9533-7F91469C82CC}"/>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85">
              <a:extLst>
                <a:ext uri="{FF2B5EF4-FFF2-40B4-BE49-F238E27FC236}">
                  <a16:creationId xmlns:a16="http://schemas.microsoft.com/office/drawing/2014/main" id="{46BD4B81-1BA7-4275-B17E-8E17F4819C9A}"/>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86">
              <a:extLst>
                <a:ext uri="{FF2B5EF4-FFF2-40B4-BE49-F238E27FC236}">
                  <a16:creationId xmlns:a16="http://schemas.microsoft.com/office/drawing/2014/main" id="{1FBCCF71-5E05-4EC9-9751-93638702BD1E}"/>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87">
              <a:extLst>
                <a:ext uri="{FF2B5EF4-FFF2-40B4-BE49-F238E27FC236}">
                  <a16:creationId xmlns:a16="http://schemas.microsoft.com/office/drawing/2014/main" id="{0C8D57C6-505D-4D4E-8FC5-A186CA27E2B4}"/>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88">
              <a:extLst>
                <a:ext uri="{FF2B5EF4-FFF2-40B4-BE49-F238E27FC236}">
                  <a16:creationId xmlns:a16="http://schemas.microsoft.com/office/drawing/2014/main" id="{105A78ED-E811-414B-90C1-370E208FF6FD}"/>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89">
              <a:extLst>
                <a:ext uri="{FF2B5EF4-FFF2-40B4-BE49-F238E27FC236}">
                  <a16:creationId xmlns:a16="http://schemas.microsoft.com/office/drawing/2014/main" id="{36F1D237-787A-424F-8F94-6AFFBB96649C}"/>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90">
              <a:extLst>
                <a:ext uri="{FF2B5EF4-FFF2-40B4-BE49-F238E27FC236}">
                  <a16:creationId xmlns:a16="http://schemas.microsoft.com/office/drawing/2014/main" id="{EFC5B4B9-40A9-4656-B123-14EA7DBC088C}"/>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91">
              <a:extLst>
                <a:ext uri="{FF2B5EF4-FFF2-40B4-BE49-F238E27FC236}">
                  <a16:creationId xmlns:a16="http://schemas.microsoft.com/office/drawing/2014/main" id="{3742EE47-047C-41D1-903A-71AFFB013013}"/>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92">
              <a:extLst>
                <a:ext uri="{FF2B5EF4-FFF2-40B4-BE49-F238E27FC236}">
                  <a16:creationId xmlns:a16="http://schemas.microsoft.com/office/drawing/2014/main" id="{DBC925D4-7F17-4E01-B851-68E424F60D41}"/>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93">
              <a:extLst>
                <a:ext uri="{FF2B5EF4-FFF2-40B4-BE49-F238E27FC236}">
                  <a16:creationId xmlns:a16="http://schemas.microsoft.com/office/drawing/2014/main" id="{D04C4A93-5C46-4B09-A77B-43ED9182DA35}"/>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94">
              <a:extLst>
                <a:ext uri="{FF2B5EF4-FFF2-40B4-BE49-F238E27FC236}">
                  <a16:creationId xmlns:a16="http://schemas.microsoft.com/office/drawing/2014/main" id="{D526F1D4-338E-42E0-AF7C-7CC786530FF5}"/>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95">
              <a:extLst>
                <a:ext uri="{FF2B5EF4-FFF2-40B4-BE49-F238E27FC236}">
                  <a16:creationId xmlns:a16="http://schemas.microsoft.com/office/drawing/2014/main" id="{029215A9-14E5-4DF9-9CD7-E3C18BF27D41}"/>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96">
              <a:extLst>
                <a:ext uri="{FF2B5EF4-FFF2-40B4-BE49-F238E27FC236}">
                  <a16:creationId xmlns:a16="http://schemas.microsoft.com/office/drawing/2014/main" id="{FBA7C1A6-CFCA-4107-A0DF-2813AF631DCF}"/>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97">
              <a:extLst>
                <a:ext uri="{FF2B5EF4-FFF2-40B4-BE49-F238E27FC236}">
                  <a16:creationId xmlns:a16="http://schemas.microsoft.com/office/drawing/2014/main" id="{51CCE138-D0FD-44AA-BCFF-970B3640F52C}"/>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98">
              <a:extLst>
                <a:ext uri="{FF2B5EF4-FFF2-40B4-BE49-F238E27FC236}">
                  <a16:creationId xmlns:a16="http://schemas.microsoft.com/office/drawing/2014/main" id="{9099924F-45B3-4762-9BD7-06B85B3C6C5F}"/>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99">
              <a:extLst>
                <a:ext uri="{FF2B5EF4-FFF2-40B4-BE49-F238E27FC236}">
                  <a16:creationId xmlns:a16="http://schemas.microsoft.com/office/drawing/2014/main" id="{51871776-713F-41D2-8E32-C28A82D23B96}"/>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00">
              <a:extLst>
                <a:ext uri="{FF2B5EF4-FFF2-40B4-BE49-F238E27FC236}">
                  <a16:creationId xmlns:a16="http://schemas.microsoft.com/office/drawing/2014/main" id="{76C10454-1229-4A19-8097-16683B5C1307}"/>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01">
              <a:extLst>
                <a:ext uri="{FF2B5EF4-FFF2-40B4-BE49-F238E27FC236}">
                  <a16:creationId xmlns:a16="http://schemas.microsoft.com/office/drawing/2014/main" id="{1C3285C1-8DA5-4059-8187-3BD8261B5D4C}"/>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02">
              <a:extLst>
                <a:ext uri="{FF2B5EF4-FFF2-40B4-BE49-F238E27FC236}">
                  <a16:creationId xmlns:a16="http://schemas.microsoft.com/office/drawing/2014/main" id="{E97A2EDB-D6C4-4892-8352-DD395FF65549}"/>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03">
              <a:extLst>
                <a:ext uri="{FF2B5EF4-FFF2-40B4-BE49-F238E27FC236}">
                  <a16:creationId xmlns:a16="http://schemas.microsoft.com/office/drawing/2014/main" id="{FB02D2ED-A929-4B5A-B4CE-271093FCDAF3}"/>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04">
              <a:extLst>
                <a:ext uri="{FF2B5EF4-FFF2-40B4-BE49-F238E27FC236}">
                  <a16:creationId xmlns:a16="http://schemas.microsoft.com/office/drawing/2014/main" id="{7B6683B9-884E-4562-9012-7FDD9014DCB6}"/>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05">
              <a:extLst>
                <a:ext uri="{FF2B5EF4-FFF2-40B4-BE49-F238E27FC236}">
                  <a16:creationId xmlns:a16="http://schemas.microsoft.com/office/drawing/2014/main" id="{45D5A601-9FCC-4F1F-ADB3-D0DB4FD0572A}"/>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06">
              <a:extLst>
                <a:ext uri="{FF2B5EF4-FFF2-40B4-BE49-F238E27FC236}">
                  <a16:creationId xmlns:a16="http://schemas.microsoft.com/office/drawing/2014/main" id="{9514B14B-B726-495E-B459-4893B8437472}"/>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7">
              <a:extLst>
                <a:ext uri="{FF2B5EF4-FFF2-40B4-BE49-F238E27FC236}">
                  <a16:creationId xmlns:a16="http://schemas.microsoft.com/office/drawing/2014/main" id="{8F3AEB73-6CC3-4B86-B3B8-F447774B927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108">
              <a:extLst>
                <a:ext uri="{FF2B5EF4-FFF2-40B4-BE49-F238E27FC236}">
                  <a16:creationId xmlns:a16="http://schemas.microsoft.com/office/drawing/2014/main" id="{AD736667-6313-49E3-98D4-A5808F5DF4EF}"/>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09">
              <a:extLst>
                <a:ext uri="{FF2B5EF4-FFF2-40B4-BE49-F238E27FC236}">
                  <a16:creationId xmlns:a16="http://schemas.microsoft.com/office/drawing/2014/main" id="{6320D2BB-7777-405E-BB5C-CC67DAE76DF1}"/>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10">
              <a:extLst>
                <a:ext uri="{FF2B5EF4-FFF2-40B4-BE49-F238E27FC236}">
                  <a16:creationId xmlns:a16="http://schemas.microsoft.com/office/drawing/2014/main" id="{212DE13F-E25B-498D-A4D2-DEC832D586D6}"/>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11">
              <a:extLst>
                <a:ext uri="{FF2B5EF4-FFF2-40B4-BE49-F238E27FC236}">
                  <a16:creationId xmlns:a16="http://schemas.microsoft.com/office/drawing/2014/main" id="{D78D1257-B1BC-4C04-9208-AF1A7E2B52E4}"/>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12">
              <a:extLst>
                <a:ext uri="{FF2B5EF4-FFF2-40B4-BE49-F238E27FC236}">
                  <a16:creationId xmlns:a16="http://schemas.microsoft.com/office/drawing/2014/main" id="{523AC891-2995-4A0C-A22C-D4A10B0C1EA3}"/>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13">
              <a:extLst>
                <a:ext uri="{FF2B5EF4-FFF2-40B4-BE49-F238E27FC236}">
                  <a16:creationId xmlns:a16="http://schemas.microsoft.com/office/drawing/2014/main" id="{EF8D7050-5A79-49F5-AB56-6379162E7CD7}"/>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14">
              <a:extLst>
                <a:ext uri="{FF2B5EF4-FFF2-40B4-BE49-F238E27FC236}">
                  <a16:creationId xmlns:a16="http://schemas.microsoft.com/office/drawing/2014/main" id="{108AD5DF-6383-4FC9-835B-7191AA20A013}"/>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115">
              <a:extLst>
                <a:ext uri="{FF2B5EF4-FFF2-40B4-BE49-F238E27FC236}">
                  <a16:creationId xmlns:a16="http://schemas.microsoft.com/office/drawing/2014/main" id="{39B350E1-B24F-46FB-844C-AF72AAFA861C}"/>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16">
              <a:extLst>
                <a:ext uri="{FF2B5EF4-FFF2-40B4-BE49-F238E27FC236}">
                  <a16:creationId xmlns:a16="http://schemas.microsoft.com/office/drawing/2014/main" id="{694ADED9-23ED-46F2-B03D-98AC32EC8696}"/>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17">
              <a:extLst>
                <a:ext uri="{FF2B5EF4-FFF2-40B4-BE49-F238E27FC236}">
                  <a16:creationId xmlns:a16="http://schemas.microsoft.com/office/drawing/2014/main" id="{57499116-B953-45AC-B4FA-278428B5D28C}"/>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118">
              <a:extLst>
                <a:ext uri="{FF2B5EF4-FFF2-40B4-BE49-F238E27FC236}">
                  <a16:creationId xmlns:a16="http://schemas.microsoft.com/office/drawing/2014/main" id="{A9243119-E1DA-4D93-8CA4-22737F39DAD9}"/>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119">
              <a:extLst>
                <a:ext uri="{FF2B5EF4-FFF2-40B4-BE49-F238E27FC236}">
                  <a16:creationId xmlns:a16="http://schemas.microsoft.com/office/drawing/2014/main" id="{2463049A-B501-4C46-B1D3-784BC7AE235F}"/>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20">
              <a:extLst>
                <a:ext uri="{FF2B5EF4-FFF2-40B4-BE49-F238E27FC236}">
                  <a16:creationId xmlns:a16="http://schemas.microsoft.com/office/drawing/2014/main" id="{83F83806-914D-4FE6-A708-8B420BB04597}"/>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21">
              <a:extLst>
                <a:ext uri="{FF2B5EF4-FFF2-40B4-BE49-F238E27FC236}">
                  <a16:creationId xmlns:a16="http://schemas.microsoft.com/office/drawing/2014/main" id="{596E787D-E640-438A-97B1-6E853DCB81C5}"/>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2">
              <a:extLst>
                <a:ext uri="{FF2B5EF4-FFF2-40B4-BE49-F238E27FC236}">
                  <a16:creationId xmlns:a16="http://schemas.microsoft.com/office/drawing/2014/main" id="{9E42AB12-DFFF-461A-9D0B-A589DF74A4BB}"/>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123">
              <a:extLst>
                <a:ext uri="{FF2B5EF4-FFF2-40B4-BE49-F238E27FC236}">
                  <a16:creationId xmlns:a16="http://schemas.microsoft.com/office/drawing/2014/main" id="{E48E14E0-07C6-4033-B8AB-93EA25A6235A}"/>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24">
              <a:extLst>
                <a:ext uri="{FF2B5EF4-FFF2-40B4-BE49-F238E27FC236}">
                  <a16:creationId xmlns:a16="http://schemas.microsoft.com/office/drawing/2014/main" id="{A18475C8-021E-4F2A-942E-5E6EA3329B5E}"/>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25">
              <a:extLst>
                <a:ext uri="{FF2B5EF4-FFF2-40B4-BE49-F238E27FC236}">
                  <a16:creationId xmlns:a16="http://schemas.microsoft.com/office/drawing/2014/main" id="{F97EBE62-56DC-440C-913E-B0A1B782C5B2}"/>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26">
              <a:extLst>
                <a:ext uri="{FF2B5EF4-FFF2-40B4-BE49-F238E27FC236}">
                  <a16:creationId xmlns:a16="http://schemas.microsoft.com/office/drawing/2014/main" id="{72D4F0E1-5C54-4022-891D-3DA333027BE7}"/>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127">
              <a:extLst>
                <a:ext uri="{FF2B5EF4-FFF2-40B4-BE49-F238E27FC236}">
                  <a16:creationId xmlns:a16="http://schemas.microsoft.com/office/drawing/2014/main" id="{69F4AA0E-B0C4-4ABA-A16C-81E400655C74}"/>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28">
              <a:extLst>
                <a:ext uri="{FF2B5EF4-FFF2-40B4-BE49-F238E27FC236}">
                  <a16:creationId xmlns:a16="http://schemas.microsoft.com/office/drawing/2014/main" id="{57E94D93-2C08-4E4F-8C28-595B8803B4E1}"/>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9">
              <a:extLst>
                <a:ext uri="{FF2B5EF4-FFF2-40B4-BE49-F238E27FC236}">
                  <a16:creationId xmlns:a16="http://schemas.microsoft.com/office/drawing/2014/main" id="{EE650321-8C78-4B01-A54F-A10194B071C7}"/>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30">
              <a:extLst>
                <a:ext uri="{FF2B5EF4-FFF2-40B4-BE49-F238E27FC236}">
                  <a16:creationId xmlns:a16="http://schemas.microsoft.com/office/drawing/2014/main" id="{4C9C5581-A178-44C3-9B10-3F52E49F3905}"/>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31">
              <a:extLst>
                <a:ext uri="{FF2B5EF4-FFF2-40B4-BE49-F238E27FC236}">
                  <a16:creationId xmlns:a16="http://schemas.microsoft.com/office/drawing/2014/main" id="{28C44E7D-4525-49E7-9ED8-40363EF6784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32">
              <a:extLst>
                <a:ext uri="{FF2B5EF4-FFF2-40B4-BE49-F238E27FC236}">
                  <a16:creationId xmlns:a16="http://schemas.microsoft.com/office/drawing/2014/main" id="{6167F362-2A6C-48B5-87DC-F201140DD559}"/>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33">
              <a:extLst>
                <a:ext uri="{FF2B5EF4-FFF2-40B4-BE49-F238E27FC236}">
                  <a16:creationId xmlns:a16="http://schemas.microsoft.com/office/drawing/2014/main" id="{056435A2-FA0C-465B-A5CB-D73B3A41DBA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34">
              <a:extLst>
                <a:ext uri="{FF2B5EF4-FFF2-40B4-BE49-F238E27FC236}">
                  <a16:creationId xmlns:a16="http://schemas.microsoft.com/office/drawing/2014/main" id="{38172EF7-4BB4-454D-9A06-F1B6725F7874}"/>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5">
              <a:extLst>
                <a:ext uri="{FF2B5EF4-FFF2-40B4-BE49-F238E27FC236}">
                  <a16:creationId xmlns:a16="http://schemas.microsoft.com/office/drawing/2014/main" id="{38E0FC11-0741-47C5-8581-4475537F7CEE}"/>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136">
              <a:extLst>
                <a:ext uri="{FF2B5EF4-FFF2-40B4-BE49-F238E27FC236}">
                  <a16:creationId xmlns:a16="http://schemas.microsoft.com/office/drawing/2014/main" id="{4F78B129-A747-47D8-AFAD-CF7C15B42A3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37">
              <a:extLst>
                <a:ext uri="{FF2B5EF4-FFF2-40B4-BE49-F238E27FC236}">
                  <a16:creationId xmlns:a16="http://schemas.microsoft.com/office/drawing/2014/main" id="{D7FD8926-900C-43CB-AAC7-3E19299983C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38">
              <a:extLst>
                <a:ext uri="{FF2B5EF4-FFF2-40B4-BE49-F238E27FC236}">
                  <a16:creationId xmlns:a16="http://schemas.microsoft.com/office/drawing/2014/main" id="{8D4E8902-A982-464A-8B72-E8EEF75C6BE2}"/>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39">
              <a:extLst>
                <a:ext uri="{FF2B5EF4-FFF2-40B4-BE49-F238E27FC236}">
                  <a16:creationId xmlns:a16="http://schemas.microsoft.com/office/drawing/2014/main" id="{80A37826-5B19-4E95-B90E-3DD80A4C98B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0">
              <a:extLst>
                <a:ext uri="{FF2B5EF4-FFF2-40B4-BE49-F238E27FC236}">
                  <a16:creationId xmlns:a16="http://schemas.microsoft.com/office/drawing/2014/main" id="{170C647A-E38E-4CF1-8EC3-6DFDD4C3D184}"/>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1">
              <a:extLst>
                <a:ext uri="{FF2B5EF4-FFF2-40B4-BE49-F238E27FC236}">
                  <a16:creationId xmlns:a16="http://schemas.microsoft.com/office/drawing/2014/main" id="{DCFBABB9-65A2-4355-B008-0231025B11B5}"/>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142">
              <a:extLst>
                <a:ext uri="{FF2B5EF4-FFF2-40B4-BE49-F238E27FC236}">
                  <a16:creationId xmlns:a16="http://schemas.microsoft.com/office/drawing/2014/main" id="{B356C5B4-54D8-4561-9D01-06C3C8510882}"/>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43">
              <a:extLst>
                <a:ext uri="{FF2B5EF4-FFF2-40B4-BE49-F238E27FC236}">
                  <a16:creationId xmlns:a16="http://schemas.microsoft.com/office/drawing/2014/main" id="{D0194E58-DF8C-485D-895C-5F27BBF760AD}"/>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44">
              <a:extLst>
                <a:ext uri="{FF2B5EF4-FFF2-40B4-BE49-F238E27FC236}">
                  <a16:creationId xmlns:a16="http://schemas.microsoft.com/office/drawing/2014/main" id="{65636933-589A-41D9-BAC2-CAD021737D4B}"/>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45">
              <a:extLst>
                <a:ext uri="{FF2B5EF4-FFF2-40B4-BE49-F238E27FC236}">
                  <a16:creationId xmlns:a16="http://schemas.microsoft.com/office/drawing/2014/main" id="{6EF966B5-B329-498D-B62B-9F6B7322B76B}"/>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46">
              <a:extLst>
                <a:ext uri="{FF2B5EF4-FFF2-40B4-BE49-F238E27FC236}">
                  <a16:creationId xmlns:a16="http://schemas.microsoft.com/office/drawing/2014/main" id="{1DEE5F34-8CDE-40B0-A692-DD6B9821C944}"/>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47">
              <a:extLst>
                <a:ext uri="{FF2B5EF4-FFF2-40B4-BE49-F238E27FC236}">
                  <a16:creationId xmlns:a16="http://schemas.microsoft.com/office/drawing/2014/main" id="{ED558990-B989-4B61-B48A-4854BCF55802}"/>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48">
              <a:extLst>
                <a:ext uri="{FF2B5EF4-FFF2-40B4-BE49-F238E27FC236}">
                  <a16:creationId xmlns:a16="http://schemas.microsoft.com/office/drawing/2014/main" id="{3B1E641E-11DF-4FB6-A205-DF9FC767C381}"/>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49">
              <a:extLst>
                <a:ext uri="{FF2B5EF4-FFF2-40B4-BE49-F238E27FC236}">
                  <a16:creationId xmlns:a16="http://schemas.microsoft.com/office/drawing/2014/main" id="{0A575374-71CC-4B04-908C-836E437156F9}"/>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50">
              <a:extLst>
                <a:ext uri="{FF2B5EF4-FFF2-40B4-BE49-F238E27FC236}">
                  <a16:creationId xmlns:a16="http://schemas.microsoft.com/office/drawing/2014/main" id="{6AA5828D-5DE0-4DC7-A8FA-C38E69465A07}"/>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51">
              <a:extLst>
                <a:ext uri="{FF2B5EF4-FFF2-40B4-BE49-F238E27FC236}">
                  <a16:creationId xmlns:a16="http://schemas.microsoft.com/office/drawing/2014/main" id="{3E445A15-FDBF-4321-A04B-CD0FFAF2BBC1}"/>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52">
              <a:extLst>
                <a:ext uri="{FF2B5EF4-FFF2-40B4-BE49-F238E27FC236}">
                  <a16:creationId xmlns:a16="http://schemas.microsoft.com/office/drawing/2014/main" id="{BF003E8A-0F98-471C-A4E1-CB705511FF80}"/>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53">
              <a:extLst>
                <a:ext uri="{FF2B5EF4-FFF2-40B4-BE49-F238E27FC236}">
                  <a16:creationId xmlns:a16="http://schemas.microsoft.com/office/drawing/2014/main" id="{702C0352-7ECD-4A2E-96C9-FC0713CE08F0}"/>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54">
              <a:extLst>
                <a:ext uri="{FF2B5EF4-FFF2-40B4-BE49-F238E27FC236}">
                  <a16:creationId xmlns:a16="http://schemas.microsoft.com/office/drawing/2014/main" id="{28494FA0-A09F-4EAE-A520-F81E4DE45C92}"/>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5">
              <a:extLst>
                <a:ext uri="{FF2B5EF4-FFF2-40B4-BE49-F238E27FC236}">
                  <a16:creationId xmlns:a16="http://schemas.microsoft.com/office/drawing/2014/main" id="{D9FF2723-39AB-4809-A7A9-FAEF911731C4}"/>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156">
              <a:extLst>
                <a:ext uri="{FF2B5EF4-FFF2-40B4-BE49-F238E27FC236}">
                  <a16:creationId xmlns:a16="http://schemas.microsoft.com/office/drawing/2014/main" id="{C1294902-692E-4ADA-96A2-69517983AF1E}"/>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57">
              <a:extLst>
                <a:ext uri="{FF2B5EF4-FFF2-40B4-BE49-F238E27FC236}">
                  <a16:creationId xmlns:a16="http://schemas.microsoft.com/office/drawing/2014/main" id="{0021E85D-FED7-42AD-9333-77827FD74E6E}"/>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158">
              <a:extLst>
                <a:ext uri="{FF2B5EF4-FFF2-40B4-BE49-F238E27FC236}">
                  <a16:creationId xmlns:a16="http://schemas.microsoft.com/office/drawing/2014/main" id="{E0D48A50-41E4-40C0-BFA3-F2C6953CC210}"/>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159">
              <a:extLst>
                <a:ext uri="{FF2B5EF4-FFF2-40B4-BE49-F238E27FC236}">
                  <a16:creationId xmlns:a16="http://schemas.microsoft.com/office/drawing/2014/main" id="{CB6E5E81-46CD-4A20-9FCC-8F00386E2995}"/>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60">
              <a:extLst>
                <a:ext uri="{FF2B5EF4-FFF2-40B4-BE49-F238E27FC236}">
                  <a16:creationId xmlns:a16="http://schemas.microsoft.com/office/drawing/2014/main" id="{858EB1A8-F428-4003-9E78-D656B94F66E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61">
              <a:extLst>
                <a:ext uri="{FF2B5EF4-FFF2-40B4-BE49-F238E27FC236}">
                  <a16:creationId xmlns:a16="http://schemas.microsoft.com/office/drawing/2014/main" id="{66A6C26C-984D-4AAE-A9C6-CD3483E9C85C}"/>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62">
              <a:extLst>
                <a:ext uri="{FF2B5EF4-FFF2-40B4-BE49-F238E27FC236}">
                  <a16:creationId xmlns:a16="http://schemas.microsoft.com/office/drawing/2014/main" id="{6E37804E-8FFC-4C72-A2A2-AF8C3CF2EA32}"/>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63">
              <a:extLst>
                <a:ext uri="{FF2B5EF4-FFF2-40B4-BE49-F238E27FC236}">
                  <a16:creationId xmlns:a16="http://schemas.microsoft.com/office/drawing/2014/main" id="{BF0642BC-8FC8-4249-BCBF-7F3457A63AA6}"/>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64">
              <a:extLst>
                <a:ext uri="{FF2B5EF4-FFF2-40B4-BE49-F238E27FC236}">
                  <a16:creationId xmlns:a16="http://schemas.microsoft.com/office/drawing/2014/main" id="{7A64CECC-0210-441C-9273-E035D1F4EF92}"/>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65">
              <a:extLst>
                <a:ext uri="{FF2B5EF4-FFF2-40B4-BE49-F238E27FC236}">
                  <a16:creationId xmlns:a16="http://schemas.microsoft.com/office/drawing/2014/main" id="{D22150D7-F3C3-42E7-A6AC-04AD091E3E4A}"/>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66">
              <a:extLst>
                <a:ext uri="{FF2B5EF4-FFF2-40B4-BE49-F238E27FC236}">
                  <a16:creationId xmlns:a16="http://schemas.microsoft.com/office/drawing/2014/main" id="{E597D8BB-E9BB-4337-90FE-EF636449E915}"/>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67">
              <a:extLst>
                <a:ext uri="{FF2B5EF4-FFF2-40B4-BE49-F238E27FC236}">
                  <a16:creationId xmlns:a16="http://schemas.microsoft.com/office/drawing/2014/main" id="{2C1BC405-2BDC-47DC-BBFB-5FD6E3AD48EE}"/>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68">
              <a:extLst>
                <a:ext uri="{FF2B5EF4-FFF2-40B4-BE49-F238E27FC236}">
                  <a16:creationId xmlns:a16="http://schemas.microsoft.com/office/drawing/2014/main" id="{75214BDC-A402-4BB5-BF54-88FE58F5D41A}"/>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69">
              <a:extLst>
                <a:ext uri="{FF2B5EF4-FFF2-40B4-BE49-F238E27FC236}">
                  <a16:creationId xmlns:a16="http://schemas.microsoft.com/office/drawing/2014/main" id="{379B99F6-B50A-4B3F-84E6-73EC293C098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70">
              <a:extLst>
                <a:ext uri="{FF2B5EF4-FFF2-40B4-BE49-F238E27FC236}">
                  <a16:creationId xmlns:a16="http://schemas.microsoft.com/office/drawing/2014/main" id="{9E5FB527-C9FF-44B6-A491-BE63A87450A8}"/>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171">
              <a:extLst>
                <a:ext uri="{FF2B5EF4-FFF2-40B4-BE49-F238E27FC236}">
                  <a16:creationId xmlns:a16="http://schemas.microsoft.com/office/drawing/2014/main" id="{1DECD60F-EA71-4799-B094-A7AD2321BDEA}"/>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2">
              <a:extLst>
                <a:ext uri="{FF2B5EF4-FFF2-40B4-BE49-F238E27FC236}">
                  <a16:creationId xmlns:a16="http://schemas.microsoft.com/office/drawing/2014/main" id="{B446BB71-A872-4CF3-9A61-81B6C42645CB}"/>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173">
              <a:extLst>
                <a:ext uri="{FF2B5EF4-FFF2-40B4-BE49-F238E27FC236}">
                  <a16:creationId xmlns:a16="http://schemas.microsoft.com/office/drawing/2014/main" id="{BFE3F288-66A8-44CD-828A-F9FC28BC2170}"/>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174">
              <a:extLst>
                <a:ext uri="{FF2B5EF4-FFF2-40B4-BE49-F238E27FC236}">
                  <a16:creationId xmlns:a16="http://schemas.microsoft.com/office/drawing/2014/main" id="{B09DE77A-DEFE-4434-A350-81292F8F1C04}"/>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175">
              <a:extLst>
                <a:ext uri="{FF2B5EF4-FFF2-40B4-BE49-F238E27FC236}">
                  <a16:creationId xmlns:a16="http://schemas.microsoft.com/office/drawing/2014/main" id="{EFAF2C84-5B6F-43BC-B157-EB3E582185B8}"/>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6">
              <a:extLst>
                <a:ext uri="{FF2B5EF4-FFF2-40B4-BE49-F238E27FC236}">
                  <a16:creationId xmlns:a16="http://schemas.microsoft.com/office/drawing/2014/main" id="{A40DE434-A6D5-4C00-99F3-C1E5F41DDAA1}"/>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7">
              <a:extLst>
                <a:ext uri="{FF2B5EF4-FFF2-40B4-BE49-F238E27FC236}">
                  <a16:creationId xmlns:a16="http://schemas.microsoft.com/office/drawing/2014/main" id="{0C4BF9CD-3E7A-4924-9876-C7C57B5C5F16}"/>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0" name="Title 1">
            <a:extLst>
              <a:ext uri="{FF2B5EF4-FFF2-40B4-BE49-F238E27FC236}">
                <a16:creationId xmlns:a16="http://schemas.microsoft.com/office/drawing/2014/main" id="{0ABDA2F9-C187-4FC5-99FB-6A46B0383F13}"/>
              </a:ext>
            </a:extLst>
          </p:cNvPr>
          <p:cNvSpPr txBox="1">
            <a:spLocks/>
          </p:cNvSpPr>
          <p:nvPr/>
        </p:nvSpPr>
        <p:spPr>
          <a:xfrm>
            <a:off x="596458" y="2898258"/>
            <a:ext cx="5278398" cy="147732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800" spc="300" dirty="0" smtClean="0">
                <a:solidFill>
                  <a:schemeClr val="accent1"/>
                </a:solidFill>
              </a:rPr>
              <a:t>Planning TODAY for Tomorrow</a:t>
            </a:r>
            <a:endParaRPr lang="en-GB" sz="4800" spc="300" dirty="0">
              <a:solidFill>
                <a:schemeClr val="accent1"/>
              </a:solidFill>
            </a:endParaRPr>
          </a:p>
        </p:txBody>
      </p:sp>
      <p:sp>
        <p:nvSpPr>
          <p:cNvPr id="221" name="Subtitle 2">
            <a:extLst>
              <a:ext uri="{FF2B5EF4-FFF2-40B4-BE49-F238E27FC236}">
                <a16:creationId xmlns:a16="http://schemas.microsoft.com/office/drawing/2014/main" id="{9ADD0A09-8F15-4D7B-9EA2-56AB6B5E126D}"/>
              </a:ext>
            </a:extLst>
          </p:cNvPr>
          <p:cNvSpPr txBox="1">
            <a:spLocks/>
          </p:cNvSpPr>
          <p:nvPr/>
        </p:nvSpPr>
        <p:spPr>
          <a:xfrm>
            <a:off x="596458" y="4984747"/>
            <a:ext cx="2885954" cy="154914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chemeClr val="bg1"/>
                </a:solidFill>
              </a:rPr>
              <a:t>By </a:t>
            </a:r>
          </a:p>
          <a:p>
            <a:pPr marL="0" indent="0">
              <a:lnSpc>
                <a:spcPct val="100000"/>
              </a:lnSpc>
              <a:buNone/>
            </a:pPr>
            <a:r>
              <a:rPr lang="en-US" sz="3600" dirty="0">
                <a:solidFill>
                  <a:schemeClr val="bg1"/>
                </a:solidFill>
              </a:rPr>
              <a:t>Dotun Olaleye</a:t>
            </a:r>
          </a:p>
          <a:p>
            <a:pPr marL="0" indent="0">
              <a:lnSpc>
                <a:spcPct val="100000"/>
              </a:lnSpc>
              <a:buNone/>
            </a:pPr>
            <a:r>
              <a:rPr lang="en-US" sz="2400" dirty="0" smtClean="0">
                <a:solidFill>
                  <a:schemeClr val="bg1"/>
                </a:solidFill>
              </a:rPr>
              <a:t>1</a:t>
            </a:r>
            <a:r>
              <a:rPr lang="en-US" sz="2400" baseline="30000" dirty="0" smtClean="0">
                <a:solidFill>
                  <a:schemeClr val="bg1"/>
                </a:solidFill>
              </a:rPr>
              <a:t>st</a:t>
            </a:r>
            <a:r>
              <a:rPr lang="en-US" sz="2400" dirty="0" smtClean="0">
                <a:solidFill>
                  <a:schemeClr val="bg1"/>
                </a:solidFill>
              </a:rPr>
              <a:t> June 2025</a:t>
            </a:r>
            <a:endParaRPr lang="en-US" sz="2400" dirty="0">
              <a:solidFill>
                <a:schemeClr val="bg1"/>
              </a:solidFill>
            </a:endParaRPr>
          </a:p>
        </p:txBody>
      </p:sp>
      <p:grpSp>
        <p:nvGrpSpPr>
          <p:cNvPr id="222" name="Group 221">
            <a:extLst>
              <a:ext uri="{FF2B5EF4-FFF2-40B4-BE49-F238E27FC236}">
                <a16:creationId xmlns:a16="http://schemas.microsoft.com/office/drawing/2014/main" id="{EC64977F-C51D-4977-A893-E6C46D5AA711}"/>
              </a:ext>
            </a:extLst>
          </p:cNvPr>
          <p:cNvGrpSpPr/>
          <p:nvPr/>
        </p:nvGrpSpPr>
        <p:grpSpPr>
          <a:xfrm>
            <a:off x="10276245" y="258903"/>
            <a:ext cx="1915755" cy="1049076"/>
            <a:chOff x="4575859" y="696109"/>
            <a:chExt cx="1915755" cy="1049076"/>
          </a:xfrm>
          <a:solidFill>
            <a:schemeClr val="accent1"/>
          </a:solidFill>
        </p:grpSpPr>
        <p:pic>
          <p:nvPicPr>
            <p:cNvPr id="223" name="Graphic 222">
              <a:extLst>
                <a:ext uri="{FF2B5EF4-FFF2-40B4-BE49-F238E27FC236}">
                  <a16:creationId xmlns:a16="http://schemas.microsoft.com/office/drawing/2014/main" id="{409D69E2-A226-4E65-8E28-25B2ABC28BB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575859" y="696109"/>
              <a:ext cx="1915755" cy="449786"/>
            </a:xfrm>
            <a:prstGeom prst="rect">
              <a:avLst/>
            </a:prstGeom>
          </p:spPr>
        </p:pic>
        <p:pic>
          <p:nvPicPr>
            <p:cNvPr id="224" name="Graphic 223">
              <a:extLst>
                <a:ext uri="{FF2B5EF4-FFF2-40B4-BE49-F238E27FC236}">
                  <a16:creationId xmlns:a16="http://schemas.microsoft.com/office/drawing/2014/main" id="{1786AD91-74DD-46E9-8DB5-E6CF8497AAD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575859" y="1295399"/>
              <a:ext cx="1915755" cy="449786"/>
            </a:xfrm>
            <a:prstGeom prst="rect">
              <a:avLst/>
            </a:prstGeom>
          </p:spPr>
        </p:pic>
      </p:grpSp>
      <p:sp>
        <p:nvSpPr>
          <p:cNvPr id="2" name="Rounded Rectangle 1"/>
          <p:cNvSpPr/>
          <p:nvPr/>
        </p:nvSpPr>
        <p:spPr>
          <a:xfrm>
            <a:off x="596458" y="4375586"/>
            <a:ext cx="5716419" cy="345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Your Guide to a WORRY-FREE RETIREMENT</a:t>
            </a:r>
            <a:endParaRPr lang="en-GB" b="1" dirty="0"/>
          </a:p>
        </p:txBody>
      </p:sp>
    </p:spTree>
    <p:extLst>
      <p:ext uri="{BB962C8B-B14F-4D97-AF65-F5344CB8AC3E}">
        <p14:creationId xmlns:p14="http://schemas.microsoft.com/office/powerpoint/2010/main" val="2511223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70715A-2F1C-41E8-8B14-84520E57A0E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1470715A-2F1C-41E8-8B14-84520E57A0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7" name="Group 106">
            <a:extLst>
              <a:ext uri="{FF2B5EF4-FFF2-40B4-BE49-F238E27FC236}">
                <a16:creationId xmlns:a16="http://schemas.microsoft.com/office/drawing/2014/main" id="{69AF47E5-0575-42ED-A7D6-A289C8B78BBC}"/>
              </a:ext>
            </a:extLst>
          </p:cNvPr>
          <p:cNvGrpSpPr/>
          <p:nvPr/>
        </p:nvGrpSpPr>
        <p:grpSpPr>
          <a:xfrm>
            <a:off x="6382160" y="0"/>
            <a:ext cx="2619375" cy="2698751"/>
            <a:chOff x="-563563" y="-579438"/>
            <a:chExt cx="2619375" cy="2698751"/>
          </a:xfrm>
          <a:solidFill>
            <a:srgbClr val="FAECF4"/>
          </a:solidFill>
        </p:grpSpPr>
        <p:sp>
          <p:nvSpPr>
            <p:cNvPr id="108" name="Freeform 5">
              <a:extLst>
                <a:ext uri="{FF2B5EF4-FFF2-40B4-BE49-F238E27FC236}">
                  <a16:creationId xmlns:a16="http://schemas.microsoft.com/office/drawing/2014/main" id="{F0F70D51-2701-4C42-B4B4-C672ABD20FEA}"/>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a:extLst>
                <a:ext uri="{FF2B5EF4-FFF2-40B4-BE49-F238E27FC236}">
                  <a16:creationId xmlns:a16="http://schemas.microsoft.com/office/drawing/2014/main" id="{5AD9E96B-0E07-4436-AE50-8CF9C314E721}"/>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E8749D72-1613-4703-AEB9-82A315039900}"/>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8">
              <a:extLst>
                <a:ext uri="{FF2B5EF4-FFF2-40B4-BE49-F238E27FC236}">
                  <a16:creationId xmlns:a16="http://schemas.microsoft.com/office/drawing/2014/main" id="{D6277268-13BC-4048-AFD2-06F6444155AC}"/>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9">
              <a:extLst>
                <a:ext uri="{FF2B5EF4-FFF2-40B4-BE49-F238E27FC236}">
                  <a16:creationId xmlns:a16="http://schemas.microsoft.com/office/drawing/2014/main" id="{7C6C049F-7BE1-46BC-9FC6-122FC1821C1E}"/>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0">
              <a:extLst>
                <a:ext uri="{FF2B5EF4-FFF2-40B4-BE49-F238E27FC236}">
                  <a16:creationId xmlns:a16="http://schemas.microsoft.com/office/drawing/2014/main" id="{9F8E1F74-7172-4901-9FC9-77C75FDFFF81}"/>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1">
              <a:extLst>
                <a:ext uri="{FF2B5EF4-FFF2-40B4-BE49-F238E27FC236}">
                  <a16:creationId xmlns:a16="http://schemas.microsoft.com/office/drawing/2014/main" id="{BBE0C6C9-3958-46E5-B7EB-19F9D43A51DF}"/>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
              <a:extLst>
                <a:ext uri="{FF2B5EF4-FFF2-40B4-BE49-F238E27FC236}">
                  <a16:creationId xmlns:a16="http://schemas.microsoft.com/office/drawing/2014/main" id="{E16C294A-5A1D-43B2-96AB-775B70A4D2F2}"/>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13">
              <a:extLst>
                <a:ext uri="{FF2B5EF4-FFF2-40B4-BE49-F238E27FC236}">
                  <a16:creationId xmlns:a16="http://schemas.microsoft.com/office/drawing/2014/main" id="{8C928052-C725-4649-8762-3BC232245CB3}"/>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14">
              <a:extLst>
                <a:ext uri="{FF2B5EF4-FFF2-40B4-BE49-F238E27FC236}">
                  <a16:creationId xmlns:a16="http://schemas.microsoft.com/office/drawing/2014/main" id="{061596AB-4504-41B4-9F12-C7EA681E3A36}"/>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5">
              <a:extLst>
                <a:ext uri="{FF2B5EF4-FFF2-40B4-BE49-F238E27FC236}">
                  <a16:creationId xmlns:a16="http://schemas.microsoft.com/office/drawing/2014/main" id="{809864EC-94F0-46AC-A24E-FCDCBFC746C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6">
              <a:extLst>
                <a:ext uri="{FF2B5EF4-FFF2-40B4-BE49-F238E27FC236}">
                  <a16:creationId xmlns:a16="http://schemas.microsoft.com/office/drawing/2014/main" id="{162F29C7-2250-439F-BBE9-5B92782D2191}"/>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7">
              <a:extLst>
                <a:ext uri="{FF2B5EF4-FFF2-40B4-BE49-F238E27FC236}">
                  <a16:creationId xmlns:a16="http://schemas.microsoft.com/office/drawing/2014/main" id="{7F640ED4-CB99-438C-974A-DA4F7A8306EA}"/>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
              <a:extLst>
                <a:ext uri="{FF2B5EF4-FFF2-40B4-BE49-F238E27FC236}">
                  <a16:creationId xmlns:a16="http://schemas.microsoft.com/office/drawing/2014/main" id="{C3E18CBE-9D50-46CA-9E9C-A2AB968DAE09}"/>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9">
              <a:extLst>
                <a:ext uri="{FF2B5EF4-FFF2-40B4-BE49-F238E27FC236}">
                  <a16:creationId xmlns:a16="http://schemas.microsoft.com/office/drawing/2014/main" id="{AFC9F211-3545-4F48-9526-3CD0964D3D89}"/>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0">
              <a:extLst>
                <a:ext uri="{FF2B5EF4-FFF2-40B4-BE49-F238E27FC236}">
                  <a16:creationId xmlns:a16="http://schemas.microsoft.com/office/drawing/2014/main" id="{16218934-062D-4B45-B808-AAC955ADF098}"/>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1">
              <a:extLst>
                <a:ext uri="{FF2B5EF4-FFF2-40B4-BE49-F238E27FC236}">
                  <a16:creationId xmlns:a16="http://schemas.microsoft.com/office/drawing/2014/main" id="{FB961AC5-6805-4C88-9958-56B18B13DD3D}"/>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22">
              <a:extLst>
                <a:ext uri="{FF2B5EF4-FFF2-40B4-BE49-F238E27FC236}">
                  <a16:creationId xmlns:a16="http://schemas.microsoft.com/office/drawing/2014/main" id="{A46000BE-6A4C-4CF3-BE9E-1F46BE90DA66}"/>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3">
              <a:extLst>
                <a:ext uri="{FF2B5EF4-FFF2-40B4-BE49-F238E27FC236}">
                  <a16:creationId xmlns:a16="http://schemas.microsoft.com/office/drawing/2014/main" id="{4CBB0BFD-E44B-43B2-9E87-8E65B063645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4">
              <a:extLst>
                <a:ext uri="{FF2B5EF4-FFF2-40B4-BE49-F238E27FC236}">
                  <a16:creationId xmlns:a16="http://schemas.microsoft.com/office/drawing/2014/main" id="{380BE342-F40A-4753-A29A-04CC8789E731}"/>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25">
              <a:extLst>
                <a:ext uri="{FF2B5EF4-FFF2-40B4-BE49-F238E27FC236}">
                  <a16:creationId xmlns:a16="http://schemas.microsoft.com/office/drawing/2014/main" id="{D0C8D7DD-C017-4EB2-BF22-647CD0677CB1}"/>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6">
              <a:extLst>
                <a:ext uri="{FF2B5EF4-FFF2-40B4-BE49-F238E27FC236}">
                  <a16:creationId xmlns:a16="http://schemas.microsoft.com/office/drawing/2014/main" id="{100B4F25-F9FE-49EA-8670-F9A72BB07F2F}"/>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7">
              <a:extLst>
                <a:ext uri="{FF2B5EF4-FFF2-40B4-BE49-F238E27FC236}">
                  <a16:creationId xmlns:a16="http://schemas.microsoft.com/office/drawing/2014/main" id="{EE12536B-D76E-4C6F-BFDF-742BE77EF784}"/>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8">
              <a:extLst>
                <a:ext uri="{FF2B5EF4-FFF2-40B4-BE49-F238E27FC236}">
                  <a16:creationId xmlns:a16="http://schemas.microsoft.com/office/drawing/2014/main" id="{9EDFEFD0-A69E-4783-868D-4C00C4307530}"/>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29">
              <a:extLst>
                <a:ext uri="{FF2B5EF4-FFF2-40B4-BE49-F238E27FC236}">
                  <a16:creationId xmlns:a16="http://schemas.microsoft.com/office/drawing/2014/main" id="{39E5CCC3-92B5-469A-A5A1-C6FD1D7684AC}"/>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30">
              <a:extLst>
                <a:ext uri="{FF2B5EF4-FFF2-40B4-BE49-F238E27FC236}">
                  <a16:creationId xmlns:a16="http://schemas.microsoft.com/office/drawing/2014/main" id="{69AB15D1-8285-4619-B902-6DD82912D6E6}"/>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1">
              <a:extLst>
                <a:ext uri="{FF2B5EF4-FFF2-40B4-BE49-F238E27FC236}">
                  <a16:creationId xmlns:a16="http://schemas.microsoft.com/office/drawing/2014/main" id="{F1BBCC43-5FE7-419C-87B5-51CA9B24E51D}"/>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2">
              <a:extLst>
                <a:ext uri="{FF2B5EF4-FFF2-40B4-BE49-F238E27FC236}">
                  <a16:creationId xmlns:a16="http://schemas.microsoft.com/office/drawing/2014/main" id="{AE2BF4D3-7AF1-4E93-B113-62E18F8A497D}"/>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3">
              <a:extLst>
                <a:ext uri="{FF2B5EF4-FFF2-40B4-BE49-F238E27FC236}">
                  <a16:creationId xmlns:a16="http://schemas.microsoft.com/office/drawing/2014/main" id="{F194D95D-C845-45E3-B689-D35FADB08A68}"/>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4">
              <a:extLst>
                <a:ext uri="{FF2B5EF4-FFF2-40B4-BE49-F238E27FC236}">
                  <a16:creationId xmlns:a16="http://schemas.microsoft.com/office/drawing/2014/main" id="{7CE88D11-8F90-401D-890B-0236F1A73A4A}"/>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5">
              <a:extLst>
                <a:ext uri="{FF2B5EF4-FFF2-40B4-BE49-F238E27FC236}">
                  <a16:creationId xmlns:a16="http://schemas.microsoft.com/office/drawing/2014/main" id="{A927DB45-3D9A-40FF-8E73-E011B968CE4A}"/>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6">
              <a:extLst>
                <a:ext uri="{FF2B5EF4-FFF2-40B4-BE49-F238E27FC236}">
                  <a16:creationId xmlns:a16="http://schemas.microsoft.com/office/drawing/2014/main" id="{07AD0D4E-E927-40FC-9CD6-5213C66B3B21}"/>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7">
              <a:extLst>
                <a:ext uri="{FF2B5EF4-FFF2-40B4-BE49-F238E27FC236}">
                  <a16:creationId xmlns:a16="http://schemas.microsoft.com/office/drawing/2014/main" id="{B3253E21-D056-4228-A21A-4F4AADA29601}"/>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38">
              <a:extLst>
                <a:ext uri="{FF2B5EF4-FFF2-40B4-BE49-F238E27FC236}">
                  <a16:creationId xmlns:a16="http://schemas.microsoft.com/office/drawing/2014/main" id="{261848DF-0C3F-4239-BBA4-6B5CEC3A335A}"/>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39">
              <a:extLst>
                <a:ext uri="{FF2B5EF4-FFF2-40B4-BE49-F238E27FC236}">
                  <a16:creationId xmlns:a16="http://schemas.microsoft.com/office/drawing/2014/main" id="{98E5C172-B98A-46DC-8724-986BD6040F75}"/>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0">
              <a:extLst>
                <a:ext uri="{FF2B5EF4-FFF2-40B4-BE49-F238E27FC236}">
                  <a16:creationId xmlns:a16="http://schemas.microsoft.com/office/drawing/2014/main" id="{BE0325A8-3F2C-41BF-B9F6-9CDBC25991B0}"/>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1">
              <a:extLst>
                <a:ext uri="{FF2B5EF4-FFF2-40B4-BE49-F238E27FC236}">
                  <a16:creationId xmlns:a16="http://schemas.microsoft.com/office/drawing/2014/main" id="{3E82F6C9-8F6C-4F42-B614-93F174B7AA53}"/>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2">
              <a:extLst>
                <a:ext uri="{FF2B5EF4-FFF2-40B4-BE49-F238E27FC236}">
                  <a16:creationId xmlns:a16="http://schemas.microsoft.com/office/drawing/2014/main" id="{CCE85302-E8BA-4491-8085-2B13BB8DF17D}"/>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3">
              <a:extLst>
                <a:ext uri="{FF2B5EF4-FFF2-40B4-BE49-F238E27FC236}">
                  <a16:creationId xmlns:a16="http://schemas.microsoft.com/office/drawing/2014/main" id="{C4169756-C2CA-49D9-AB6D-5C544C5EB451}"/>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4">
              <a:extLst>
                <a:ext uri="{FF2B5EF4-FFF2-40B4-BE49-F238E27FC236}">
                  <a16:creationId xmlns:a16="http://schemas.microsoft.com/office/drawing/2014/main" id="{8AAF4EE3-C94D-4C73-BB22-2EFE19AA45BB}"/>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5">
              <a:extLst>
                <a:ext uri="{FF2B5EF4-FFF2-40B4-BE49-F238E27FC236}">
                  <a16:creationId xmlns:a16="http://schemas.microsoft.com/office/drawing/2014/main" id="{185F1689-1EF4-4976-B78E-A28B47FF80F7}"/>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6">
              <a:extLst>
                <a:ext uri="{FF2B5EF4-FFF2-40B4-BE49-F238E27FC236}">
                  <a16:creationId xmlns:a16="http://schemas.microsoft.com/office/drawing/2014/main" id="{53C9F516-2A7B-4643-A80D-9124B4340757}"/>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7">
              <a:extLst>
                <a:ext uri="{FF2B5EF4-FFF2-40B4-BE49-F238E27FC236}">
                  <a16:creationId xmlns:a16="http://schemas.microsoft.com/office/drawing/2014/main" id="{A2C7D1A5-2629-4853-8F88-E1EC6E259D89}"/>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48">
              <a:extLst>
                <a:ext uri="{FF2B5EF4-FFF2-40B4-BE49-F238E27FC236}">
                  <a16:creationId xmlns:a16="http://schemas.microsoft.com/office/drawing/2014/main" id="{64778420-9C9B-46BE-B246-FCE8B3EAA177}"/>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49">
              <a:extLst>
                <a:ext uri="{FF2B5EF4-FFF2-40B4-BE49-F238E27FC236}">
                  <a16:creationId xmlns:a16="http://schemas.microsoft.com/office/drawing/2014/main" id="{93963B5F-7EA2-4629-AB66-CAF0FC344A61}"/>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0">
              <a:extLst>
                <a:ext uri="{FF2B5EF4-FFF2-40B4-BE49-F238E27FC236}">
                  <a16:creationId xmlns:a16="http://schemas.microsoft.com/office/drawing/2014/main" id="{9D2080FF-7636-4EA0-A4F0-D01D6E67C47A}"/>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1">
              <a:extLst>
                <a:ext uri="{FF2B5EF4-FFF2-40B4-BE49-F238E27FC236}">
                  <a16:creationId xmlns:a16="http://schemas.microsoft.com/office/drawing/2014/main" id="{6D31864A-629F-4227-8388-985A95D82C9E}"/>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2">
              <a:extLst>
                <a:ext uri="{FF2B5EF4-FFF2-40B4-BE49-F238E27FC236}">
                  <a16:creationId xmlns:a16="http://schemas.microsoft.com/office/drawing/2014/main" id="{A69A491B-1DA8-4426-9B4B-C3ED2E0C7140}"/>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3">
              <a:extLst>
                <a:ext uri="{FF2B5EF4-FFF2-40B4-BE49-F238E27FC236}">
                  <a16:creationId xmlns:a16="http://schemas.microsoft.com/office/drawing/2014/main" id="{A84532FC-13F2-47E5-B380-8FE08C53CA78}"/>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54">
              <a:extLst>
                <a:ext uri="{FF2B5EF4-FFF2-40B4-BE49-F238E27FC236}">
                  <a16:creationId xmlns:a16="http://schemas.microsoft.com/office/drawing/2014/main" id="{A3ACB6EC-5082-48F6-B05B-0B89A5C73F79}"/>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5">
              <a:extLst>
                <a:ext uri="{FF2B5EF4-FFF2-40B4-BE49-F238E27FC236}">
                  <a16:creationId xmlns:a16="http://schemas.microsoft.com/office/drawing/2014/main" id="{75DA437B-3459-4FAB-A0F8-2E873889857F}"/>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6">
              <a:extLst>
                <a:ext uri="{FF2B5EF4-FFF2-40B4-BE49-F238E27FC236}">
                  <a16:creationId xmlns:a16="http://schemas.microsoft.com/office/drawing/2014/main" id="{1EE1DB7E-43C8-4BA2-8AE5-6F8A58DC4B05}"/>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7">
              <a:extLst>
                <a:ext uri="{FF2B5EF4-FFF2-40B4-BE49-F238E27FC236}">
                  <a16:creationId xmlns:a16="http://schemas.microsoft.com/office/drawing/2014/main" id="{A3CB67A9-C5C3-4868-A29E-6A25321A4D35}"/>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58">
              <a:extLst>
                <a:ext uri="{FF2B5EF4-FFF2-40B4-BE49-F238E27FC236}">
                  <a16:creationId xmlns:a16="http://schemas.microsoft.com/office/drawing/2014/main" id="{91EE1B67-A78F-4D82-AA05-05816F1D3F64}"/>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59">
              <a:extLst>
                <a:ext uri="{FF2B5EF4-FFF2-40B4-BE49-F238E27FC236}">
                  <a16:creationId xmlns:a16="http://schemas.microsoft.com/office/drawing/2014/main" id="{BD04AF89-5639-410C-A786-B0548571473C}"/>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0">
              <a:extLst>
                <a:ext uri="{FF2B5EF4-FFF2-40B4-BE49-F238E27FC236}">
                  <a16:creationId xmlns:a16="http://schemas.microsoft.com/office/drawing/2014/main" id="{184A4252-E80F-4712-99AD-8D9726C85A04}"/>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1">
              <a:extLst>
                <a:ext uri="{FF2B5EF4-FFF2-40B4-BE49-F238E27FC236}">
                  <a16:creationId xmlns:a16="http://schemas.microsoft.com/office/drawing/2014/main" id="{93CE094A-DC34-4A50-8EB0-6CF049AEFE11}"/>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2">
              <a:extLst>
                <a:ext uri="{FF2B5EF4-FFF2-40B4-BE49-F238E27FC236}">
                  <a16:creationId xmlns:a16="http://schemas.microsoft.com/office/drawing/2014/main" id="{AA4F6429-2F45-4FD5-9377-E32AAA44D876}"/>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63">
              <a:extLst>
                <a:ext uri="{FF2B5EF4-FFF2-40B4-BE49-F238E27FC236}">
                  <a16:creationId xmlns:a16="http://schemas.microsoft.com/office/drawing/2014/main" id="{94D6AB42-BCFB-4C6B-B7E0-FB1E81F27358}"/>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4">
              <a:extLst>
                <a:ext uri="{FF2B5EF4-FFF2-40B4-BE49-F238E27FC236}">
                  <a16:creationId xmlns:a16="http://schemas.microsoft.com/office/drawing/2014/main" id="{FFF291CB-5475-44EB-90A2-422FC74AFA6E}"/>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5">
              <a:extLst>
                <a:ext uri="{FF2B5EF4-FFF2-40B4-BE49-F238E27FC236}">
                  <a16:creationId xmlns:a16="http://schemas.microsoft.com/office/drawing/2014/main" id="{A8FA32ED-C80E-43BB-A3DB-6695D91BBEF5}"/>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6">
              <a:extLst>
                <a:ext uri="{FF2B5EF4-FFF2-40B4-BE49-F238E27FC236}">
                  <a16:creationId xmlns:a16="http://schemas.microsoft.com/office/drawing/2014/main" id="{903D8FF6-3229-49C5-A01B-D831CFA7AD50}"/>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7">
              <a:extLst>
                <a:ext uri="{FF2B5EF4-FFF2-40B4-BE49-F238E27FC236}">
                  <a16:creationId xmlns:a16="http://schemas.microsoft.com/office/drawing/2014/main" id="{01853F2C-5463-4378-A60F-E02DDB27572D}"/>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68">
              <a:extLst>
                <a:ext uri="{FF2B5EF4-FFF2-40B4-BE49-F238E27FC236}">
                  <a16:creationId xmlns:a16="http://schemas.microsoft.com/office/drawing/2014/main" id="{BEF9E813-DE8C-4E5B-B702-4314A0A5512F}"/>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69">
              <a:extLst>
                <a:ext uri="{FF2B5EF4-FFF2-40B4-BE49-F238E27FC236}">
                  <a16:creationId xmlns:a16="http://schemas.microsoft.com/office/drawing/2014/main" id="{DA73A55B-460F-4D5E-AFA0-371866160224}"/>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0">
              <a:extLst>
                <a:ext uri="{FF2B5EF4-FFF2-40B4-BE49-F238E27FC236}">
                  <a16:creationId xmlns:a16="http://schemas.microsoft.com/office/drawing/2014/main" id="{89163732-FC42-49D5-9B9A-FBCCB3251D12}"/>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1">
              <a:extLst>
                <a:ext uri="{FF2B5EF4-FFF2-40B4-BE49-F238E27FC236}">
                  <a16:creationId xmlns:a16="http://schemas.microsoft.com/office/drawing/2014/main" id="{317746C8-1189-426A-81EC-15098EADAE07}"/>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2">
              <a:extLst>
                <a:ext uri="{FF2B5EF4-FFF2-40B4-BE49-F238E27FC236}">
                  <a16:creationId xmlns:a16="http://schemas.microsoft.com/office/drawing/2014/main" id="{8C0671D7-FF7F-4BCA-AF0F-81DB4BAE658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3">
              <a:extLst>
                <a:ext uri="{FF2B5EF4-FFF2-40B4-BE49-F238E27FC236}">
                  <a16:creationId xmlns:a16="http://schemas.microsoft.com/office/drawing/2014/main" id="{44708D4B-EE4C-48BD-8C17-F66731D64CAE}"/>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4">
              <a:extLst>
                <a:ext uri="{FF2B5EF4-FFF2-40B4-BE49-F238E27FC236}">
                  <a16:creationId xmlns:a16="http://schemas.microsoft.com/office/drawing/2014/main" id="{D5FCA681-F2A1-4D9A-A564-8669451AEF85}"/>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5">
              <a:extLst>
                <a:ext uri="{FF2B5EF4-FFF2-40B4-BE49-F238E27FC236}">
                  <a16:creationId xmlns:a16="http://schemas.microsoft.com/office/drawing/2014/main" id="{1DC4DB14-D2D0-4EBB-A5DB-3267BAC6045D}"/>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6">
              <a:extLst>
                <a:ext uri="{FF2B5EF4-FFF2-40B4-BE49-F238E27FC236}">
                  <a16:creationId xmlns:a16="http://schemas.microsoft.com/office/drawing/2014/main" id="{276999CC-C13D-463D-91F3-5E212FBD2459}"/>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7">
              <a:extLst>
                <a:ext uri="{FF2B5EF4-FFF2-40B4-BE49-F238E27FC236}">
                  <a16:creationId xmlns:a16="http://schemas.microsoft.com/office/drawing/2014/main" id="{71623D9C-EDF6-441A-AF73-39F9787CF3F8}"/>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78">
              <a:extLst>
                <a:ext uri="{FF2B5EF4-FFF2-40B4-BE49-F238E27FC236}">
                  <a16:creationId xmlns:a16="http://schemas.microsoft.com/office/drawing/2014/main" id="{CE1AA987-D867-4F03-AB10-5CCF51F067CB}"/>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79">
              <a:extLst>
                <a:ext uri="{FF2B5EF4-FFF2-40B4-BE49-F238E27FC236}">
                  <a16:creationId xmlns:a16="http://schemas.microsoft.com/office/drawing/2014/main" id="{EFF81948-46A2-49D9-AD71-8182DDDF9D33}"/>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0">
              <a:extLst>
                <a:ext uri="{FF2B5EF4-FFF2-40B4-BE49-F238E27FC236}">
                  <a16:creationId xmlns:a16="http://schemas.microsoft.com/office/drawing/2014/main" id="{B45D4066-D295-4041-8188-DF988E0D0D7C}"/>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1">
              <a:extLst>
                <a:ext uri="{FF2B5EF4-FFF2-40B4-BE49-F238E27FC236}">
                  <a16:creationId xmlns:a16="http://schemas.microsoft.com/office/drawing/2014/main" id="{ECA41F65-10F1-4A11-9E96-D4E6FC62F5CB}"/>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82">
              <a:extLst>
                <a:ext uri="{FF2B5EF4-FFF2-40B4-BE49-F238E27FC236}">
                  <a16:creationId xmlns:a16="http://schemas.microsoft.com/office/drawing/2014/main" id="{A59473E9-ED8E-4FD1-9946-99527F85A3FB}"/>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3">
              <a:extLst>
                <a:ext uri="{FF2B5EF4-FFF2-40B4-BE49-F238E27FC236}">
                  <a16:creationId xmlns:a16="http://schemas.microsoft.com/office/drawing/2014/main" id="{6ACC8D0E-445A-4B4C-B7F3-52FC2F6FF7A1}"/>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4">
              <a:extLst>
                <a:ext uri="{FF2B5EF4-FFF2-40B4-BE49-F238E27FC236}">
                  <a16:creationId xmlns:a16="http://schemas.microsoft.com/office/drawing/2014/main" id="{D1C4734F-7B37-4FC8-A72A-8E616C47A045}"/>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5">
              <a:extLst>
                <a:ext uri="{FF2B5EF4-FFF2-40B4-BE49-F238E27FC236}">
                  <a16:creationId xmlns:a16="http://schemas.microsoft.com/office/drawing/2014/main" id="{019EE9C8-0612-4B85-A3DB-15F010C2F030}"/>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6">
              <a:extLst>
                <a:ext uri="{FF2B5EF4-FFF2-40B4-BE49-F238E27FC236}">
                  <a16:creationId xmlns:a16="http://schemas.microsoft.com/office/drawing/2014/main" id="{3CE17A04-55D3-4F27-8149-46DF0B915BB0}"/>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7">
              <a:extLst>
                <a:ext uri="{FF2B5EF4-FFF2-40B4-BE49-F238E27FC236}">
                  <a16:creationId xmlns:a16="http://schemas.microsoft.com/office/drawing/2014/main" id="{AACD1205-DFFF-44FB-97B6-1E88BA91D12E}"/>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88">
              <a:extLst>
                <a:ext uri="{FF2B5EF4-FFF2-40B4-BE49-F238E27FC236}">
                  <a16:creationId xmlns:a16="http://schemas.microsoft.com/office/drawing/2014/main" id="{E8BE5FBD-94C4-4DC2-836A-C1CC0491203C}"/>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89">
              <a:extLst>
                <a:ext uri="{FF2B5EF4-FFF2-40B4-BE49-F238E27FC236}">
                  <a16:creationId xmlns:a16="http://schemas.microsoft.com/office/drawing/2014/main" id="{D374AF2A-D534-4B4B-A0F5-4D5DFCD80FDF}"/>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0">
              <a:extLst>
                <a:ext uri="{FF2B5EF4-FFF2-40B4-BE49-F238E27FC236}">
                  <a16:creationId xmlns:a16="http://schemas.microsoft.com/office/drawing/2014/main" id="{39D6495A-2EF2-4D8D-B6FE-949B4E87BC21}"/>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1">
              <a:extLst>
                <a:ext uri="{FF2B5EF4-FFF2-40B4-BE49-F238E27FC236}">
                  <a16:creationId xmlns:a16="http://schemas.microsoft.com/office/drawing/2014/main" id="{3AACA479-9888-4B1B-A719-868026B58751}"/>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2">
              <a:extLst>
                <a:ext uri="{FF2B5EF4-FFF2-40B4-BE49-F238E27FC236}">
                  <a16:creationId xmlns:a16="http://schemas.microsoft.com/office/drawing/2014/main" id="{FF3B5D26-D9D3-4789-8CEF-2F522F22DC53}"/>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3">
              <a:extLst>
                <a:ext uri="{FF2B5EF4-FFF2-40B4-BE49-F238E27FC236}">
                  <a16:creationId xmlns:a16="http://schemas.microsoft.com/office/drawing/2014/main" id="{C9309984-EEC6-4ED7-8567-104560E8CB66}"/>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94">
              <a:extLst>
                <a:ext uri="{FF2B5EF4-FFF2-40B4-BE49-F238E27FC236}">
                  <a16:creationId xmlns:a16="http://schemas.microsoft.com/office/drawing/2014/main" id="{7ADE0479-C664-4BD3-9044-757615C551F4}"/>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95">
              <a:extLst>
                <a:ext uri="{FF2B5EF4-FFF2-40B4-BE49-F238E27FC236}">
                  <a16:creationId xmlns:a16="http://schemas.microsoft.com/office/drawing/2014/main" id="{74655018-2E31-4024-8B4D-19AD11BD88AB}"/>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96">
              <a:extLst>
                <a:ext uri="{FF2B5EF4-FFF2-40B4-BE49-F238E27FC236}">
                  <a16:creationId xmlns:a16="http://schemas.microsoft.com/office/drawing/2014/main" id="{F8A299DF-3975-4B8C-BE36-B03B12DE9EA2}"/>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97">
              <a:extLst>
                <a:ext uri="{FF2B5EF4-FFF2-40B4-BE49-F238E27FC236}">
                  <a16:creationId xmlns:a16="http://schemas.microsoft.com/office/drawing/2014/main" id="{59E87039-3B93-4480-9319-7FE71C189570}"/>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98">
              <a:extLst>
                <a:ext uri="{FF2B5EF4-FFF2-40B4-BE49-F238E27FC236}">
                  <a16:creationId xmlns:a16="http://schemas.microsoft.com/office/drawing/2014/main" id="{9A01DCCA-02DC-4D46-9EDC-E56C2D745A3B}"/>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99">
              <a:extLst>
                <a:ext uri="{FF2B5EF4-FFF2-40B4-BE49-F238E27FC236}">
                  <a16:creationId xmlns:a16="http://schemas.microsoft.com/office/drawing/2014/main" id="{EE681D3A-627F-402B-9A64-BB6E8520AB60}"/>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00">
              <a:extLst>
                <a:ext uri="{FF2B5EF4-FFF2-40B4-BE49-F238E27FC236}">
                  <a16:creationId xmlns:a16="http://schemas.microsoft.com/office/drawing/2014/main" id="{23A3D55D-9601-462B-A325-3315618E2AB5}"/>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101">
              <a:extLst>
                <a:ext uri="{FF2B5EF4-FFF2-40B4-BE49-F238E27FC236}">
                  <a16:creationId xmlns:a16="http://schemas.microsoft.com/office/drawing/2014/main" id="{3CF8C6DB-40FA-4CC5-ACFE-CDB831229528}"/>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102">
              <a:extLst>
                <a:ext uri="{FF2B5EF4-FFF2-40B4-BE49-F238E27FC236}">
                  <a16:creationId xmlns:a16="http://schemas.microsoft.com/office/drawing/2014/main" id="{69B5B52E-9A41-4152-B78A-BD7E5FAE9BC9}"/>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103">
              <a:extLst>
                <a:ext uri="{FF2B5EF4-FFF2-40B4-BE49-F238E27FC236}">
                  <a16:creationId xmlns:a16="http://schemas.microsoft.com/office/drawing/2014/main" id="{A880707C-8D4D-4203-A902-4DC91FBB5290}"/>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104">
              <a:extLst>
                <a:ext uri="{FF2B5EF4-FFF2-40B4-BE49-F238E27FC236}">
                  <a16:creationId xmlns:a16="http://schemas.microsoft.com/office/drawing/2014/main" id="{3B03932F-B07C-43C1-A661-864BAB70C359}"/>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105">
              <a:extLst>
                <a:ext uri="{FF2B5EF4-FFF2-40B4-BE49-F238E27FC236}">
                  <a16:creationId xmlns:a16="http://schemas.microsoft.com/office/drawing/2014/main" id="{FAAA27B1-B44B-4782-92E3-9D52FC15006C}"/>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106">
              <a:extLst>
                <a:ext uri="{FF2B5EF4-FFF2-40B4-BE49-F238E27FC236}">
                  <a16:creationId xmlns:a16="http://schemas.microsoft.com/office/drawing/2014/main" id="{B30C8821-251B-43EA-9338-63F43B9C225F}"/>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07">
              <a:extLst>
                <a:ext uri="{FF2B5EF4-FFF2-40B4-BE49-F238E27FC236}">
                  <a16:creationId xmlns:a16="http://schemas.microsoft.com/office/drawing/2014/main" id="{72704A84-6BA9-4199-A412-CDD8E1D5949E}"/>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108">
              <a:extLst>
                <a:ext uri="{FF2B5EF4-FFF2-40B4-BE49-F238E27FC236}">
                  <a16:creationId xmlns:a16="http://schemas.microsoft.com/office/drawing/2014/main" id="{61B062D0-6EC5-4D4A-BC02-38B8EA4E4945}"/>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109">
              <a:extLst>
                <a:ext uri="{FF2B5EF4-FFF2-40B4-BE49-F238E27FC236}">
                  <a16:creationId xmlns:a16="http://schemas.microsoft.com/office/drawing/2014/main" id="{9B754794-536A-49C0-9212-FC308E288DB9}"/>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110">
              <a:extLst>
                <a:ext uri="{FF2B5EF4-FFF2-40B4-BE49-F238E27FC236}">
                  <a16:creationId xmlns:a16="http://schemas.microsoft.com/office/drawing/2014/main" id="{058310BD-C933-4C5D-8C25-84043238A558}"/>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111">
              <a:extLst>
                <a:ext uri="{FF2B5EF4-FFF2-40B4-BE49-F238E27FC236}">
                  <a16:creationId xmlns:a16="http://schemas.microsoft.com/office/drawing/2014/main" id="{BDBAD753-D438-4924-8D30-939F7EFEF76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112">
              <a:extLst>
                <a:ext uri="{FF2B5EF4-FFF2-40B4-BE49-F238E27FC236}">
                  <a16:creationId xmlns:a16="http://schemas.microsoft.com/office/drawing/2014/main" id="{BC4B6608-177B-4310-A056-BBF615CDA6B4}"/>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113">
              <a:extLst>
                <a:ext uri="{FF2B5EF4-FFF2-40B4-BE49-F238E27FC236}">
                  <a16:creationId xmlns:a16="http://schemas.microsoft.com/office/drawing/2014/main" id="{3D643A07-DDA3-48C0-B2AF-E6494952A37F}"/>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114">
              <a:extLst>
                <a:ext uri="{FF2B5EF4-FFF2-40B4-BE49-F238E27FC236}">
                  <a16:creationId xmlns:a16="http://schemas.microsoft.com/office/drawing/2014/main" id="{131E0FE4-F26A-4450-822D-DDC268FCE3D2}"/>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115">
              <a:extLst>
                <a:ext uri="{FF2B5EF4-FFF2-40B4-BE49-F238E27FC236}">
                  <a16:creationId xmlns:a16="http://schemas.microsoft.com/office/drawing/2014/main" id="{07DCEB90-DB95-4385-8675-19E2AD9D4157}"/>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116">
              <a:extLst>
                <a:ext uri="{FF2B5EF4-FFF2-40B4-BE49-F238E27FC236}">
                  <a16:creationId xmlns:a16="http://schemas.microsoft.com/office/drawing/2014/main" id="{F0472442-F86E-417D-B860-7ADFB0C80D93}"/>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117">
              <a:extLst>
                <a:ext uri="{FF2B5EF4-FFF2-40B4-BE49-F238E27FC236}">
                  <a16:creationId xmlns:a16="http://schemas.microsoft.com/office/drawing/2014/main" id="{94D1FE80-5C96-44CF-8130-FB16218D275A}"/>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118">
              <a:extLst>
                <a:ext uri="{FF2B5EF4-FFF2-40B4-BE49-F238E27FC236}">
                  <a16:creationId xmlns:a16="http://schemas.microsoft.com/office/drawing/2014/main" id="{8E9CC44A-9B83-48D8-AE94-593094E3E0F4}"/>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119">
              <a:extLst>
                <a:ext uri="{FF2B5EF4-FFF2-40B4-BE49-F238E27FC236}">
                  <a16:creationId xmlns:a16="http://schemas.microsoft.com/office/drawing/2014/main" id="{2F95BFBB-7EA9-40FB-A0DE-D244C229B8AA}"/>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120">
              <a:extLst>
                <a:ext uri="{FF2B5EF4-FFF2-40B4-BE49-F238E27FC236}">
                  <a16:creationId xmlns:a16="http://schemas.microsoft.com/office/drawing/2014/main" id="{C86D1CAD-B745-4F3A-AB04-F723F6F891D4}"/>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121">
              <a:extLst>
                <a:ext uri="{FF2B5EF4-FFF2-40B4-BE49-F238E27FC236}">
                  <a16:creationId xmlns:a16="http://schemas.microsoft.com/office/drawing/2014/main" id="{EE62A7B3-0F85-49F5-B566-800CB023BDB2}"/>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22">
              <a:extLst>
                <a:ext uri="{FF2B5EF4-FFF2-40B4-BE49-F238E27FC236}">
                  <a16:creationId xmlns:a16="http://schemas.microsoft.com/office/drawing/2014/main" id="{F817E8E4-3C5C-4FA2-B154-5FD7BA0E3509}"/>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123">
              <a:extLst>
                <a:ext uri="{FF2B5EF4-FFF2-40B4-BE49-F238E27FC236}">
                  <a16:creationId xmlns:a16="http://schemas.microsoft.com/office/drawing/2014/main" id="{C76C8FA9-0F6F-44DA-83BF-86705887A73A}"/>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124">
              <a:extLst>
                <a:ext uri="{FF2B5EF4-FFF2-40B4-BE49-F238E27FC236}">
                  <a16:creationId xmlns:a16="http://schemas.microsoft.com/office/drawing/2014/main" id="{8ED62298-E906-4C13-87FA-4CB64BE7398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25">
              <a:extLst>
                <a:ext uri="{FF2B5EF4-FFF2-40B4-BE49-F238E27FC236}">
                  <a16:creationId xmlns:a16="http://schemas.microsoft.com/office/drawing/2014/main" id="{7EAF9409-DC34-4215-AA38-870F93C8199D}"/>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26">
              <a:extLst>
                <a:ext uri="{FF2B5EF4-FFF2-40B4-BE49-F238E27FC236}">
                  <a16:creationId xmlns:a16="http://schemas.microsoft.com/office/drawing/2014/main" id="{0C889C72-C40B-4D4F-BA43-2700746219FB}"/>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27">
              <a:extLst>
                <a:ext uri="{FF2B5EF4-FFF2-40B4-BE49-F238E27FC236}">
                  <a16:creationId xmlns:a16="http://schemas.microsoft.com/office/drawing/2014/main" id="{B1224BF9-E024-4221-A739-DD209BCFB887}"/>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28">
              <a:extLst>
                <a:ext uri="{FF2B5EF4-FFF2-40B4-BE49-F238E27FC236}">
                  <a16:creationId xmlns:a16="http://schemas.microsoft.com/office/drawing/2014/main" id="{A7260622-FF09-4937-90E3-A35840ACFDB4}"/>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29">
              <a:extLst>
                <a:ext uri="{FF2B5EF4-FFF2-40B4-BE49-F238E27FC236}">
                  <a16:creationId xmlns:a16="http://schemas.microsoft.com/office/drawing/2014/main" id="{25951EB8-E666-472D-962F-14CB92C260FC}"/>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30">
              <a:extLst>
                <a:ext uri="{FF2B5EF4-FFF2-40B4-BE49-F238E27FC236}">
                  <a16:creationId xmlns:a16="http://schemas.microsoft.com/office/drawing/2014/main" id="{D58C1EC0-01C0-4DD6-8BE2-20F2B383A10F}"/>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31">
              <a:extLst>
                <a:ext uri="{FF2B5EF4-FFF2-40B4-BE49-F238E27FC236}">
                  <a16:creationId xmlns:a16="http://schemas.microsoft.com/office/drawing/2014/main" id="{9B1BB310-D137-43BB-AC95-0E2E9C361696}"/>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32">
              <a:extLst>
                <a:ext uri="{FF2B5EF4-FFF2-40B4-BE49-F238E27FC236}">
                  <a16:creationId xmlns:a16="http://schemas.microsoft.com/office/drawing/2014/main" id="{E0A9EBD8-A355-437E-B8E7-1A6262A5E118}"/>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133">
              <a:extLst>
                <a:ext uri="{FF2B5EF4-FFF2-40B4-BE49-F238E27FC236}">
                  <a16:creationId xmlns:a16="http://schemas.microsoft.com/office/drawing/2014/main" id="{FBA3FD8D-D92F-4E8C-9BEB-3FA956CC7FF8}"/>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34">
              <a:extLst>
                <a:ext uri="{FF2B5EF4-FFF2-40B4-BE49-F238E27FC236}">
                  <a16:creationId xmlns:a16="http://schemas.microsoft.com/office/drawing/2014/main" id="{A7F75432-AB67-4B97-A939-480A8EECE307}"/>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5">
              <a:extLst>
                <a:ext uri="{FF2B5EF4-FFF2-40B4-BE49-F238E27FC236}">
                  <a16:creationId xmlns:a16="http://schemas.microsoft.com/office/drawing/2014/main" id="{8489CA1F-8AFC-46B6-8469-2BF08F78B62C}"/>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36">
              <a:extLst>
                <a:ext uri="{FF2B5EF4-FFF2-40B4-BE49-F238E27FC236}">
                  <a16:creationId xmlns:a16="http://schemas.microsoft.com/office/drawing/2014/main" id="{D2005AAD-4AA8-4B51-BE39-C76BC7D1DAFE}"/>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37">
              <a:extLst>
                <a:ext uri="{FF2B5EF4-FFF2-40B4-BE49-F238E27FC236}">
                  <a16:creationId xmlns:a16="http://schemas.microsoft.com/office/drawing/2014/main" id="{973F093D-E96A-41F0-991E-211CD0CA2C8E}"/>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38">
              <a:extLst>
                <a:ext uri="{FF2B5EF4-FFF2-40B4-BE49-F238E27FC236}">
                  <a16:creationId xmlns:a16="http://schemas.microsoft.com/office/drawing/2014/main" id="{AD1B7113-348F-4CA1-AA9C-A0ACAF1F6E8F}"/>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39">
              <a:extLst>
                <a:ext uri="{FF2B5EF4-FFF2-40B4-BE49-F238E27FC236}">
                  <a16:creationId xmlns:a16="http://schemas.microsoft.com/office/drawing/2014/main" id="{CFADD2A0-71B3-4673-8ABA-44C9504BB2CF}"/>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0">
              <a:extLst>
                <a:ext uri="{FF2B5EF4-FFF2-40B4-BE49-F238E27FC236}">
                  <a16:creationId xmlns:a16="http://schemas.microsoft.com/office/drawing/2014/main" id="{FFEDB5D2-A39A-4882-99AB-62374CF17869}"/>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1">
              <a:extLst>
                <a:ext uri="{FF2B5EF4-FFF2-40B4-BE49-F238E27FC236}">
                  <a16:creationId xmlns:a16="http://schemas.microsoft.com/office/drawing/2014/main" id="{17176726-9E2D-43D9-B05A-E83773C37FE9}"/>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42">
              <a:extLst>
                <a:ext uri="{FF2B5EF4-FFF2-40B4-BE49-F238E27FC236}">
                  <a16:creationId xmlns:a16="http://schemas.microsoft.com/office/drawing/2014/main" id="{B49BC9AC-8C7D-4B81-B7D7-31884FDA9CE2}"/>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43">
              <a:extLst>
                <a:ext uri="{FF2B5EF4-FFF2-40B4-BE49-F238E27FC236}">
                  <a16:creationId xmlns:a16="http://schemas.microsoft.com/office/drawing/2014/main" id="{76635999-BB29-425B-9E20-85C695D8541A}"/>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44">
              <a:extLst>
                <a:ext uri="{FF2B5EF4-FFF2-40B4-BE49-F238E27FC236}">
                  <a16:creationId xmlns:a16="http://schemas.microsoft.com/office/drawing/2014/main" id="{7496BF5A-3E60-42D2-9DEE-6FFEF3B08A34}"/>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45">
              <a:extLst>
                <a:ext uri="{FF2B5EF4-FFF2-40B4-BE49-F238E27FC236}">
                  <a16:creationId xmlns:a16="http://schemas.microsoft.com/office/drawing/2014/main" id="{E2490331-1E67-48E7-BCD0-9FA96A372D47}"/>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46">
              <a:extLst>
                <a:ext uri="{FF2B5EF4-FFF2-40B4-BE49-F238E27FC236}">
                  <a16:creationId xmlns:a16="http://schemas.microsoft.com/office/drawing/2014/main" id="{D465022A-C28B-4847-9B6F-5FC0DF09B4E0}"/>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47">
              <a:extLst>
                <a:ext uri="{FF2B5EF4-FFF2-40B4-BE49-F238E27FC236}">
                  <a16:creationId xmlns:a16="http://schemas.microsoft.com/office/drawing/2014/main" id="{AE4F6A52-F6F9-4E1C-9A39-CA58FA722227}"/>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48">
              <a:extLst>
                <a:ext uri="{FF2B5EF4-FFF2-40B4-BE49-F238E27FC236}">
                  <a16:creationId xmlns:a16="http://schemas.microsoft.com/office/drawing/2014/main" id="{92903EFA-E378-4F90-9E7D-E036D95CE202}"/>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49">
              <a:extLst>
                <a:ext uri="{FF2B5EF4-FFF2-40B4-BE49-F238E27FC236}">
                  <a16:creationId xmlns:a16="http://schemas.microsoft.com/office/drawing/2014/main" id="{E4EFCC73-274B-40D4-970D-6E8E72DA5A9D}"/>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150">
              <a:extLst>
                <a:ext uri="{FF2B5EF4-FFF2-40B4-BE49-F238E27FC236}">
                  <a16:creationId xmlns:a16="http://schemas.microsoft.com/office/drawing/2014/main" id="{233D87D3-C82C-4409-AAEE-A8957E86BE76}"/>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51">
              <a:extLst>
                <a:ext uri="{FF2B5EF4-FFF2-40B4-BE49-F238E27FC236}">
                  <a16:creationId xmlns:a16="http://schemas.microsoft.com/office/drawing/2014/main" id="{D0A0401A-9D14-416C-ABA6-CD76DDBDCD98}"/>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52">
              <a:extLst>
                <a:ext uri="{FF2B5EF4-FFF2-40B4-BE49-F238E27FC236}">
                  <a16:creationId xmlns:a16="http://schemas.microsoft.com/office/drawing/2014/main" id="{43FE2491-93B1-455A-B920-E32C00F409DE}"/>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53">
              <a:extLst>
                <a:ext uri="{FF2B5EF4-FFF2-40B4-BE49-F238E27FC236}">
                  <a16:creationId xmlns:a16="http://schemas.microsoft.com/office/drawing/2014/main" id="{722B62C1-8D29-406F-904D-7EA37893266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154">
              <a:extLst>
                <a:ext uri="{FF2B5EF4-FFF2-40B4-BE49-F238E27FC236}">
                  <a16:creationId xmlns:a16="http://schemas.microsoft.com/office/drawing/2014/main" id="{D9CEE89D-35B5-49B2-BD4A-3E9396D03368}"/>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55">
              <a:extLst>
                <a:ext uri="{FF2B5EF4-FFF2-40B4-BE49-F238E27FC236}">
                  <a16:creationId xmlns:a16="http://schemas.microsoft.com/office/drawing/2014/main" id="{4C62F269-1FFC-4B86-AFC8-60F55367C50C}"/>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156">
              <a:extLst>
                <a:ext uri="{FF2B5EF4-FFF2-40B4-BE49-F238E27FC236}">
                  <a16:creationId xmlns:a16="http://schemas.microsoft.com/office/drawing/2014/main" id="{884A4BC5-487F-4AE9-9CAB-C6805753D9E3}"/>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157">
              <a:extLst>
                <a:ext uri="{FF2B5EF4-FFF2-40B4-BE49-F238E27FC236}">
                  <a16:creationId xmlns:a16="http://schemas.microsoft.com/office/drawing/2014/main" id="{F35F1E7D-E8FF-465F-8DD7-F185FD0374AD}"/>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158">
              <a:extLst>
                <a:ext uri="{FF2B5EF4-FFF2-40B4-BE49-F238E27FC236}">
                  <a16:creationId xmlns:a16="http://schemas.microsoft.com/office/drawing/2014/main" id="{9D0816E6-AFE9-4F3E-9BFA-0C71E89325E3}"/>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159">
              <a:extLst>
                <a:ext uri="{FF2B5EF4-FFF2-40B4-BE49-F238E27FC236}">
                  <a16:creationId xmlns:a16="http://schemas.microsoft.com/office/drawing/2014/main" id="{427EB365-519E-4D15-A6CC-02C55CD60E45}"/>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160">
              <a:extLst>
                <a:ext uri="{FF2B5EF4-FFF2-40B4-BE49-F238E27FC236}">
                  <a16:creationId xmlns:a16="http://schemas.microsoft.com/office/drawing/2014/main" id="{9C7558AD-459C-4DF6-AC90-35EDB968DEFD}"/>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161">
              <a:extLst>
                <a:ext uri="{FF2B5EF4-FFF2-40B4-BE49-F238E27FC236}">
                  <a16:creationId xmlns:a16="http://schemas.microsoft.com/office/drawing/2014/main" id="{B96E2DA3-0956-4ACF-BC02-317C742B8F94}"/>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162">
              <a:extLst>
                <a:ext uri="{FF2B5EF4-FFF2-40B4-BE49-F238E27FC236}">
                  <a16:creationId xmlns:a16="http://schemas.microsoft.com/office/drawing/2014/main" id="{D3F7D4BF-B2C1-4BA3-8672-F3419F309AE1}"/>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163">
              <a:extLst>
                <a:ext uri="{FF2B5EF4-FFF2-40B4-BE49-F238E27FC236}">
                  <a16:creationId xmlns:a16="http://schemas.microsoft.com/office/drawing/2014/main" id="{E0D4E7E8-0F30-4742-8C9E-F89DDF320B00}"/>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164">
              <a:extLst>
                <a:ext uri="{FF2B5EF4-FFF2-40B4-BE49-F238E27FC236}">
                  <a16:creationId xmlns:a16="http://schemas.microsoft.com/office/drawing/2014/main" id="{63A77418-29E2-47D0-B223-C29D1D622355}"/>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165">
              <a:extLst>
                <a:ext uri="{FF2B5EF4-FFF2-40B4-BE49-F238E27FC236}">
                  <a16:creationId xmlns:a16="http://schemas.microsoft.com/office/drawing/2014/main" id="{1B1A677F-F61B-41F4-8B31-7AE98717D6DE}"/>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166">
              <a:extLst>
                <a:ext uri="{FF2B5EF4-FFF2-40B4-BE49-F238E27FC236}">
                  <a16:creationId xmlns:a16="http://schemas.microsoft.com/office/drawing/2014/main" id="{CF31EA72-8F83-4D54-B9EA-00038703BCE9}"/>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67">
              <a:extLst>
                <a:ext uri="{FF2B5EF4-FFF2-40B4-BE49-F238E27FC236}">
                  <a16:creationId xmlns:a16="http://schemas.microsoft.com/office/drawing/2014/main" id="{03885AE5-5EC8-4A77-A30C-0D6A4A3A8C5C}"/>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168">
              <a:extLst>
                <a:ext uri="{FF2B5EF4-FFF2-40B4-BE49-F238E27FC236}">
                  <a16:creationId xmlns:a16="http://schemas.microsoft.com/office/drawing/2014/main" id="{0F6C9CAD-0E5D-4037-B17E-5FF6B26D6DCC}"/>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169">
              <a:extLst>
                <a:ext uri="{FF2B5EF4-FFF2-40B4-BE49-F238E27FC236}">
                  <a16:creationId xmlns:a16="http://schemas.microsoft.com/office/drawing/2014/main" id="{CD572AA7-1438-4DA7-BDB9-A8142FFF1B4C}"/>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170">
              <a:extLst>
                <a:ext uri="{FF2B5EF4-FFF2-40B4-BE49-F238E27FC236}">
                  <a16:creationId xmlns:a16="http://schemas.microsoft.com/office/drawing/2014/main" id="{9B7D9899-65B7-4732-9B7B-733D40227451}"/>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171">
              <a:extLst>
                <a:ext uri="{FF2B5EF4-FFF2-40B4-BE49-F238E27FC236}">
                  <a16:creationId xmlns:a16="http://schemas.microsoft.com/office/drawing/2014/main" id="{E4754CA5-589D-4DE9-908C-1F421743513D}"/>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2">
              <a:extLst>
                <a:ext uri="{FF2B5EF4-FFF2-40B4-BE49-F238E27FC236}">
                  <a16:creationId xmlns:a16="http://schemas.microsoft.com/office/drawing/2014/main" id="{489600AB-08D4-4743-AEDB-C01E7B92B2E2}"/>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173">
              <a:extLst>
                <a:ext uri="{FF2B5EF4-FFF2-40B4-BE49-F238E27FC236}">
                  <a16:creationId xmlns:a16="http://schemas.microsoft.com/office/drawing/2014/main" id="{0B18D51B-21B2-491F-ABA5-6581D5293ABA}"/>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174">
              <a:extLst>
                <a:ext uri="{FF2B5EF4-FFF2-40B4-BE49-F238E27FC236}">
                  <a16:creationId xmlns:a16="http://schemas.microsoft.com/office/drawing/2014/main" id="{AA958685-9518-47F6-B9D0-FFF8E955B39D}"/>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175">
              <a:extLst>
                <a:ext uri="{FF2B5EF4-FFF2-40B4-BE49-F238E27FC236}">
                  <a16:creationId xmlns:a16="http://schemas.microsoft.com/office/drawing/2014/main" id="{19498ADB-7E3C-45EC-81A6-7F92CC100F4C}"/>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76">
              <a:extLst>
                <a:ext uri="{FF2B5EF4-FFF2-40B4-BE49-F238E27FC236}">
                  <a16:creationId xmlns:a16="http://schemas.microsoft.com/office/drawing/2014/main" id="{476702B6-5E64-4A25-B1B3-F8B3ABC83657}"/>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77">
              <a:extLst>
                <a:ext uri="{FF2B5EF4-FFF2-40B4-BE49-F238E27FC236}">
                  <a16:creationId xmlns:a16="http://schemas.microsoft.com/office/drawing/2014/main" id="{2FAE088B-B712-4D21-B059-C544C7719BAB}"/>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a:extLst>
              <a:ext uri="{FF2B5EF4-FFF2-40B4-BE49-F238E27FC236}">
                <a16:creationId xmlns:a16="http://schemas.microsoft.com/office/drawing/2014/main" id="{BE8CEAFC-DE13-49B0-9A44-14A2DA8262D2}"/>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t="25779" b="46391"/>
          <a:stretch/>
        </p:blipFill>
        <p:spPr>
          <a:xfrm>
            <a:off x="0" y="5170714"/>
            <a:ext cx="12192000" cy="1687286"/>
          </a:xfrm>
          <a:prstGeom prst="rect">
            <a:avLst/>
          </a:prstGeom>
        </p:spPr>
      </p:pic>
      <p:sp>
        <p:nvSpPr>
          <p:cNvPr id="83" name="Rectangle 82">
            <a:extLst>
              <a:ext uri="{FF2B5EF4-FFF2-40B4-BE49-F238E27FC236}">
                <a16:creationId xmlns:a16="http://schemas.microsoft.com/office/drawing/2014/main" id="{FBC47BC0-7BCB-4CFD-874C-611777384FAF}"/>
              </a:ext>
            </a:extLst>
          </p:cNvPr>
          <p:cNvSpPr/>
          <p:nvPr/>
        </p:nvSpPr>
        <p:spPr>
          <a:xfrm>
            <a:off x="7871637" y="447040"/>
            <a:ext cx="3890924" cy="596392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920240" rIns="182880" rtlCol="0" anchor="t" anchorCtr="0"/>
          <a:lstStyle/>
          <a:p>
            <a:pPr algn="ctr"/>
            <a:r>
              <a:rPr lang="en-US" sz="4000" spc="300" dirty="0">
                <a:latin typeface="+mj-lt"/>
              </a:rPr>
              <a:t>PLANNING – WHAT DOES THIS MEAN?</a:t>
            </a:r>
          </a:p>
        </p:txBody>
      </p:sp>
      <p:pic>
        <p:nvPicPr>
          <p:cNvPr id="332" name="Graphic 331">
            <a:extLst>
              <a:ext uri="{FF2B5EF4-FFF2-40B4-BE49-F238E27FC236}">
                <a16:creationId xmlns:a16="http://schemas.microsoft.com/office/drawing/2014/main" id="{55DA138A-34BD-4B0C-8BE8-95BB02E261A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805179" y="6365833"/>
            <a:ext cx="2184720" cy="512934"/>
          </a:xfrm>
          <a:prstGeom prst="rect">
            <a:avLst/>
          </a:prstGeom>
        </p:spPr>
      </p:pic>
      <p:pic>
        <p:nvPicPr>
          <p:cNvPr id="333" name="Graphic 332">
            <a:extLst>
              <a:ext uri="{FF2B5EF4-FFF2-40B4-BE49-F238E27FC236}">
                <a16:creationId xmlns:a16="http://schemas.microsoft.com/office/drawing/2014/main" id="{BD8E8CED-3032-4A15-915C-20A74DCCFD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119486" y="6365833"/>
            <a:ext cx="2184720" cy="512934"/>
          </a:xfrm>
          <a:prstGeom prst="rect">
            <a:avLst/>
          </a:prstGeom>
        </p:spPr>
      </p:pic>
      <p:sp>
        <p:nvSpPr>
          <p:cNvPr id="104" name="Content Placeholder 2">
            <a:extLst>
              <a:ext uri="{FF2B5EF4-FFF2-40B4-BE49-F238E27FC236}">
                <a16:creationId xmlns:a16="http://schemas.microsoft.com/office/drawing/2014/main" id="{F7106BCA-0974-4B4F-AC8B-567988352692}"/>
              </a:ext>
            </a:extLst>
          </p:cNvPr>
          <p:cNvSpPr txBox="1">
            <a:spLocks/>
          </p:cNvSpPr>
          <p:nvPr/>
        </p:nvSpPr>
        <p:spPr>
          <a:xfrm>
            <a:off x="212764" y="457926"/>
            <a:ext cx="7553501" cy="304185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400"/>
              </a:spcAft>
              <a:buNone/>
            </a:pPr>
            <a:r>
              <a:rPr lang="en-GB" sz="2000" b="1" dirty="0">
                <a:solidFill>
                  <a:schemeClr val="accent1"/>
                </a:solidFill>
              </a:rPr>
              <a:t>Financial Planning</a:t>
            </a:r>
          </a:p>
          <a:p>
            <a:pPr>
              <a:lnSpc>
                <a:spcPct val="100000"/>
              </a:lnSpc>
              <a:spcBef>
                <a:spcPts val="600"/>
              </a:spcBef>
              <a:spcAft>
                <a:spcPts val="400"/>
              </a:spcAft>
            </a:pPr>
            <a:r>
              <a:rPr lang="en-US" sz="1700" dirty="0">
                <a:solidFill>
                  <a:schemeClr val="tx1">
                    <a:lumMod val="75000"/>
                    <a:lumOff val="25000"/>
                  </a:schemeClr>
                </a:solidFill>
              </a:rPr>
              <a:t>Will you have adequate funds to provide the kind of retirement lifestyle you envision? Remember your income will likely come from three general sources:</a:t>
            </a:r>
            <a:endParaRPr lang="en-GB" sz="1700" b="1" dirty="0">
              <a:solidFill>
                <a:schemeClr val="accent1"/>
              </a:solidFill>
            </a:endParaRPr>
          </a:p>
          <a:p>
            <a:pPr marL="522288" lvl="2" indent="-293688">
              <a:lnSpc>
                <a:spcPct val="100000"/>
              </a:lnSpc>
              <a:spcBef>
                <a:spcPts val="600"/>
              </a:spcBef>
              <a:spcAft>
                <a:spcPts val="400"/>
              </a:spcAft>
              <a:buFont typeface="Arial Narrow" panose="020B0606020202030204" pitchFamily="34" charset="0"/>
              <a:buChar char="−"/>
            </a:pPr>
            <a:r>
              <a:rPr lang="en-US" sz="1700" dirty="0">
                <a:solidFill>
                  <a:schemeClr val="tx1">
                    <a:lumMod val="75000"/>
                    <a:lumOff val="25000"/>
                  </a:schemeClr>
                </a:solidFill>
              </a:rPr>
              <a:t>Government pensions, </a:t>
            </a:r>
          </a:p>
          <a:p>
            <a:pPr marL="522288" lvl="2" indent="-293688">
              <a:lnSpc>
                <a:spcPct val="100000"/>
              </a:lnSpc>
              <a:spcBef>
                <a:spcPts val="600"/>
              </a:spcBef>
              <a:spcAft>
                <a:spcPts val="400"/>
              </a:spcAft>
              <a:buFont typeface="Arial Narrow" panose="020B0606020202030204" pitchFamily="34" charset="0"/>
              <a:buChar char="−"/>
            </a:pPr>
            <a:r>
              <a:rPr lang="en-US" sz="1700" dirty="0">
                <a:solidFill>
                  <a:schemeClr val="tx1">
                    <a:lumMod val="75000"/>
                    <a:lumOff val="25000"/>
                  </a:schemeClr>
                </a:solidFill>
              </a:rPr>
              <a:t>Employment-related sources and </a:t>
            </a:r>
          </a:p>
          <a:p>
            <a:pPr marL="522288" lvl="2" indent="-293688">
              <a:lnSpc>
                <a:spcPct val="100000"/>
              </a:lnSpc>
              <a:spcBef>
                <a:spcPts val="600"/>
              </a:spcBef>
              <a:spcAft>
                <a:spcPts val="400"/>
              </a:spcAft>
              <a:buFont typeface="Arial Narrow" panose="020B0606020202030204" pitchFamily="34" charset="0"/>
              <a:buChar char="−"/>
            </a:pPr>
            <a:r>
              <a:rPr lang="en-US" sz="1700" dirty="0">
                <a:solidFill>
                  <a:schemeClr val="tx1">
                    <a:lumMod val="75000"/>
                    <a:lumOff val="25000"/>
                  </a:schemeClr>
                </a:solidFill>
              </a:rPr>
              <a:t>Your own personal investments.</a:t>
            </a:r>
          </a:p>
          <a:p>
            <a:pPr>
              <a:lnSpc>
                <a:spcPct val="100000"/>
              </a:lnSpc>
              <a:spcBef>
                <a:spcPts val="600"/>
              </a:spcBef>
              <a:spcAft>
                <a:spcPts val="400"/>
              </a:spcAft>
            </a:pPr>
            <a:r>
              <a:rPr lang="en-US" sz="1700" dirty="0">
                <a:solidFill>
                  <a:schemeClr val="tx1">
                    <a:lumMod val="75000"/>
                    <a:lumOff val="25000"/>
                  </a:schemeClr>
                </a:solidFill>
              </a:rPr>
              <a:t>Your retirement will be more enjoyable if your income is structured to fit your lifestyle choices and if you have developed a retirement plan to protect the assets you have worked hard to acquire.</a:t>
            </a:r>
          </a:p>
        </p:txBody>
      </p:sp>
    </p:spTree>
    <p:extLst>
      <p:ext uri="{BB962C8B-B14F-4D97-AF65-F5344CB8AC3E}">
        <p14:creationId xmlns:p14="http://schemas.microsoft.com/office/powerpoint/2010/main" val="401997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7" hidden="1">
            <a:extLst>
              <a:ext uri="{FF2B5EF4-FFF2-40B4-BE49-F238E27FC236}">
                <a16:creationId xmlns:a16="http://schemas.microsoft.com/office/drawing/2014/main" id="{269E24C9-9125-4D49-B2B1-55DDEAD82577}"/>
              </a:ext>
            </a:extLst>
          </p:cNvPr>
          <p:cNvGraphicFramePr>
            <a:graphicFrameLocks noChangeAspect="1"/>
          </p:cNvGraphicFramePr>
          <p:nvPr>
            <p:custDataLst>
              <p:tags r:id="rId2"/>
            </p:custDataLst>
            <p:extLst>
              <p:ext uri="{D42A27DB-BD31-4B8C-83A1-F6EECF244321}">
                <p14:modId xmlns:p14="http://schemas.microsoft.com/office/powerpoint/2010/main" val="4131684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6" name="Graphic 155">
            <a:extLst>
              <a:ext uri="{FF2B5EF4-FFF2-40B4-BE49-F238E27FC236}">
                <a16:creationId xmlns:a16="http://schemas.microsoft.com/office/drawing/2014/main" id="{0BC76A58-9A3D-43E1-BFFF-2A558558B5F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60303" y="1226774"/>
            <a:ext cx="2103230" cy="2103228"/>
          </a:xfrm>
          <a:prstGeom prst="rect">
            <a:avLst/>
          </a:prstGeom>
        </p:spPr>
      </p:pic>
      <p:grpSp>
        <p:nvGrpSpPr>
          <p:cNvPr id="127" name="Group 126">
            <a:extLst>
              <a:ext uri="{FF2B5EF4-FFF2-40B4-BE49-F238E27FC236}">
                <a16:creationId xmlns:a16="http://schemas.microsoft.com/office/drawing/2014/main" id="{30C6D989-A347-4292-9399-05B9BDD31F1F}"/>
              </a:ext>
            </a:extLst>
          </p:cNvPr>
          <p:cNvGrpSpPr/>
          <p:nvPr/>
        </p:nvGrpSpPr>
        <p:grpSpPr>
          <a:xfrm>
            <a:off x="1" y="4925606"/>
            <a:ext cx="1884680" cy="1932394"/>
            <a:chOff x="3860979" y="186459"/>
            <a:chExt cx="2348017" cy="2407461"/>
          </a:xfrm>
        </p:grpSpPr>
        <p:pic>
          <p:nvPicPr>
            <p:cNvPr id="128" name="Picture 127">
              <a:extLst>
                <a:ext uri="{FF2B5EF4-FFF2-40B4-BE49-F238E27FC236}">
                  <a16:creationId xmlns:a16="http://schemas.microsoft.com/office/drawing/2014/main" id="{8D3E6BCE-DF26-4C0E-B4A0-B37BFCD00142}"/>
                </a:ext>
              </a:extLst>
            </p:cNvPr>
            <p:cNvPicPr>
              <a:picLocks noChangeAspect="1"/>
            </p:cNvPicPr>
            <p:nvPr/>
          </p:nvPicPr>
          <p:blipFill>
            <a:blip r:embed="rId8"/>
            <a:stretch>
              <a:fillRect/>
            </a:stretch>
          </p:blipFill>
          <p:spPr>
            <a:xfrm>
              <a:off x="3860979" y="186459"/>
              <a:ext cx="2348017" cy="2407461"/>
            </a:xfrm>
            <a:prstGeom prst="rect">
              <a:avLst/>
            </a:prstGeom>
          </p:spPr>
        </p:pic>
        <p:sp>
          <p:nvSpPr>
            <p:cNvPr id="129" name="Rectangle 128">
              <a:extLst>
                <a:ext uri="{FF2B5EF4-FFF2-40B4-BE49-F238E27FC236}">
                  <a16:creationId xmlns:a16="http://schemas.microsoft.com/office/drawing/2014/main" id="{A327DB30-866A-467E-ABA1-3158DF3611C2}"/>
                </a:ext>
              </a:extLst>
            </p:cNvPr>
            <p:cNvSpPr/>
            <p:nvPr/>
          </p:nvSpPr>
          <p:spPr>
            <a:xfrm>
              <a:off x="3860979" y="186459"/>
              <a:ext cx="2348017" cy="24074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6" name="Picture 125" descr="A group of people standing on top of a sandy beach&#10;&#10;Description automatically generated">
            <a:extLst>
              <a:ext uri="{FF2B5EF4-FFF2-40B4-BE49-F238E27FC236}">
                <a16:creationId xmlns:a16="http://schemas.microsoft.com/office/drawing/2014/main" id="{B24FEE39-FA8E-4E67-A52B-BF998532A434}"/>
              </a:ext>
            </a:extLst>
          </p:cNvPr>
          <p:cNvPicPr>
            <a:picLocks noChangeAspect="1"/>
          </p:cNvPicPr>
          <p:nvPr/>
        </p:nvPicPr>
        <p:blipFill rotWithShape="1">
          <a:blip r:embed="rId9" cstate="print">
            <a:grayscl/>
            <a:extLst>
              <a:ext uri="{28A0092B-C50C-407E-A947-70E740481C1C}">
                <a14:useLocalDpi xmlns:a14="http://schemas.microsoft.com/office/drawing/2010/main" val="0"/>
              </a:ext>
            </a:extLst>
          </a:blip>
          <a:srcRect t="36119" b="36119"/>
          <a:stretch/>
        </p:blipFill>
        <p:spPr>
          <a:xfrm>
            <a:off x="1" y="0"/>
            <a:ext cx="12191998" cy="2256503"/>
          </a:xfrm>
          <a:prstGeom prst="rect">
            <a:avLst/>
          </a:prstGeom>
        </p:spPr>
      </p:pic>
      <p:sp>
        <p:nvSpPr>
          <p:cNvPr id="8" name="Rectangle 7">
            <a:extLst>
              <a:ext uri="{FF2B5EF4-FFF2-40B4-BE49-F238E27FC236}">
                <a16:creationId xmlns:a16="http://schemas.microsoft.com/office/drawing/2014/main" id="{926AC2C5-02DE-4544-B895-FAF8A9499B6E}"/>
              </a:ext>
            </a:extLst>
          </p:cNvPr>
          <p:cNvSpPr/>
          <p:nvPr/>
        </p:nvSpPr>
        <p:spPr>
          <a:xfrm>
            <a:off x="5337669" y="1"/>
            <a:ext cx="6854332" cy="3195582"/>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LIFE EXPECTANCY FOR MALE AND FEMALE POST RETIREMENT </a:t>
            </a:r>
          </a:p>
        </p:txBody>
      </p:sp>
      <p:sp>
        <p:nvSpPr>
          <p:cNvPr id="125" name="Content Placeholder 2">
            <a:extLst>
              <a:ext uri="{FF2B5EF4-FFF2-40B4-BE49-F238E27FC236}">
                <a16:creationId xmlns:a16="http://schemas.microsoft.com/office/drawing/2014/main" id="{7A8723A8-F842-460D-944A-3E17D0E4BCA2}"/>
              </a:ext>
            </a:extLst>
          </p:cNvPr>
          <p:cNvSpPr txBox="1">
            <a:spLocks/>
          </p:cNvSpPr>
          <p:nvPr/>
        </p:nvSpPr>
        <p:spPr>
          <a:xfrm>
            <a:off x="265358" y="2457531"/>
            <a:ext cx="4804621" cy="415498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300"/>
              </a:spcAft>
              <a:buFont typeface="Arial" panose="020B0604020202020204" pitchFamily="34" charset="0"/>
              <a:buNone/>
            </a:pPr>
            <a:r>
              <a:rPr lang="en-GB" sz="1500" b="1" dirty="0">
                <a:solidFill>
                  <a:schemeClr val="accent1"/>
                </a:solidFill>
              </a:rPr>
              <a:t>Health and longevity</a:t>
            </a:r>
          </a:p>
          <a:p>
            <a:pPr>
              <a:lnSpc>
                <a:spcPct val="100000"/>
              </a:lnSpc>
              <a:spcBef>
                <a:spcPts val="1200"/>
              </a:spcBef>
              <a:spcAft>
                <a:spcPts val="300"/>
              </a:spcAft>
            </a:pPr>
            <a:r>
              <a:rPr lang="en-GB" sz="1500" dirty="0">
                <a:solidFill>
                  <a:schemeClr val="tx1">
                    <a:lumMod val="75000"/>
                    <a:lumOff val="25000"/>
                  </a:schemeClr>
                </a:solidFill>
              </a:rPr>
              <a:t>People are living longer than they used to. A 65 year old man now has a 50% chance of living to 87 and a 65 year old woman has a 50% chance of living to 90.</a:t>
            </a:r>
          </a:p>
          <a:p>
            <a:pPr>
              <a:lnSpc>
                <a:spcPct val="100000"/>
              </a:lnSpc>
              <a:spcBef>
                <a:spcPts val="1200"/>
              </a:spcBef>
              <a:spcAft>
                <a:spcPts val="300"/>
              </a:spcAft>
            </a:pPr>
            <a:r>
              <a:rPr lang="en-US" sz="1500" dirty="0">
                <a:solidFill>
                  <a:schemeClr val="tx1">
                    <a:lumMod val="75000"/>
                    <a:lumOff val="25000"/>
                  </a:schemeClr>
                </a:solidFill>
              </a:rPr>
              <a:t>Many people underestimate how long they’re going to live. This is not a problem if you have a guaranteed income for life. But if you don’t, you need to make sure you don’t run out of money so that you have enough to live on for the whole of your retirement. At the same time, you don’t want to live more frugally than you actually need to because you’re worrying too much about running out of money.</a:t>
            </a:r>
          </a:p>
          <a:p>
            <a:pPr>
              <a:lnSpc>
                <a:spcPct val="100000"/>
              </a:lnSpc>
              <a:spcBef>
                <a:spcPts val="1200"/>
              </a:spcBef>
              <a:spcAft>
                <a:spcPts val="300"/>
              </a:spcAft>
            </a:pPr>
            <a:r>
              <a:rPr lang="en-US" sz="1500" dirty="0">
                <a:solidFill>
                  <a:schemeClr val="tx1">
                    <a:lumMod val="75000"/>
                    <a:lumOff val="25000"/>
                  </a:schemeClr>
                </a:solidFill>
              </a:rPr>
              <a:t>Your health may become an issue as you get older. So you may want to set aside some money or have a rising income so that if your health does deteriorate you can afford to pay for extra help around the home or for care fees </a:t>
            </a:r>
          </a:p>
        </p:txBody>
      </p:sp>
      <p:sp>
        <p:nvSpPr>
          <p:cNvPr id="133" name="Content Placeholder 2">
            <a:extLst>
              <a:ext uri="{FF2B5EF4-FFF2-40B4-BE49-F238E27FC236}">
                <a16:creationId xmlns:a16="http://schemas.microsoft.com/office/drawing/2014/main" id="{1C7CBF92-93EC-4728-AB9D-2E750C6B6D74}"/>
              </a:ext>
            </a:extLst>
          </p:cNvPr>
          <p:cNvSpPr txBox="1">
            <a:spLocks/>
          </p:cNvSpPr>
          <p:nvPr/>
        </p:nvSpPr>
        <p:spPr>
          <a:xfrm>
            <a:off x="5561914" y="3331498"/>
            <a:ext cx="2032372" cy="126188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A</a:t>
            </a:r>
            <a:r>
              <a:rPr lang="en-US" dirty="0">
                <a:solidFill>
                  <a:schemeClr val="accent1"/>
                </a:solidFill>
                <a:latin typeface="+mj-lt"/>
              </a:rPr>
              <a:t> </a:t>
            </a:r>
            <a:r>
              <a:rPr lang="en-US" sz="5400" b="1" dirty="0">
                <a:solidFill>
                  <a:schemeClr val="accent1"/>
                </a:solidFill>
                <a:latin typeface="+mj-lt"/>
              </a:rPr>
              <a:t>65</a:t>
            </a:r>
            <a:r>
              <a:rPr lang="en-US" b="1" dirty="0">
                <a:solidFill>
                  <a:schemeClr val="accent1"/>
                </a:solidFill>
                <a:latin typeface="+mj-lt"/>
              </a:rPr>
              <a:t> </a:t>
            </a:r>
            <a:r>
              <a:rPr lang="en-US" sz="1800" b="1" dirty="0">
                <a:solidFill>
                  <a:schemeClr val="accent1"/>
                </a:solidFill>
                <a:latin typeface="+mj-lt"/>
              </a:rPr>
              <a:t>y</a:t>
            </a:r>
            <a:r>
              <a:rPr lang="en-US" sz="1800" dirty="0">
                <a:solidFill>
                  <a:schemeClr val="accent1"/>
                </a:solidFill>
                <a:latin typeface="+mj-lt"/>
              </a:rPr>
              <a:t>ear old </a:t>
            </a:r>
            <a:r>
              <a:rPr lang="en-US" b="1" dirty="0">
                <a:solidFill>
                  <a:schemeClr val="accent1"/>
                </a:solidFill>
                <a:latin typeface="+mj-lt"/>
              </a:rPr>
              <a:t>WOMAN </a:t>
            </a:r>
            <a:r>
              <a:rPr lang="en-US" sz="1800" dirty="0">
                <a:solidFill>
                  <a:schemeClr val="accent1"/>
                </a:solidFill>
                <a:latin typeface="+mj-lt"/>
              </a:rPr>
              <a:t>has</a:t>
            </a:r>
          </a:p>
        </p:txBody>
      </p:sp>
      <p:sp>
        <p:nvSpPr>
          <p:cNvPr id="136" name="Content Placeholder 2">
            <a:extLst>
              <a:ext uri="{FF2B5EF4-FFF2-40B4-BE49-F238E27FC236}">
                <a16:creationId xmlns:a16="http://schemas.microsoft.com/office/drawing/2014/main" id="{AF4081B0-F758-4146-AF97-9C1203D6B6F4}"/>
              </a:ext>
            </a:extLst>
          </p:cNvPr>
          <p:cNvSpPr txBox="1">
            <a:spLocks/>
          </p:cNvSpPr>
          <p:nvPr/>
        </p:nvSpPr>
        <p:spPr>
          <a:xfrm>
            <a:off x="5561914" y="4699650"/>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75% </a:t>
            </a:r>
            <a:r>
              <a:rPr lang="en-US" sz="1200" dirty="0">
                <a:solidFill>
                  <a:schemeClr val="tx1">
                    <a:lumMod val="75000"/>
                    <a:lumOff val="25000"/>
                  </a:schemeClr>
                </a:solidFill>
              </a:rPr>
              <a:t>chance of living to </a:t>
            </a:r>
            <a:r>
              <a:rPr lang="en-US" sz="1800" dirty="0">
                <a:solidFill>
                  <a:schemeClr val="accent1"/>
                </a:solidFill>
                <a:latin typeface="+mj-lt"/>
              </a:rPr>
              <a:t>82</a:t>
            </a:r>
          </a:p>
        </p:txBody>
      </p:sp>
      <p:sp>
        <p:nvSpPr>
          <p:cNvPr id="139" name="Content Placeholder 2">
            <a:extLst>
              <a:ext uri="{FF2B5EF4-FFF2-40B4-BE49-F238E27FC236}">
                <a16:creationId xmlns:a16="http://schemas.microsoft.com/office/drawing/2014/main" id="{3CE77F50-B6D6-4769-9D1C-E218DC6E519F}"/>
              </a:ext>
            </a:extLst>
          </p:cNvPr>
          <p:cNvSpPr txBox="1">
            <a:spLocks/>
          </p:cNvSpPr>
          <p:nvPr/>
        </p:nvSpPr>
        <p:spPr>
          <a:xfrm>
            <a:off x="5561914" y="5173071"/>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50% </a:t>
            </a:r>
            <a:r>
              <a:rPr lang="en-US" sz="1200" dirty="0">
                <a:solidFill>
                  <a:schemeClr val="tx1">
                    <a:lumMod val="75000"/>
                    <a:lumOff val="25000"/>
                  </a:schemeClr>
                </a:solidFill>
              </a:rPr>
              <a:t>chance of living to </a:t>
            </a:r>
            <a:r>
              <a:rPr lang="en-US" sz="1800" dirty="0">
                <a:solidFill>
                  <a:schemeClr val="accent1"/>
                </a:solidFill>
                <a:latin typeface="+mj-lt"/>
              </a:rPr>
              <a:t>90</a:t>
            </a:r>
          </a:p>
        </p:txBody>
      </p:sp>
      <p:sp>
        <p:nvSpPr>
          <p:cNvPr id="146" name="Content Placeholder 2">
            <a:extLst>
              <a:ext uri="{FF2B5EF4-FFF2-40B4-BE49-F238E27FC236}">
                <a16:creationId xmlns:a16="http://schemas.microsoft.com/office/drawing/2014/main" id="{5DFE4B54-ADCA-4C57-AEA3-DD57FE8478BD}"/>
              </a:ext>
            </a:extLst>
          </p:cNvPr>
          <p:cNvSpPr txBox="1">
            <a:spLocks/>
          </p:cNvSpPr>
          <p:nvPr/>
        </p:nvSpPr>
        <p:spPr>
          <a:xfrm>
            <a:off x="5561914" y="5646492"/>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25% </a:t>
            </a:r>
            <a:r>
              <a:rPr lang="en-US" sz="1200" dirty="0">
                <a:solidFill>
                  <a:schemeClr val="tx1">
                    <a:lumMod val="75000"/>
                    <a:lumOff val="25000"/>
                  </a:schemeClr>
                </a:solidFill>
              </a:rPr>
              <a:t>chance of living to </a:t>
            </a:r>
            <a:r>
              <a:rPr lang="en-US" sz="1800" dirty="0">
                <a:solidFill>
                  <a:schemeClr val="accent1"/>
                </a:solidFill>
                <a:latin typeface="+mj-lt"/>
              </a:rPr>
              <a:t>96</a:t>
            </a:r>
          </a:p>
        </p:txBody>
      </p:sp>
      <p:sp>
        <p:nvSpPr>
          <p:cNvPr id="147" name="Content Placeholder 2">
            <a:extLst>
              <a:ext uri="{FF2B5EF4-FFF2-40B4-BE49-F238E27FC236}">
                <a16:creationId xmlns:a16="http://schemas.microsoft.com/office/drawing/2014/main" id="{2E121B7A-AB09-4512-AFAA-EDD73EA01631}"/>
              </a:ext>
            </a:extLst>
          </p:cNvPr>
          <p:cNvSpPr txBox="1">
            <a:spLocks/>
          </p:cNvSpPr>
          <p:nvPr/>
        </p:nvSpPr>
        <p:spPr>
          <a:xfrm>
            <a:off x="5561914" y="6119914"/>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14% </a:t>
            </a:r>
            <a:r>
              <a:rPr lang="en-US" sz="1200" dirty="0">
                <a:solidFill>
                  <a:schemeClr val="tx1">
                    <a:lumMod val="75000"/>
                    <a:lumOff val="25000"/>
                  </a:schemeClr>
                </a:solidFill>
              </a:rPr>
              <a:t>chance of living to </a:t>
            </a:r>
            <a:r>
              <a:rPr lang="en-US" sz="1800" dirty="0">
                <a:solidFill>
                  <a:schemeClr val="accent1"/>
                </a:solidFill>
                <a:latin typeface="+mj-lt"/>
              </a:rPr>
              <a:t>100</a:t>
            </a:r>
          </a:p>
        </p:txBody>
      </p:sp>
      <p:pic>
        <p:nvPicPr>
          <p:cNvPr id="6" name="Graphic 5">
            <a:extLst>
              <a:ext uri="{FF2B5EF4-FFF2-40B4-BE49-F238E27FC236}">
                <a16:creationId xmlns:a16="http://schemas.microsoft.com/office/drawing/2014/main" id="{7B41F473-1B99-41E5-9927-EB4D3058BA3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799154" y="3676241"/>
            <a:ext cx="758623" cy="2539739"/>
          </a:xfrm>
          <a:prstGeom prst="rect">
            <a:avLst/>
          </a:prstGeom>
        </p:spPr>
      </p:pic>
      <p:grpSp>
        <p:nvGrpSpPr>
          <p:cNvPr id="148" name="Group 147">
            <a:extLst>
              <a:ext uri="{FF2B5EF4-FFF2-40B4-BE49-F238E27FC236}">
                <a16:creationId xmlns:a16="http://schemas.microsoft.com/office/drawing/2014/main" id="{D48BDDA2-9D4C-4008-9FFD-337A27AD47D3}"/>
              </a:ext>
            </a:extLst>
          </p:cNvPr>
          <p:cNvGrpSpPr/>
          <p:nvPr/>
        </p:nvGrpSpPr>
        <p:grpSpPr>
          <a:xfrm>
            <a:off x="8669744" y="3676241"/>
            <a:ext cx="1081060" cy="2539739"/>
            <a:chOff x="11837890" y="2715624"/>
            <a:chExt cx="1308919" cy="3075050"/>
          </a:xfrm>
        </p:grpSpPr>
        <p:grpSp>
          <p:nvGrpSpPr>
            <p:cNvPr id="56" name="Group 55">
              <a:extLst>
                <a:ext uri="{FF2B5EF4-FFF2-40B4-BE49-F238E27FC236}">
                  <a16:creationId xmlns:a16="http://schemas.microsoft.com/office/drawing/2014/main" id="{E7001CD3-3CCB-4F8E-8339-39F6160A6BF5}"/>
                </a:ext>
              </a:extLst>
            </p:cNvPr>
            <p:cNvGrpSpPr/>
            <p:nvPr/>
          </p:nvGrpSpPr>
          <p:grpSpPr>
            <a:xfrm flipH="1">
              <a:off x="12612595" y="3585528"/>
              <a:ext cx="534214" cy="1161916"/>
              <a:chOff x="13291882" y="3276474"/>
              <a:chExt cx="534214" cy="1161916"/>
            </a:xfrm>
          </p:grpSpPr>
          <p:sp>
            <p:nvSpPr>
              <p:cNvPr id="53" name="Freeform: Shape 52">
                <a:extLst>
                  <a:ext uri="{FF2B5EF4-FFF2-40B4-BE49-F238E27FC236}">
                    <a16:creationId xmlns:a16="http://schemas.microsoft.com/office/drawing/2014/main" id="{59D9ECCA-E005-4F31-B7BA-D8C2372A21B8}"/>
                  </a:ext>
                </a:extLst>
              </p:cNvPr>
              <p:cNvSpPr/>
              <p:nvPr/>
            </p:nvSpPr>
            <p:spPr>
              <a:xfrm>
                <a:off x="13322663" y="4256691"/>
                <a:ext cx="84454" cy="181699"/>
              </a:xfrm>
              <a:custGeom>
                <a:avLst/>
                <a:gdLst>
                  <a:gd name="connsiteX0" fmla="*/ 8895 w 84454"/>
                  <a:gd name="connsiteY0" fmla="*/ 0 h 181699"/>
                  <a:gd name="connsiteX1" fmla="*/ 704 w 84454"/>
                  <a:gd name="connsiteY1" fmla="*/ 123825 h 181699"/>
                  <a:gd name="connsiteX2" fmla="*/ 39280 w 84454"/>
                  <a:gd name="connsiteY2" fmla="*/ 180499 h 181699"/>
                  <a:gd name="connsiteX3" fmla="*/ 60902 w 84454"/>
                  <a:gd name="connsiteY3" fmla="*/ 140780 h 181699"/>
                  <a:gd name="connsiteX4" fmla="*/ 82523 w 84454"/>
                  <a:gd name="connsiteY4" fmla="*/ 148400 h 181699"/>
                  <a:gd name="connsiteX5" fmla="*/ 60997 w 84454"/>
                  <a:gd name="connsiteY5" fmla="*/ 22098 h 181699"/>
                  <a:gd name="connsiteX6" fmla="*/ 8895 w 84454"/>
                  <a:gd name="connsiteY6" fmla="*/ 0 h 18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4" h="181699">
                    <a:moveTo>
                      <a:pt x="8895" y="0"/>
                    </a:moveTo>
                    <a:cubicBezTo>
                      <a:pt x="1847" y="25241"/>
                      <a:pt x="-1582" y="93440"/>
                      <a:pt x="704" y="123825"/>
                    </a:cubicBezTo>
                    <a:cubicBezTo>
                      <a:pt x="3085" y="154210"/>
                      <a:pt x="28136" y="188595"/>
                      <a:pt x="39280" y="180499"/>
                    </a:cubicBezTo>
                    <a:cubicBezTo>
                      <a:pt x="50329" y="172307"/>
                      <a:pt x="50329" y="141923"/>
                      <a:pt x="60902" y="140780"/>
                    </a:cubicBezTo>
                    <a:cubicBezTo>
                      <a:pt x="71379" y="139637"/>
                      <a:pt x="72617" y="171736"/>
                      <a:pt x="82523" y="148400"/>
                    </a:cubicBezTo>
                    <a:cubicBezTo>
                      <a:pt x="92429" y="125063"/>
                      <a:pt x="60997" y="22098"/>
                      <a:pt x="60997" y="22098"/>
                    </a:cubicBezTo>
                    <a:lnTo>
                      <a:pt x="8895" y="0"/>
                    </a:lnTo>
                    <a:close/>
                  </a:path>
                </a:pathLst>
              </a:custGeom>
              <a:solidFill>
                <a:srgbClr val="F7C19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D768970-9478-442C-AFAA-7EA725CE798F}"/>
                  </a:ext>
                </a:extLst>
              </p:cNvPr>
              <p:cNvSpPr/>
              <p:nvPr/>
            </p:nvSpPr>
            <p:spPr>
              <a:xfrm>
                <a:off x="13291882" y="3276474"/>
                <a:ext cx="534214" cy="1016317"/>
              </a:xfrm>
              <a:custGeom>
                <a:avLst/>
                <a:gdLst>
                  <a:gd name="connsiteX0" fmla="*/ 534214 w 534214"/>
                  <a:gd name="connsiteY0" fmla="*/ 212408 h 1016317"/>
                  <a:gd name="connsiteX1" fmla="*/ 428296 w 534214"/>
                  <a:gd name="connsiteY1" fmla="*/ 0 h 1016317"/>
                  <a:gd name="connsiteX2" fmla="*/ 33961 w 534214"/>
                  <a:gd name="connsiteY2" fmla="*/ 1016318 h 1016317"/>
                  <a:gd name="connsiteX3" fmla="*/ 92826 w 534214"/>
                  <a:gd name="connsiteY3" fmla="*/ 1005650 h 1016317"/>
                  <a:gd name="connsiteX4" fmla="*/ 534214 w 534214"/>
                  <a:gd name="connsiteY4" fmla="*/ 212408 h 1016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14" h="1016317">
                    <a:moveTo>
                      <a:pt x="534214" y="212408"/>
                    </a:moveTo>
                    <a:cubicBezTo>
                      <a:pt x="513831" y="173736"/>
                      <a:pt x="428296" y="0"/>
                      <a:pt x="428296" y="0"/>
                    </a:cubicBezTo>
                    <a:cubicBezTo>
                      <a:pt x="137784" y="272224"/>
                      <a:pt x="-88435" y="396812"/>
                      <a:pt x="33961" y="1016318"/>
                    </a:cubicBezTo>
                    <a:lnTo>
                      <a:pt x="92826" y="1005650"/>
                    </a:lnTo>
                    <a:cubicBezTo>
                      <a:pt x="55011" y="655130"/>
                      <a:pt x="206649" y="356521"/>
                      <a:pt x="534214" y="212408"/>
                    </a:cubicBezTo>
                    <a:close/>
                  </a:path>
                </a:pathLst>
              </a:custGeom>
              <a:solidFill>
                <a:srgbClr val="EF8200"/>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8A35717-0511-49AB-A9CD-44B81FD98AD8}"/>
                  </a:ext>
                </a:extLst>
              </p:cNvPr>
              <p:cNvSpPr/>
              <p:nvPr/>
            </p:nvSpPr>
            <p:spPr>
              <a:xfrm>
                <a:off x="13323080" y="3481642"/>
                <a:ext cx="366426" cy="811149"/>
              </a:xfrm>
              <a:custGeom>
                <a:avLst/>
                <a:gdLst>
                  <a:gd name="connsiteX0" fmla="*/ 64961 w 366426"/>
                  <a:gd name="connsiteY0" fmla="*/ 399098 h 811149"/>
                  <a:gd name="connsiteX1" fmla="*/ 22384 w 366426"/>
                  <a:gd name="connsiteY1" fmla="*/ 780955 h 811149"/>
                  <a:gd name="connsiteX2" fmla="*/ 4667 w 366426"/>
                  <a:gd name="connsiteY2" fmla="*/ 794195 h 811149"/>
                  <a:gd name="connsiteX3" fmla="*/ 0 w 366426"/>
                  <a:gd name="connsiteY3" fmla="*/ 797624 h 811149"/>
                  <a:gd name="connsiteX4" fmla="*/ 2667 w 366426"/>
                  <a:gd name="connsiteY4" fmla="*/ 811149 h 811149"/>
                  <a:gd name="connsiteX5" fmla="*/ 61436 w 366426"/>
                  <a:gd name="connsiteY5" fmla="*/ 800481 h 811149"/>
                  <a:gd name="connsiteX6" fmla="*/ 61532 w 366426"/>
                  <a:gd name="connsiteY6" fmla="*/ 800481 h 811149"/>
                  <a:gd name="connsiteX7" fmla="*/ 359188 w 366426"/>
                  <a:gd name="connsiteY7" fmla="*/ 87821 h 811149"/>
                  <a:gd name="connsiteX8" fmla="*/ 366427 w 366426"/>
                  <a:gd name="connsiteY8" fmla="*/ 0 h 811149"/>
                  <a:gd name="connsiteX9" fmla="*/ 324136 w 366426"/>
                  <a:gd name="connsiteY9" fmla="*/ 66294 h 811149"/>
                  <a:gd name="connsiteX10" fmla="*/ 64961 w 366426"/>
                  <a:gd name="connsiteY10" fmla="*/ 399098 h 8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426" h="811149">
                    <a:moveTo>
                      <a:pt x="64961" y="399098"/>
                    </a:moveTo>
                    <a:cubicBezTo>
                      <a:pt x="18288" y="564928"/>
                      <a:pt x="22384" y="780955"/>
                      <a:pt x="22384" y="780955"/>
                    </a:cubicBezTo>
                    <a:cubicBezTo>
                      <a:pt x="22384" y="780955"/>
                      <a:pt x="15145" y="786479"/>
                      <a:pt x="4667" y="794195"/>
                    </a:cubicBezTo>
                    <a:cubicBezTo>
                      <a:pt x="3143" y="795338"/>
                      <a:pt x="1619" y="796480"/>
                      <a:pt x="0" y="797624"/>
                    </a:cubicBezTo>
                    <a:cubicBezTo>
                      <a:pt x="857" y="802100"/>
                      <a:pt x="1715" y="806577"/>
                      <a:pt x="2667" y="811149"/>
                    </a:cubicBezTo>
                    <a:lnTo>
                      <a:pt x="61436" y="800481"/>
                    </a:lnTo>
                    <a:lnTo>
                      <a:pt x="61532" y="800481"/>
                    </a:lnTo>
                    <a:cubicBezTo>
                      <a:pt x="29813" y="506063"/>
                      <a:pt x="131636" y="248222"/>
                      <a:pt x="359188" y="87821"/>
                    </a:cubicBezTo>
                    <a:cubicBezTo>
                      <a:pt x="361569" y="57531"/>
                      <a:pt x="364046" y="28194"/>
                      <a:pt x="366427" y="0"/>
                    </a:cubicBezTo>
                    <a:cubicBezTo>
                      <a:pt x="346710" y="30004"/>
                      <a:pt x="326993" y="60579"/>
                      <a:pt x="324136" y="66294"/>
                    </a:cubicBezTo>
                    <a:cubicBezTo>
                      <a:pt x="318421" y="77915"/>
                      <a:pt x="111728" y="233267"/>
                      <a:pt x="64961" y="399098"/>
                    </a:cubicBezTo>
                    <a:close/>
                  </a:path>
                </a:pathLst>
              </a:custGeom>
              <a:solidFill>
                <a:srgbClr val="D97309"/>
              </a:solidFill>
              <a:ln w="9525" cap="flat">
                <a:noFill/>
                <a:prstDash val="solid"/>
                <a:miter/>
              </a:ln>
            </p:spPr>
            <p:txBody>
              <a:bodyPr rtlCol="0" anchor="ctr"/>
              <a:lstStyle/>
              <a:p>
                <a:endParaRPr lang="en-US"/>
              </a:p>
            </p:txBody>
          </p:sp>
        </p:grpSp>
        <p:sp>
          <p:nvSpPr>
            <p:cNvPr id="12" name="Freeform: Shape 11">
              <a:extLst>
                <a:ext uri="{FF2B5EF4-FFF2-40B4-BE49-F238E27FC236}">
                  <a16:creationId xmlns:a16="http://schemas.microsoft.com/office/drawing/2014/main" id="{156DF7F1-B2C6-4474-B32A-07F52934669D}"/>
                </a:ext>
              </a:extLst>
            </p:cNvPr>
            <p:cNvSpPr/>
            <p:nvPr/>
          </p:nvSpPr>
          <p:spPr>
            <a:xfrm>
              <a:off x="12088544" y="5657342"/>
              <a:ext cx="209837" cy="133332"/>
            </a:xfrm>
            <a:custGeom>
              <a:avLst/>
              <a:gdLst>
                <a:gd name="connsiteX0" fmla="*/ 165355 w 209837"/>
                <a:gd name="connsiteY0" fmla="*/ 0 h 133332"/>
                <a:gd name="connsiteX1" fmla="*/ 123636 w 209837"/>
                <a:gd name="connsiteY1" fmla="*/ 35623 h 133332"/>
                <a:gd name="connsiteX2" fmla="*/ 97 w 209837"/>
                <a:gd name="connsiteY2" fmla="*/ 127921 h 133332"/>
                <a:gd name="connsiteX3" fmla="*/ 151925 w 209837"/>
                <a:gd name="connsiteY3" fmla="*/ 115919 h 133332"/>
                <a:gd name="connsiteX4" fmla="*/ 161831 w 209837"/>
                <a:gd name="connsiteY4" fmla="*/ 106871 h 133332"/>
                <a:gd name="connsiteX5" fmla="*/ 171642 w 209837"/>
                <a:gd name="connsiteY5" fmla="*/ 112681 h 133332"/>
                <a:gd name="connsiteX6" fmla="*/ 209837 w 209837"/>
                <a:gd name="connsiteY6" fmla="*/ 104489 h 133332"/>
                <a:gd name="connsiteX7" fmla="*/ 206789 w 209837"/>
                <a:gd name="connsiteY7" fmla="*/ 21622 h 133332"/>
                <a:gd name="connsiteX8" fmla="*/ 165355 w 209837"/>
                <a:gd name="connsiteY8" fmla="*/ 0 h 13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7" h="133332">
                  <a:moveTo>
                    <a:pt x="165355" y="0"/>
                  </a:moveTo>
                  <a:cubicBezTo>
                    <a:pt x="156592" y="7620"/>
                    <a:pt x="123636" y="35623"/>
                    <a:pt x="123636" y="35623"/>
                  </a:cubicBezTo>
                  <a:cubicBezTo>
                    <a:pt x="123636" y="35623"/>
                    <a:pt x="-3999" y="112109"/>
                    <a:pt x="97" y="127921"/>
                  </a:cubicBezTo>
                  <a:cubicBezTo>
                    <a:pt x="4192" y="143637"/>
                    <a:pt x="147829" y="120587"/>
                    <a:pt x="151925" y="115919"/>
                  </a:cubicBezTo>
                  <a:cubicBezTo>
                    <a:pt x="156021" y="111252"/>
                    <a:pt x="161831" y="106871"/>
                    <a:pt x="161831" y="106871"/>
                  </a:cubicBezTo>
                  <a:lnTo>
                    <a:pt x="171642" y="112681"/>
                  </a:lnTo>
                  <a:lnTo>
                    <a:pt x="209837" y="104489"/>
                  </a:lnTo>
                  <a:lnTo>
                    <a:pt x="206789" y="21622"/>
                  </a:lnTo>
                  <a:lnTo>
                    <a:pt x="165355" y="0"/>
                  </a:lnTo>
                  <a:close/>
                </a:path>
              </a:pathLst>
            </a:custGeom>
            <a:solidFill>
              <a:srgbClr val="58382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F7291C9-C1DF-4446-BCCB-2971945952DD}"/>
                </a:ext>
              </a:extLst>
            </p:cNvPr>
            <p:cNvSpPr/>
            <p:nvPr/>
          </p:nvSpPr>
          <p:spPr>
            <a:xfrm>
              <a:off x="12654045" y="5657342"/>
              <a:ext cx="209836" cy="133332"/>
            </a:xfrm>
            <a:custGeom>
              <a:avLst/>
              <a:gdLst>
                <a:gd name="connsiteX0" fmla="*/ 44482 w 209836"/>
                <a:gd name="connsiteY0" fmla="*/ 0 h 133332"/>
                <a:gd name="connsiteX1" fmla="*/ 86201 w 209836"/>
                <a:gd name="connsiteY1" fmla="*/ 35623 h 133332"/>
                <a:gd name="connsiteX2" fmla="*/ 209740 w 209836"/>
                <a:gd name="connsiteY2" fmla="*/ 127921 h 133332"/>
                <a:gd name="connsiteX3" fmla="*/ 57912 w 209836"/>
                <a:gd name="connsiteY3" fmla="*/ 115919 h 133332"/>
                <a:gd name="connsiteX4" fmla="*/ 48006 w 209836"/>
                <a:gd name="connsiteY4" fmla="*/ 106871 h 133332"/>
                <a:gd name="connsiteX5" fmla="*/ 38195 w 209836"/>
                <a:gd name="connsiteY5" fmla="*/ 112681 h 133332"/>
                <a:gd name="connsiteX6" fmla="*/ 0 w 209836"/>
                <a:gd name="connsiteY6" fmla="*/ 104489 h 133332"/>
                <a:gd name="connsiteX7" fmla="*/ 3048 w 209836"/>
                <a:gd name="connsiteY7" fmla="*/ 21622 h 133332"/>
                <a:gd name="connsiteX8" fmla="*/ 44482 w 209836"/>
                <a:gd name="connsiteY8" fmla="*/ 0 h 13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6" h="133332">
                  <a:moveTo>
                    <a:pt x="44482" y="0"/>
                  </a:moveTo>
                  <a:cubicBezTo>
                    <a:pt x="53245" y="7620"/>
                    <a:pt x="86201" y="35623"/>
                    <a:pt x="86201" y="35623"/>
                  </a:cubicBezTo>
                  <a:cubicBezTo>
                    <a:pt x="86201" y="35623"/>
                    <a:pt x="213836" y="112109"/>
                    <a:pt x="209740" y="127921"/>
                  </a:cubicBezTo>
                  <a:cubicBezTo>
                    <a:pt x="205645" y="143637"/>
                    <a:pt x="62008" y="120587"/>
                    <a:pt x="57912" y="115919"/>
                  </a:cubicBezTo>
                  <a:cubicBezTo>
                    <a:pt x="53816" y="111252"/>
                    <a:pt x="48006" y="106871"/>
                    <a:pt x="48006" y="106871"/>
                  </a:cubicBezTo>
                  <a:lnTo>
                    <a:pt x="38195" y="112681"/>
                  </a:lnTo>
                  <a:lnTo>
                    <a:pt x="0" y="104489"/>
                  </a:lnTo>
                  <a:lnTo>
                    <a:pt x="3048" y="21622"/>
                  </a:lnTo>
                  <a:lnTo>
                    <a:pt x="44482" y="0"/>
                  </a:lnTo>
                  <a:close/>
                </a:path>
              </a:pathLst>
            </a:custGeom>
            <a:solidFill>
              <a:srgbClr val="58382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BD15E91-C2B7-41DC-B79A-10CFFA262C88}"/>
                </a:ext>
              </a:extLst>
            </p:cNvPr>
            <p:cNvSpPr/>
            <p:nvPr/>
          </p:nvSpPr>
          <p:spPr>
            <a:xfrm>
              <a:off x="12191510" y="4445191"/>
              <a:ext cx="642080" cy="1261591"/>
            </a:xfrm>
            <a:custGeom>
              <a:avLst/>
              <a:gdLst>
                <a:gd name="connsiteX0" fmla="*/ 119253 w 642080"/>
                <a:gd name="connsiteY0" fmla="*/ 0 h 1261591"/>
                <a:gd name="connsiteX1" fmla="*/ 0 w 642080"/>
                <a:gd name="connsiteY1" fmla="*/ 124873 h 1261591"/>
                <a:gd name="connsiteX2" fmla="*/ 18669 w 642080"/>
                <a:gd name="connsiteY2" fmla="*/ 1249013 h 1261591"/>
                <a:gd name="connsiteX3" fmla="*/ 110585 w 642080"/>
                <a:gd name="connsiteY3" fmla="*/ 1255395 h 1261591"/>
                <a:gd name="connsiteX4" fmla="*/ 310039 w 642080"/>
                <a:gd name="connsiteY4" fmla="*/ 368237 h 1261591"/>
                <a:gd name="connsiteX5" fmla="*/ 453390 w 642080"/>
                <a:gd name="connsiteY5" fmla="*/ 1261205 h 1261591"/>
                <a:gd name="connsiteX6" fmla="*/ 547307 w 642080"/>
                <a:gd name="connsiteY6" fmla="*/ 1246823 h 1261591"/>
                <a:gd name="connsiteX7" fmla="*/ 642080 w 642080"/>
                <a:gd name="connsiteY7" fmla="*/ 136493 h 1261591"/>
                <a:gd name="connsiteX8" fmla="*/ 413385 w 642080"/>
                <a:gd name="connsiteY8" fmla="*/ 6382 h 1261591"/>
                <a:gd name="connsiteX9" fmla="*/ 119253 w 642080"/>
                <a:gd name="connsiteY9" fmla="*/ 0 h 126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080" h="1261591">
                  <a:moveTo>
                    <a:pt x="119253" y="0"/>
                  </a:moveTo>
                  <a:cubicBezTo>
                    <a:pt x="91250" y="21146"/>
                    <a:pt x="0" y="124873"/>
                    <a:pt x="0" y="124873"/>
                  </a:cubicBezTo>
                  <a:lnTo>
                    <a:pt x="18669" y="1249013"/>
                  </a:lnTo>
                  <a:lnTo>
                    <a:pt x="110585" y="1255395"/>
                  </a:lnTo>
                  <a:cubicBezTo>
                    <a:pt x="110585" y="1255395"/>
                    <a:pt x="118586" y="366998"/>
                    <a:pt x="310039" y="368237"/>
                  </a:cubicBezTo>
                  <a:cubicBezTo>
                    <a:pt x="501587" y="369475"/>
                    <a:pt x="453390" y="1261205"/>
                    <a:pt x="453390" y="1261205"/>
                  </a:cubicBezTo>
                  <a:cubicBezTo>
                    <a:pt x="453390" y="1261205"/>
                    <a:pt x="550259" y="1265301"/>
                    <a:pt x="547307" y="1246823"/>
                  </a:cubicBezTo>
                  <a:cubicBezTo>
                    <a:pt x="544354" y="1228249"/>
                    <a:pt x="642080" y="136493"/>
                    <a:pt x="642080" y="136493"/>
                  </a:cubicBezTo>
                  <a:lnTo>
                    <a:pt x="413385" y="6382"/>
                  </a:lnTo>
                  <a:lnTo>
                    <a:pt x="119253" y="0"/>
                  </a:lnTo>
                  <a:close/>
                </a:path>
              </a:pathLst>
            </a:custGeom>
            <a:solidFill>
              <a:srgbClr val="3E3A3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143B9C2-4FFB-4B9A-A6BA-1CBDC0B9A975}"/>
                </a:ext>
              </a:extLst>
            </p:cNvPr>
            <p:cNvSpPr/>
            <p:nvPr/>
          </p:nvSpPr>
          <p:spPr>
            <a:xfrm>
              <a:off x="11868671" y="4572445"/>
              <a:ext cx="84454" cy="181699"/>
            </a:xfrm>
            <a:custGeom>
              <a:avLst/>
              <a:gdLst>
                <a:gd name="connsiteX0" fmla="*/ 8895 w 84454"/>
                <a:gd name="connsiteY0" fmla="*/ 0 h 181699"/>
                <a:gd name="connsiteX1" fmla="*/ 704 w 84454"/>
                <a:gd name="connsiteY1" fmla="*/ 123825 h 181699"/>
                <a:gd name="connsiteX2" fmla="*/ 39280 w 84454"/>
                <a:gd name="connsiteY2" fmla="*/ 180499 h 181699"/>
                <a:gd name="connsiteX3" fmla="*/ 60902 w 84454"/>
                <a:gd name="connsiteY3" fmla="*/ 140779 h 181699"/>
                <a:gd name="connsiteX4" fmla="*/ 82523 w 84454"/>
                <a:gd name="connsiteY4" fmla="*/ 148400 h 181699"/>
                <a:gd name="connsiteX5" fmla="*/ 60997 w 84454"/>
                <a:gd name="connsiteY5" fmla="*/ 22098 h 181699"/>
                <a:gd name="connsiteX6" fmla="*/ 8895 w 84454"/>
                <a:gd name="connsiteY6" fmla="*/ 0 h 18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4" h="181699">
                  <a:moveTo>
                    <a:pt x="8895" y="0"/>
                  </a:moveTo>
                  <a:cubicBezTo>
                    <a:pt x="1847" y="25241"/>
                    <a:pt x="-1582" y="93440"/>
                    <a:pt x="704" y="123825"/>
                  </a:cubicBezTo>
                  <a:cubicBezTo>
                    <a:pt x="3085" y="154210"/>
                    <a:pt x="28136" y="188595"/>
                    <a:pt x="39280" y="180499"/>
                  </a:cubicBezTo>
                  <a:cubicBezTo>
                    <a:pt x="50329" y="172307"/>
                    <a:pt x="50329" y="141922"/>
                    <a:pt x="60902" y="140779"/>
                  </a:cubicBezTo>
                  <a:cubicBezTo>
                    <a:pt x="71379" y="139637"/>
                    <a:pt x="72617" y="171736"/>
                    <a:pt x="82523" y="148400"/>
                  </a:cubicBezTo>
                  <a:cubicBezTo>
                    <a:pt x="92429" y="125063"/>
                    <a:pt x="60997" y="22098"/>
                    <a:pt x="60997" y="22098"/>
                  </a:cubicBezTo>
                  <a:lnTo>
                    <a:pt x="8895" y="0"/>
                  </a:lnTo>
                  <a:close/>
                </a:path>
              </a:pathLst>
            </a:custGeom>
            <a:solidFill>
              <a:srgbClr val="F7C19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9BC08A4-63AC-48C1-AA01-6ED7D659663C}"/>
                </a:ext>
              </a:extLst>
            </p:cNvPr>
            <p:cNvSpPr/>
            <p:nvPr/>
          </p:nvSpPr>
          <p:spPr>
            <a:xfrm>
              <a:off x="11837890" y="3592227"/>
              <a:ext cx="534214" cy="1016317"/>
            </a:xfrm>
            <a:custGeom>
              <a:avLst/>
              <a:gdLst>
                <a:gd name="connsiteX0" fmla="*/ 534214 w 534214"/>
                <a:gd name="connsiteY0" fmla="*/ 212408 h 1016317"/>
                <a:gd name="connsiteX1" fmla="*/ 428296 w 534214"/>
                <a:gd name="connsiteY1" fmla="*/ 0 h 1016317"/>
                <a:gd name="connsiteX2" fmla="*/ 33961 w 534214"/>
                <a:gd name="connsiteY2" fmla="*/ 1016318 h 1016317"/>
                <a:gd name="connsiteX3" fmla="*/ 92826 w 534214"/>
                <a:gd name="connsiteY3" fmla="*/ 1005650 h 1016317"/>
                <a:gd name="connsiteX4" fmla="*/ 534214 w 534214"/>
                <a:gd name="connsiteY4" fmla="*/ 212408 h 1016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14" h="1016317">
                  <a:moveTo>
                    <a:pt x="534214" y="212408"/>
                  </a:moveTo>
                  <a:cubicBezTo>
                    <a:pt x="513831" y="173736"/>
                    <a:pt x="428296" y="0"/>
                    <a:pt x="428296" y="0"/>
                  </a:cubicBezTo>
                  <a:cubicBezTo>
                    <a:pt x="137784" y="272225"/>
                    <a:pt x="-88435" y="396812"/>
                    <a:pt x="33961" y="1016318"/>
                  </a:cubicBezTo>
                  <a:lnTo>
                    <a:pt x="92826" y="1005650"/>
                  </a:lnTo>
                  <a:cubicBezTo>
                    <a:pt x="55107" y="655130"/>
                    <a:pt x="206649" y="356521"/>
                    <a:pt x="534214" y="212408"/>
                  </a:cubicBezTo>
                  <a:close/>
                </a:path>
              </a:pathLst>
            </a:custGeom>
            <a:solidFill>
              <a:srgbClr val="EF820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06C350B-6E8C-44F1-9D9B-C21A57CCA19C}"/>
                </a:ext>
              </a:extLst>
            </p:cNvPr>
            <p:cNvSpPr/>
            <p:nvPr/>
          </p:nvSpPr>
          <p:spPr>
            <a:xfrm>
              <a:off x="12175379" y="3488498"/>
              <a:ext cx="660975" cy="1216879"/>
            </a:xfrm>
            <a:custGeom>
              <a:avLst/>
              <a:gdLst>
                <a:gd name="connsiteX0" fmla="*/ 606491 w 660975"/>
                <a:gd name="connsiteY0" fmla="*/ 24576 h 1216879"/>
                <a:gd name="connsiteX1" fmla="*/ 660974 w 660975"/>
                <a:gd name="connsiteY1" fmla="*/ 1169195 h 1216879"/>
                <a:gd name="connsiteX2" fmla="*/ 34 w 660975"/>
                <a:gd name="connsiteY2" fmla="*/ 1157480 h 1216879"/>
                <a:gd name="connsiteX3" fmla="*/ 101094 w 660975"/>
                <a:gd name="connsiteY3" fmla="*/ 2 h 1216879"/>
                <a:gd name="connsiteX4" fmla="*/ 606491 w 660975"/>
                <a:gd name="connsiteY4" fmla="*/ 24576 h 121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75" h="1216879">
                  <a:moveTo>
                    <a:pt x="606491" y="24576"/>
                  </a:moveTo>
                  <a:cubicBezTo>
                    <a:pt x="598204" y="145258"/>
                    <a:pt x="651163" y="637700"/>
                    <a:pt x="660974" y="1169195"/>
                  </a:cubicBezTo>
                  <a:cubicBezTo>
                    <a:pt x="662022" y="1228727"/>
                    <a:pt x="-5490" y="1240728"/>
                    <a:pt x="34" y="1157480"/>
                  </a:cubicBezTo>
                  <a:cubicBezTo>
                    <a:pt x="21275" y="839059"/>
                    <a:pt x="73662" y="-1332"/>
                    <a:pt x="101094" y="2"/>
                  </a:cubicBezTo>
                  <a:lnTo>
                    <a:pt x="606491" y="24576"/>
                  </a:lnTo>
                  <a:close/>
                </a:path>
              </a:pathLst>
            </a:custGeom>
            <a:solidFill>
              <a:srgbClr val="EF82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7EEA031-062D-46B7-BA1A-CCAC6DAC760C}"/>
                </a:ext>
              </a:extLst>
            </p:cNvPr>
            <p:cNvSpPr/>
            <p:nvPr/>
          </p:nvSpPr>
          <p:spPr>
            <a:xfrm>
              <a:off x="12292095" y="3581873"/>
              <a:ext cx="490727" cy="542706"/>
            </a:xfrm>
            <a:custGeom>
              <a:avLst/>
              <a:gdLst>
                <a:gd name="connsiteX0" fmla="*/ 56483 w 490727"/>
                <a:gd name="connsiteY0" fmla="*/ 10925 h 542706"/>
                <a:gd name="connsiteX1" fmla="*/ 0 w 490727"/>
                <a:gd name="connsiteY1" fmla="*/ 62837 h 542706"/>
                <a:gd name="connsiteX2" fmla="*/ 220885 w 490727"/>
                <a:gd name="connsiteY2" fmla="*/ 542706 h 542706"/>
                <a:gd name="connsiteX3" fmla="*/ 490728 w 490727"/>
                <a:gd name="connsiteY3" fmla="*/ 35024 h 542706"/>
                <a:gd name="connsiteX4" fmla="*/ 283940 w 490727"/>
                <a:gd name="connsiteY4" fmla="*/ 4353 h 542706"/>
                <a:gd name="connsiteX5" fmla="*/ 72866 w 490727"/>
                <a:gd name="connsiteY5" fmla="*/ 2639 h 542706"/>
                <a:gd name="connsiteX6" fmla="*/ 56483 w 490727"/>
                <a:gd name="connsiteY6" fmla="*/ 10925 h 54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727" h="542706">
                  <a:moveTo>
                    <a:pt x="56483" y="10925"/>
                  </a:moveTo>
                  <a:cubicBezTo>
                    <a:pt x="39433" y="23594"/>
                    <a:pt x="0" y="62837"/>
                    <a:pt x="0" y="62837"/>
                  </a:cubicBezTo>
                  <a:lnTo>
                    <a:pt x="220885" y="542706"/>
                  </a:lnTo>
                  <a:lnTo>
                    <a:pt x="490728" y="35024"/>
                  </a:lnTo>
                  <a:cubicBezTo>
                    <a:pt x="490728" y="35024"/>
                    <a:pt x="323279" y="13021"/>
                    <a:pt x="283940" y="4353"/>
                  </a:cubicBezTo>
                  <a:cubicBezTo>
                    <a:pt x="244602" y="-4315"/>
                    <a:pt x="72866" y="2639"/>
                    <a:pt x="72866" y="2639"/>
                  </a:cubicBezTo>
                  <a:lnTo>
                    <a:pt x="56483" y="10925"/>
                  </a:lnTo>
                  <a:close/>
                </a:path>
              </a:pathLst>
            </a:custGeom>
            <a:solidFill>
              <a:srgbClr val="C06B1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0D1F0CF-CFE3-47B9-B59C-1D813F31DD89}"/>
                </a:ext>
              </a:extLst>
            </p:cNvPr>
            <p:cNvSpPr/>
            <p:nvPr/>
          </p:nvSpPr>
          <p:spPr>
            <a:xfrm>
              <a:off x="12328480" y="3560700"/>
              <a:ext cx="416433" cy="533876"/>
            </a:xfrm>
            <a:custGeom>
              <a:avLst/>
              <a:gdLst>
                <a:gd name="connsiteX0" fmla="*/ 0 w 416433"/>
                <a:gd name="connsiteY0" fmla="*/ 33719 h 533876"/>
                <a:gd name="connsiteX1" fmla="*/ 188976 w 416433"/>
                <a:gd name="connsiteY1" fmla="*/ 533876 h 533876"/>
                <a:gd name="connsiteX2" fmla="*/ 416433 w 416433"/>
                <a:gd name="connsiteY2" fmla="*/ 0 h 533876"/>
                <a:gd name="connsiteX3" fmla="*/ 0 w 416433"/>
                <a:gd name="connsiteY3" fmla="*/ 33719 h 533876"/>
              </a:gdLst>
              <a:ahLst/>
              <a:cxnLst>
                <a:cxn ang="0">
                  <a:pos x="connsiteX0" y="connsiteY0"/>
                </a:cxn>
                <a:cxn ang="0">
                  <a:pos x="connsiteX1" y="connsiteY1"/>
                </a:cxn>
                <a:cxn ang="0">
                  <a:pos x="connsiteX2" y="connsiteY2"/>
                </a:cxn>
                <a:cxn ang="0">
                  <a:pos x="connsiteX3" y="connsiteY3"/>
                </a:cxn>
              </a:cxnLst>
              <a:rect l="l" t="t" r="r" b="b"/>
              <a:pathLst>
                <a:path w="416433" h="533876">
                  <a:moveTo>
                    <a:pt x="0" y="33719"/>
                  </a:moveTo>
                  <a:cubicBezTo>
                    <a:pt x="0" y="50102"/>
                    <a:pt x="188976" y="533876"/>
                    <a:pt x="188976" y="533876"/>
                  </a:cubicBezTo>
                  <a:lnTo>
                    <a:pt x="416433" y="0"/>
                  </a:lnTo>
                  <a:lnTo>
                    <a:pt x="0" y="33719"/>
                  </a:lnTo>
                  <a:close/>
                </a:path>
              </a:pathLst>
            </a:custGeom>
            <a:solidFill>
              <a:srgbClr val="68485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822C2AB-90AB-4DF8-9137-5311AEAA2B97}"/>
                </a:ext>
              </a:extLst>
            </p:cNvPr>
            <p:cNvSpPr/>
            <p:nvPr/>
          </p:nvSpPr>
          <p:spPr>
            <a:xfrm>
              <a:off x="12809967" y="3104072"/>
              <a:ext cx="132890" cy="152438"/>
            </a:xfrm>
            <a:custGeom>
              <a:avLst/>
              <a:gdLst>
                <a:gd name="connsiteX0" fmla="*/ 9146 w 132890"/>
                <a:gd name="connsiteY0" fmla="*/ 32479 h 152438"/>
                <a:gd name="connsiteX1" fmla="*/ 90013 w 132890"/>
                <a:gd name="connsiteY1" fmla="*/ 128015 h 152438"/>
                <a:gd name="connsiteX2" fmla="*/ 287 w 132890"/>
                <a:gd name="connsiteY2" fmla="*/ 139540 h 152438"/>
                <a:gd name="connsiteX3" fmla="*/ 9146 w 132890"/>
                <a:gd name="connsiteY3" fmla="*/ 32479 h 152438"/>
              </a:gdLst>
              <a:ahLst/>
              <a:cxnLst>
                <a:cxn ang="0">
                  <a:pos x="connsiteX0" y="connsiteY0"/>
                </a:cxn>
                <a:cxn ang="0">
                  <a:pos x="connsiteX1" y="connsiteY1"/>
                </a:cxn>
                <a:cxn ang="0">
                  <a:pos x="connsiteX2" y="connsiteY2"/>
                </a:cxn>
                <a:cxn ang="0">
                  <a:pos x="connsiteX3" y="connsiteY3"/>
                </a:cxn>
              </a:cxnLst>
              <a:rect l="l" t="t" r="r" b="b"/>
              <a:pathLst>
                <a:path w="132890" h="152438">
                  <a:moveTo>
                    <a:pt x="9146" y="32479"/>
                  </a:moveTo>
                  <a:cubicBezTo>
                    <a:pt x="114492" y="-55723"/>
                    <a:pt x="180977" y="55910"/>
                    <a:pt x="90013" y="128015"/>
                  </a:cubicBezTo>
                  <a:cubicBezTo>
                    <a:pt x="38483" y="168877"/>
                    <a:pt x="2478" y="148017"/>
                    <a:pt x="287" y="139540"/>
                  </a:cubicBezTo>
                  <a:cubicBezTo>
                    <a:pt x="-1903" y="131063"/>
                    <a:pt x="9146" y="32479"/>
                    <a:pt x="9146" y="32479"/>
                  </a:cubicBezTo>
                  <a:close/>
                </a:path>
              </a:pathLst>
            </a:custGeom>
            <a:solidFill>
              <a:srgbClr val="F7C19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7F77F06-1792-4771-BB5C-DFCE287FD509}"/>
                </a:ext>
              </a:extLst>
            </p:cNvPr>
            <p:cNvSpPr/>
            <p:nvPr/>
          </p:nvSpPr>
          <p:spPr>
            <a:xfrm>
              <a:off x="12128535" y="3110454"/>
              <a:ext cx="132912" cy="152438"/>
            </a:xfrm>
            <a:custGeom>
              <a:avLst/>
              <a:gdLst>
                <a:gd name="connsiteX0" fmla="*/ 123745 w 132912"/>
                <a:gd name="connsiteY0" fmla="*/ 32479 h 152438"/>
                <a:gd name="connsiteX1" fmla="*/ 42877 w 132912"/>
                <a:gd name="connsiteY1" fmla="*/ 128015 h 152438"/>
                <a:gd name="connsiteX2" fmla="*/ 132603 w 132912"/>
                <a:gd name="connsiteY2" fmla="*/ 139540 h 152438"/>
                <a:gd name="connsiteX3" fmla="*/ 123745 w 132912"/>
                <a:gd name="connsiteY3" fmla="*/ 32479 h 152438"/>
              </a:gdLst>
              <a:ahLst/>
              <a:cxnLst>
                <a:cxn ang="0">
                  <a:pos x="connsiteX0" y="connsiteY0"/>
                </a:cxn>
                <a:cxn ang="0">
                  <a:pos x="connsiteX1" y="connsiteY1"/>
                </a:cxn>
                <a:cxn ang="0">
                  <a:pos x="connsiteX2" y="connsiteY2"/>
                </a:cxn>
                <a:cxn ang="0">
                  <a:pos x="connsiteX3" y="connsiteY3"/>
                </a:cxn>
              </a:cxnLst>
              <a:rect l="l" t="t" r="r" b="b"/>
              <a:pathLst>
                <a:path w="132912" h="152438">
                  <a:moveTo>
                    <a:pt x="123745" y="32479"/>
                  </a:moveTo>
                  <a:cubicBezTo>
                    <a:pt x="18398" y="-55723"/>
                    <a:pt x="-48086" y="55910"/>
                    <a:pt x="42877" y="128015"/>
                  </a:cubicBezTo>
                  <a:cubicBezTo>
                    <a:pt x="94408" y="168877"/>
                    <a:pt x="130412" y="148017"/>
                    <a:pt x="132603" y="139540"/>
                  </a:cubicBezTo>
                  <a:cubicBezTo>
                    <a:pt x="134889" y="131158"/>
                    <a:pt x="123745" y="32479"/>
                    <a:pt x="123745" y="32479"/>
                  </a:cubicBezTo>
                  <a:close/>
                </a:path>
              </a:pathLst>
            </a:custGeom>
            <a:solidFill>
              <a:srgbClr val="F7C19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BFC45BB-B6E7-4193-846E-DEC000F2C461}"/>
                </a:ext>
              </a:extLst>
            </p:cNvPr>
            <p:cNvSpPr/>
            <p:nvPr/>
          </p:nvSpPr>
          <p:spPr>
            <a:xfrm>
              <a:off x="12164862" y="2715624"/>
              <a:ext cx="695885" cy="1101456"/>
            </a:xfrm>
            <a:custGeom>
              <a:avLst/>
              <a:gdLst>
                <a:gd name="connsiteX0" fmla="*/ 45032 w 695885"/>
                <a:gd name="connsiteY0" fmla="*/ 317582 h 1101456"/>
                <a:gd name="connsiteX1" fmla="*/ 81227 w 695885"/>
                <a:gd name="connsiteY1" fmla="*/ 548753 h 1101456"/>
                <a:gd name="connsiteX2" fmla="*/ 61415 w 695885"/>
                <a:gd name="connsiteY2" fmla="*/ 748397 h 1101456"/>
                <a:gd name="connsiteX3" fmla="*/ 78941 w 695885"/>
                <a:gd name="connsiteY3" fmla="*/ 743730 h 1101456"/>
                <a:gd name="connsiteX4" fmla="*/ 80084 w 695885"/>
                <a:gd name="connsiteY4" fmla="*/ 840123 h 1101456"/>
                <a:gd name="connsiteX5" fmla="*/ 95895 w 695885"/>
                <a:gd name="connsiteY5" fmla="*/ 911370 h 1101456"/>
                <a:gd name="connsiteX6" fmla="*/ 110469 w 695885"/>
                <a:gd name="connsiteY6" fmla="*/ 890891 h 1101456"/>
                <a:gd name="connsiteX7" fmla="*/ 194574 w 695885"/>
                <a:gd name="connsiteY7" fmla="*/ 973759 h 1101456"/>
                <a:gd name="connsiteX8" fmla="*/ 263440 w 695885"/>
                <a:gd name="connsiteY8" fmla="*/ 1025099 h 1101456"/>
                <a:gd name="connsiteX9" fmla="*/ 259916 w 695885"/>
                <a:gd name="connsiteY9" fmla="*/ 987760 h 1101456"/>
                <a:gd name="connsiteX10" fmla="*/ 317161 w 695885"/>
                <a:gd name="connsiteY10" fmla="*/ 1049673 h 1101456"/>
                <a:gd name="connsiteX11" fmla="*/ 340497 w 695885"/>
                <a:gd name="connsiteY11" fmla="*/ 1099870 h 1101456"/>
                <a:gd name="connsiteX12" fmla="*/ 394218 w 695885"/>
                <a:gd name="connsiteY12" fmla="*/ 1032147 h 1101456"/>
                <a:gd name="connsiteX13" fmla="*/ 408220 w 695885"/>
                <a:gd name="connsiteY13" fmla="*/ 1067199 h 1101456"/>
                <a:gd name="connsiteX14" fmla="*/ 523854 w 695885"/>
                <a:gd name="connsiteY14" fmla="*/ 987760 h 1101456"/>
                <a:gd name="connsiteX15" fmla="*/ 589862 w 695885"/>
                <a:gd name="connsiteY15" fmla="*/ 909560 h 1101456"/>
                <a:gd name="connsiteX16" fmla="*/ 592815 w 695885"/>
                <a:gd name="connsiteY16" fmla="*/ 934706 h 1101456"/>
                <a:gd name="connsiteX17" fmla="*/ 659966 w 695885"/>
                <a:gd name="connsiteY17" fmla="*/ 811548 h 1101456"/>
                <a:gd name="connsiteX18" fmla="*/ 657013 w 695885"/>
                <a:gd name="connsiteY18" fmla="*/ 648671 h 1101456"/>
                <a:gd name="connsiteX19" fmla="*/ 673968 w 695885"/>
                <a:gd name="connsiteY19" fmla="*/ 669149 h 1101456"/>
                <a:gd name="connsiteX20" fmla="*/ 668729 w 695885"/>
                <a:gd name="connsiteY20" fmla="*/ 423309 h 1101456"/>
                <a:gd name="connsiteX21" fmla="*/ 687398 w 695885"/>
                <a:gd name="connsiteY21" fmla="*/ 278529 h 1101456"/>
                <a:gd name="connsiteX22" fmla="*/ 695018 w 695885"/>
                <a:gd name="connsiteY22" fmla="*/ 211949 h 1101456"/>
                <a:gd name="connsiteX23" fmla="*/ 684540 w 695885"/>
                <a:gd name="connsiteY23" fmla="*/ 112699 h 1101456"/>
                <a:gd name="connsiteX24" fmla="*/ 676920 w 695885"/>
                <a:gd name="connsiteY24" fmla="*/ 154132 h 1101456"/>
                <a:gd name="connsiteX25" fmla="*/ 650631 w 695885"/>
                <a:gd name="connsiteY25" fmla="*/ 100983 h 1101456"/>
                <a:gd name="connsiteX26" fmla="*/ 609769 w 695885"/>
                <a:gd name="connsiteY26" fmla="*/ 60692 h 1101456"/>
                <a:gd name="connsiteX27" fmla="*/ 623199 w 695885"/>
                <a:gd name="connsiteY27" fmla="*/ 107365 h 1101456"/>
                <a:gd name="connsiteX28" fmla="*/ 436319 w 695885"/>
                <a:gd name="connsiteY28" fmla="*/ 9257 h 1101456"/>
                <a:gd name="connsiteX29" fmla="*/ 122184 w 695885"/>
                <a:gd name="connsiteY29" fmla="*/ 86314 h 1101456"/>
                <a:gd name="connsiteX30" fmla="*/ 26458 w 695885"/>
                <a:gd name="connsiteY30" fmla="*/ 98030 h 1101456"/>
                <a:gd name="connsiteX31" fmla="*/ 64368 w 695885"/>
                <a:gd name="connsiteY31" fmla="*/ 119652 h 1101456"/>
                <a:gd name="connsiteX32" fmla="*/ 169 w 695885"/>
                <a:gd name="connsiteY32" fmla="*/ 119652 h 1101456"/>
                <a:gd name="connsiteX33" fmla="*/ 55033 w 695885"/>
                <a:gd name="connsiteY33" fmla="*/ 213092 h 1101456"/>
                <a:gd name="connsiteX34" fmla="*/ 19981 w 695885"/>
                <a:gd name="connsiteY34" fmla="*/ 272624 h 1101456"/>
                <a:gd name="connsiteX35" fmla="*/ 45032 w 695885"/>
                <a:gd name="connsiteY35" fmla="*/ 317582 h 110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5885" h="1101456">
                  <a:moveTo>
                    <a:pt x="45032" y="317582"/>
                  </a:moveTo>
                  <a:cubicBezTo>
                    <a:pt x="48556" y="339775"/>
                    <a:pt x="84751" y="425023"/>
                    <a:pt x="81227" y="548753"/>
                  </a:cubicBezTo>
                  <a:cubicBezTo>
                    <a:pt x="77703" y="672578"/>
                    <a:pt x="57891" y="750207"/>
                    <a:pt x="61415" y="748397"/>
                  </a:cubicBezTo>
                  <a:cubicBezTo>
                    <a:pt x="64939" y="746683"/>
                    <a:pt x="81227" y="740206"/>
                    <a:pt x="78941" y="743730"/>
                  </a:cubicBezTo>
                  <a:cubicBezTo>
                    <a:pt x="76560" y="747254"/>
                    <a:pt x="74845" y="792212"/>
                    <a:pt x="80084" y="840123"/>
                  </a:cubicBezTo>
                  <a:cubicBezTo>
                    <a:pt x="85323" y="888034"/>
                    <a:pt x="95895" y="914894"/>
                    <a:pt x="95895" y="911370"/>
                  </a:cubicBezTo>
                  <a:cubicBezTo>
                    <a:pt x="95895" y="907846"/>
                    <a:pt x="110469" y="890891"/>
                    <a:pt x="110469" y="890891"/>
                  </a:cubicBezTo>
                  <a:cubicBezTo>
                    <a:pt x="110469" y="890891"/>
                    <a:pt x="137329" y="923562"/>
                    <a:pt x="194574" y="973759"/>
                  </a:cubicBezTo>
                  <a:cubicBezTo>
                    <a:pt x="251820" y="1023956"/>
                    <a:pt x="263440" y="1025099"/>
                    <a:pt x="263440" y="1025099"/>
                  </a:cubicBezTo>
                  <a:lnTo>
                    <a:pt x="259916" y="987760"/>
                  </a:lnTo>
                  <a:cubicBezTo>
                    <a:pt x="259916" y="987760"/>
                    <a:pt x="300778" y="1008811"/>
                    <a:pt x="317161" y="1049673"/>
                  </a:cubicBezTo>
                  <a:cubicBezTo>
                    <a:pt x="333544" y="1090535"/>
                    <a:pt x="338211" y="1106918"/>
                    <a:pt x="340497" y="1099870"/>
                  </a:cubicBezTo>
                  <a:cubicBezTo>
                    <a:pt x="342879" y="1092821"/>
                    <a:pt x="394218" y="1032147"/>
                    <a:pt x="394218" y="1032147"/>
                  </a:cubicBezTo>
                  <a:cubicBezTo>
                    <a:pt x="394218" y="1032147"/>
                    <a:pt x="401267" y="1080058"/>
                    <a:pt x="408220" y="1067199"/>
                  </a:cubicBezTo>
                  <a:cubicBezTo>
                    <a:pt x="415269" y="1054340"/>
                    <a:pt x="472990" y="1041481"/>
                    <a:pt x="523854" y="987760"/>
                  </a:cubicBezTo>
                  <a:cubicBezTo>
                    <a:pt x="574622" y="934039"/>
                    <a:pt x="589290" y="903083"/>
                    <a:pt x="589862" y="909560"/>
                  </a:cubicBezTo>
                  <a:cubicBezTo>
                    <a:pt x="590433" y="915942"/>
                    <a:pt x="588719" y="942231"/>
                    <a:pt x="592815" y="934706"/>
                  </a:cubicBezTo>
                  <a:cubicBezTo>
                    <a:pt x="596910" y="927086"/>
                    <a:pt x="635487" y="891463"/>
                    <a:pt x="659966" y="811548"/>
                  </a:cubicBezTo>
                  <a:cubicBezTo>
                    <a:pt x="684445" y="731538"/>
                    <a:pt x="657013" y="648671"/>
                    <a:pt x="657013" y="648671"/>
                  </a:cubicBezTo>
                  <a:cubicBezTo>
                    <a:pt x="657013" y="648671"/>
                    <a:pt x="676254" y="675531"/>
                    <a:pt x="673968" y="669149"/>
                  </a:cubicBezTo>
                  <a:cubicBezTo>
                    <a:pt x="671586" y="662768"/>
                    <a:pt x="667586" y="517892"/>
                    <a:pt x="668729" y="423309"/>
                  </a:cubicBezTo>
                  <a:cubicBezTo>
                    <a:pt x="669872" y="328726"/>
                    <a:pt x="687398" y="278529"/>
                    <a:pt x="687398" y="278529"/>
                  </a:cubicBezTo>
                  <a:cubicBezTo>
                    <a:pt x="687398" y="278529"/>
                    <a:pt x="690351" y="269766"/>
                    <a:pt x="695018" y="211949"/>
                  </a:cubicBezTo>
                  <a:cubicBezTo>
                    <a:pt x="699685" y="154132"/>
                    <a:pt x="683969" y="107460"/>
                    <a:pt x="684540" y="112699"/>
                  </a:cubicBezTo>
                  <a:cubicBezTo>
                    <a:pt x="685112" y="117937"/>
                    <a:pt x="675777" y="162895"/>
                    <a:pt x="676920" y="154132"/>
                  </a:cubicBezTo>
                  <a:cubicBezTo>
                    <a:pt x="678063" y="145369"/>
                    <a:pt x="679873" y="136606"/>
                    <a:pt x="650631" y="100983"/>
                  </a:cubicBezTo>
                  <a:cubicBezTo>
                    <a:pt x="621390" y="65359"/>
                    <a:pt x="609769" y="60692"/>
                    <a:pt x="609769" y="60692"/>
                  </a:cubicBezTo>
                  <a:cubicBezTo>
                    <a:pt x="609769" y="60692"/>
                    <a:pt x="624342" y="112699"/>
                    <a:pt x="623199" y="107365"/>
                  </a:cubicBezTo>
                  <a:cubicBezTo>
                    <a:pt x="622056" y="102126"/>
                    <a:pt x="534426" y="48976"/>
                    <a:pt x="436319" y="9257"/>
                  </a:cubicBezTo>
                  <a:cubicBezTo>
                    <a:pt x="338211" y="-30462"/>
                    <a:pt x="191622" y="69455"/>
                    <a:pt x="122184" y="86314"/>
                  </a:cubicBezTo>
                  <a:cubicBezTo>
                    <a:pt x="52747" y="103174"/>
                    <a:pt x="20553" y="93934"/>
                    <a:pt x="26458" y="98030"/>
                  </a:cubicBezTo>
                  <a:cubicBezTo>
                    <a:pt x="32268" y="102126"/>
                    <a:pt x="79608" y="117271"/>
                    <a:pt x="64368" y="119652"/>
                  </a:cubicBezTo>
                  <a:cubicBezTo>
                    <a:pt x="49223" y="122033"/>
                    <a:pt x="-3355" y="117937"/>
                    <a:pt x="169" y="119652"/>
                  </a:cubicBezTo>
                  <a:cubicBezTo>
                    <a:pt x="3693" y="121366"/>
                    <a:pt x="59700" y="206044"/>
                    <a:pt x="55033" y="213092"/>
                  </a:cubicBezTo>
                  <a:cubicBezTo>
                    <a:pt x="50366" y="220141"/>
                    <a:pt x="18267" y="261574"/>
                    <a:pt x="19981" y="272624"/>
                  </a:cubicBezTo>
                  <a:cubicBezTo>
                    <a:pt x="21696" y="283673"/>
                    <a:pt x="45032" y="317582"/>
                    <a:pt x="45032" y="317582"/>
                  </a:cubicBezTo>
                  <a:close/>
                </a:path>
              </a:pathLst>
            </a:custGeom>
            <a:solidFill>
              <a:srgbClr val="FFFFFF"/>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B411299-1E43-417E-BA61-7EE8B89F1970}"/>
                </a:ext>
              </a:extLst>
            </p:cNvPr>
            <p:cNvSpPr/>
            <p:nvPr/>
          </p:nvSpPr>
          <p:spPr>
            <a:xfrm>
              <a:off x="12242564" y="2965292"/>
              <a:ext cx="576834" cy="636651"/>
            </a:xfrm>
            <a:custGeom>
              <a:avLst/>
              <a:gdLst>
                <a:gd name="connsiteX0" fmla="*/ 36195 w 576834"/>
                <a:gd name="connsiteY0" fmla="*/ 499396 h 636651"/>
                <a:gd name="connsiteX1" fmla="*/ 288417 w 576834"/>
                <a:gd name="connsiteY1" fmla="*/ 636651 h 636651"/>
                <a:gd name="connsiteX2" fmla="*/ 540639 w 576834"/>
                <a:gd name="connsiteY2" fmla="*/ 499396 h 636651"/>
                <a:gd name="connsiteX3" fmla="*/ 576834 w 576834"/>
                <a:gd name="connsiteY3" fmla="*/ 21812 h 636651"/>
                <a:gd name="connsiteX4" fmla="*/ 288417 w 576834"/>
                <a:gd name="connsiteY4" fmla="*/ 0 h 636651"/>
                <a:gd name="connsiteX5" fmla="*/ 0 w 576834"/>
                <a:gd name="connsiteY5" fmla="*/ 21812 h 636651"/>
                <a:gd name="connsiteX6" fmla="*/ 36195 w 576834"/>
                <a:gd name="connsiteY6" fmla="*/ 499396 h 63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4" h="636651">
                  <a:moveTo>
                    <a:pt x="36195" y="499396"/>
                  </a:moveTo>
                  <a:cubicBezTo>
                    <a:pt x="15716" y="605314"/>
                    <a:pt x="131445" y="621602"/>
                    <a:pt x="288417" y="636651"/>
                  </a:cubicBezTo>
                  <a:cubicBezTo>
                    <a:pt x="445484" y="621602"/>
                    <a:pt x="561118" y="605314"/>
                    <a:pt x="540639" y="499396"/>
                  </a:cubicBezTo>
                  <a:cubicBezTo>
                    <a:pt x="519970" y="392144"/>
                    <a:pt x="558165" y="99631"/>
                    <a:pt x="576834" y="21812"/>
                  </a:cubicBezTo>
                  <a:cubicBezTo>
                    <a:pt x="576834" y="21812"/>
                    <a:pt x="431768" y="9716"/>
                    <a:pt x="288417" y="0"/>
                  </a:cubicBezTo>
                  <a:cubicBezTo>
                    <a:pt x="145066" y="9620"/>
                    <a:pt x="0" y="21812"/>
                    <a:pt x="0" y="21812"/>
                  </a:cubicBezTo>
                  <a:cubicBezTo>
                    <a:pt x="18669" y="99536"/>
                    <a:pt x="56959" y="392144"/>
                    <a:pt x="36195" y="499396"/>
                  </a:cubicBezTo>
                  <a:close/>
                </a:path>
              </a:pathLst>
            </a:custGeom>
            <a:solidFill>
              <a:srgbClr val="F7C19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BD80277-671F-4001-926D-9E397EF113C2}"/>
                </a:ext>
              </a:extLst>
            </p:cNvPr>
            <p:cNvSpPr/>
            <p:nvPr/>
          </p:nvSpPr>
          <p:spPr>
            <a:xfrm>
              <a:off x="12242564" y="2899368"/>
              <a:ext cx="576930" cy="218419"/>
            </a:xfrm>
            <a:custGeom>
              <a:avLst/>
              <a:gdLst>
                <a:gd name="connsiteX0" fmla="*/ 552450 w 576930"/>
                <a:gd name="connsiteY0" fmla="*/ 5345 h 218419"/>
                <a:gd name="connsiteX1" fmla="*/ 576929 w 576930"/>
                <a:gd name="connsiteY1" fmla="*/ 87641 h 218419"/>
                <a:gd name="connsiteX2" fmla="*/ 512731 w 576930"/>
                <a:gd name="connsiteY2" fmla="*/ 150696 h 218419"/>
                <a:gd name="connsiteX3" fmla="*/ 401193 w 576930"/>
                <a:gd name="connsiteY3" fmla="*/ 218419 h 218419"/>
                <a:gd name="connsiteX4" fmla="*/ 451390 w 576930"/>
                <a:gd name="connsiteY4" fmla="*/ 146029 h 218419"/>
                <a:gd name="connsiteX5" fmla="*/ 328232 w 576930"/>
                <a:gd name="connsiteY5" fmla="*/ 198607 h 218419"/>
                <a:gd name="connsiteX6" fmla="*/ 193929 w 576930"/>
                <a:gd name="connsiteY6" fmla="*/ 203846 h 218419"/>
                <a:gd name="connsiteX7" fmla="*/ 261080 w 576930"/>
                <a:gd name="connsiteY7" fmla="*/ 143743 h 218419"/>
                <a:gd name="connsiteX8" fmla="*/ 130874 w 576930"/>
                <a:gd name="connsiteY8" fmla="*/ 180510 h 218419"/>
                <a:gd name="connsiteX9" fmla="*/ 80105 w 576930"/>
                <a:gd name="connsiteY9" fmla="*/ 189844 h 218419"/>
                <a:gd name="connsiteX10" fmla="*/ 118015 w 576930"/>
                <a:gd name="connsiteY10" fmla="*/ 129075 h 218419"/>
                <a:gd name="connsiteX11" fmla="*/ 40386 w 576930"/>
                <a:gd name="connsiteY11" fmla="*/ 152411 h 218419"/>
                <a:gd name="connsiteX12" fmla="*/ 0 w 576930"/>
                <a:gd name="connsiteY12" fmla="*/ 87546 h 218419"/>
                <a:gd name="connsiteX13" fmla="*/ 254603 w 576930"/>
                <a:gd name="connsiteY13" fmla="*/ 11 h 218419"/>
                <a:gd name="connsiteX14" fmla="*/ 552450 w 576930"/>
                <a:gd name="connsiteY14" fmla="*/ 5345 h 21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30" h="218419">
                  <a:moveTo>
                    <a:pt x="552450" y="5345"/>
                  </a:moveTo>
                  <a:cubicBezTo>
                    <a:pt x="560642" y="18204"/>
                    <a:pt x="576929" y="87641"/>
                    <a:pt x="576929" y="87641"/>
                  </a:cubicBezTo>
                  <a:cubicBezTo>
                    <a:pt x="576929" y="87641"/>
                    <a:pt x="578168" y="96404"/>
                    <a:pt x="512731" y="150696"/>
                  </a:cubicBezTo>
                  <a:cubicBezTo>
                    <a:pt x="447294" y="204989"/>
                    <a:pt x="401193" y="218419"/>
                    <a:pt x="401193" y="218419"/>
                  </a:cubicBezTo>
                  <a:lnTo>
                    <a:pt x="451390" y="146029"/>
                  </a:lnTo>
                  <a:cubicBezTo>
                    <a:pt x="451390" y="146029"/>
                    <a:pt x="422148" y="182224"/>
                    <a:pt x="328232" y="198607"/>
                  </a:cubicBezTo>
                  <a:cubicBezTo>
                    <a:pt x="234220" y="214990"/>
                    <a:pt x="187547" y="201560"/>
                    <a:pt x="193929" y="203846"/>
                  </a:cubicBezTo>
                  <a:cubicBezTo>
                    <a:pt x="200311" y="206227"/>
                    <a:pt x="261080" y="143743"/>
                    <a:pt x="261080" y="143743"/>
                  </a:cubicBezTo>
                  <a:cubicBezTo>
                    <a:pt x="261080" y="143743"/>
                    <a:pt x="170593" y="169461"/>
                    <a:pt x="130874" y="180510"/>
                  </a:cubicBezTo>
                  <a:cubicBezTo>
                    <a:pt x="91154" y="191559"/>
                    <a:pt x="74867" y="191559"/>
                    <a:pt x="80105" y="189844"/>
                  </a:cubicBezTo>
                  <a:cubicBezTo>
                    <a:pt x="85344" y="188130"/>
                    <a:pt x="118015" y="129075"/>
                    <a:pt x="118015" y="129075"/>
                  </a:cubicBezTo>
                  <a:lnTo>
                    <a:pt x="40386" y="152411"/>
                  </a:lnTo>
                  <a:lnTo>
                    <a:pt x="0" y="87546"/>
                  </a:lnTo>
                  <a:cubicBezTo>
                    <a:pt x="0" y="87546"/>
                    <a:pt x="241745" y="-1132"/>
                    <a:pt x="254603" y="11"/>
                  </a:cubicBezTo>
                  <a:cubicBezTo>
                    <a:pt x="267462" y="1249"/>
                    <a:pt x="552450" y="5345"/>
                    <a:pt x="552450" y="5345"/>
                  </a:cubicBezTo>
                  <a:close/>
                </a:path>
              </a:pathLst>
            </a:custGeom>
            <a:solidFill>
              <a:srgbClr val="FFFFF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92BA786-DE12-45B4-9387-A465FD1A142D}"/>
                </a:ext>
              </a:extLst>
            </p:cNvPr>
            <p:cNvSpPr/>
            <p:nvPr/>
          </p:nvSpPr>
          <p:spPr>
            <a:xfrm>
              <a:off x="12257900" y="3316955"/>
              <a:ext cx="553623" cy="313564"/>
            </a:xfrm>
            <a:custGeom>
              <a:avLst/>
              <a:gdLst>
                <a:gd name="connsiteX0" fmla="*/ 11620 w 553623"/>
                <a:gd name="connsiteY0" fmla="*/ 54293 h 313564"/>
                <a:gd name="connsiteX1" fmla="*/ 21526 w 553623"/>
                <a:gd name="connsiteY1" fmla="*/ 0 h 313564"/>
                <a:gd name="connsiteX2" fmla="*/ 103822 w 553623"/>
                <a:gd name="connsiteY2" fmla="*/ 67723 h 313564"/>
                <a:gd name="connsiteX3" fmla="*/ 187357 w 553623"/>
                <a:gd name="connsiteY3" fmla="*/ 47911 h 313564"/>
                <a:gd name="connsiteX4" fmla="*/ 375380 w 553623"/>
                <a:gd name="connsiteY4" fmla="*/ 50864 h 313564"/>
                <a:gd name="connsiteX5" fmla="*/ 421576 w 553623"/>
                <a:gd name="connsiteY5" fmla="*/ 89726 h 313564"/>
                <a:gd name="connsiteX6" fmla="*/ 553498 w 553623"/>
                <a:gd name="connsiteY6" fmla="*/ 27527 h 313564"/>
                <a:gd name="connsiteX7" fmla="*/ 298323 w 553623"/>
                <a:gd name="connsiteY7" fmla="*/ 310706 h 313564"/>
                <a:gd name="connsiteX8" fmla="*/ 6382 w 553623"/>
                <a:gd name="connsiteY8" fmla="*/ 221933 h 313564"/>
                <a:gd name="connsiteX9" fmla="*/ 11620 w 553623"/>
                <a:gd name="connsiteY9" fmla="*/ 54293 h 31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23" h="313564">
                  <a:moveTo>
                    <a:pt x="11620" y="54293"/>
                  </a:moveTo>
                  <a:cubicBezTo>
                    <a:pt x="13335" y="39148"/>
                    <a:pt x="21526" y="0"/>
                    <a:pt x="21526" y="0"/>
                  </a:cubicBezTo>
                  <a:cubicBezTo>
                    <a:pt x="21526" y="0"/>
                    <a:pt x="51340" y="39148"/>
                    <a:pt x="103822" y="67723"/>
                  </a:cubicBezTo>
                  <a:cubicBezTo>
                    <a:pt x="165640" y="101346"/>
                    <a:pt x="148971" y="63722"/>
                    <a:pt x="187357" y="47911"/>
                  </a:cubicBezTo>
                  <a:cubicBezTo>
                    <a:pt x="210217" y="38386"/>
                    <a:pt x="357664" y="44482"/>
                    <a:pt x="375380" y="50864"/>
                  </a:cubicBezTo>
                  <a:cubicBezTo>
                    <a:pt x="397669" y="58864"/>
                    <a:pt x="407194" y="94297"/>
                    <a:pt x="421576" y="89726"/>
                  </a:cubicBezTo>
                  <a:cubicBezTo>
                    <a:pt x="462534" y="76486"/>
                    <a:pt x="508254" y="50292"/>
                    <a:pt x="553498" y="27527"/>
                  </a:cubicBezTo>
                  <a:cubicBezTo>
                    <a:pt x="555879" y="222695"/>
                    <a:pt x="526351" y="333089"/>
                    <a:pt x="298323" y="310706"/>
                  </a:cubicBezTo>
                  <a:cubicBezTo>
                    <a:pt x="113824" y="292608"/>
                    <a:pt x="23336" y="264605"/>
                    <a:pt x="6382" y="221933"/>
                  </a:cubicBezTo>
                  <a:cubicBezTo>
                    <a:pt x="-10573" y="179260"/>
                    <a:pt x="11620" y="54293"/>
                    <a:pt x="11620" y="54293"/>
                  </a:cubicBezTo>
                  <a:close/>
                </a:path>
              </a:pathLst>
            </a:custGeom>
            <a:solidFill>
              <a:srgbClr val="FFFFF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E692484-7666-45F8-8385-5C92A79AF9B8}"/>
                </a:ext>
              </a:extLst>
            </p:cNvPr>
            <p:cNvSpPr/>
            <p:nvPr/>
          </p:nvSpPr>
          <p:spPr>
            <a:xfrm>
              <a:off x="12451067" y="3391059"/>
              <a:ext cx="176402" cy="115728"/>
            </a:xfrm>
            <a:custGeom>
              <a:avLst/>
              <a:gdLst>
                <a:gd name="connsiteX0" fmla="*/ 173641 w 176402"/>
                <a:gd name="connsiteY0" fmla="*/ 0 h 115728"/>
                <a:gd name="connsiteX1" fmla="*/ 176403 w 176402"/>
                <a:gd name="connsiteY1" fmla="*/ 23146 h 115728"/>
                <a:gd name="connsiteX2" fmla="*/ 88201 w 176402"/>
                <a:gd name="connsiteY2" fmla="*/ 115729 h 115728"/>
                <a:gd name="connsiteX3" fmla="*/ 0 w 176402"/>
                <a:gd name="connsiteY3" fmla="*/ 23146 h 115728"/>
                <a:gd name="connsiteX4" fmla="*/ 2762 w 176402"/>
                <a:gd name="connsiteY4" fmla="*/ 0 h 115728"/>
                <a:gd name="connsiteX5" fmla="*/ 173641 w 176402"/>
                <a:gd name="connsiteY5" fmla="*/ 0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402" h="115728">
                  <a:moveTo>
                    <a:pt x="173641" y="0"/>
                  </a:moveTo>
                  <a:cubicBezTo>
                    <a:pt x="175450" y="7429"/>
                    <a:pt x="176403" y="15145"/>
                    <a:pt x="176403" y="23146"/>
                  </a:cubicBezTo>
                  <a:cubicBezTo>
                    <a:pt x="176403" y="74295"/>
                    <a:pt x="136969" y="115729"/>
                    <a:pt x="88201" y="115729"/>
                  </a:cubicBezTo>
                  <a:cubicBezTo>
                    <a:pt x="39529" y="115729"/>
                    <a:pt x="0" y="74295"/>
                    <a:pt x="0" y="23146"/>
                  </a:cubicBezTo>
                  <a:cubicBezTo>
                    <a:pt x="0" y="15145"/>
                    <a:pt x="952" y="7429"/>
                    <a:pt x="2762" y="0"/>
                  </a:cubicBezTo>
                  <a:lnTo>
                    <a:pt x="173641" y="0"/>
                  </a:lnTo>
                  <a:close/>
                </a:path>
              </a:pathLst>
            </a:custGeom>
            <a:solidFill>
              <a:srgbClr val="D13E3A"/>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13D910C-4DAC-4668-B6EE-B951F0DAB594}"/>
                </a:ext>
              </a:extLst>
            </p:cNvPr>
            <p:cNvSpPr/>
            <p:nvPr/>
          </p:nvSpPr>
          <p:spPr>
            <a:xfrm>
              <a:off x="12355055" y="3126550"/>
              <a:ext cx="87058" cy="105156"/>
            </a:xfrm>
            <a:custGeom>
              <a:avLst/>
              <a:gdLst>
                <a:gd name="connsiteX0" fmla="*/ 43529 w 87058"/>
                <a:gd name="connsiteY0" fmla="*/ 105156 h 105156"/>
                <a:gd name="connsiteX1" fmla="*/ 87058 w 87058"/>
                <a:gd name="connsiteY1" fmla="*/ 52578 h 105156"/>
                <a:gd name="connsiteX2" fmla="*/ 43529 w 87058"/>
                <a:gd name="connsiteY2" fmla="*/ 0 h 105156"/>
                <a:gd name="connsiteX3" fmla="*/ 0 w 87058"/>
                <a:gd name="connsiteY3" fmla="*/ 52578 h 105156"/>
                <a:gd name="connsiteX4" fmla="*/ 43529 w 87058"/>
                <a:gd name="connsiteY4" fmla="*/ 105156 h 10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8" h="105156">
                  <a:moveTo>
                    <a:pt x="43529" y="105156"/>
                  </a:moveTo>
                  <a:cubicBezTo>
                    <a:pt x="67532" y="105156"/>
                    <a:pt x="87058" y="81534"/>
                    <a:pt x="87058" y="52578"/>
                  </a:cubicBezTo>
                  <a:cubicBezTo>
                    <a:pt x="87058" y="23622"/>
                    <a:pt x="67532" y="0"/>
                    <a:pt x="43529" y="0"/>
                  </a:cubicBezTo>
                  <a:cubicBezTo>
                    <a:pt x="19526" y="0"/>
                    <a:pt x="0" y="23622"/>
                    <a:pt x="0" y="52578"/>
                  </a:cubicBezTo>
                  <a:cubicBezTo>
                    <a:pt x="0" y="81534"/>
                    <a:pt x="19526" y="105156"/>
                    <a:pt x="43529" y="105156"/>
                  </a:cubicBezTo>
                  <a:close/>
                </a:path>
              </a:pathLst>
            </a:custGeom>
            <a:solidFill>
              <a:srgbClr val="3E3A39"/>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57252C8-1003-4422-B3F9-EF9D047DE5BE}"/>
                </a:ext>
              </a:extLst>
            </p:cNvPr>
            <p:cNvSpPr/>
            <p:nvPr/>
          </p:nvSpPr>
          <p:spPr>
            <a:xfrm>
              <a:off x="12405918" y="3153315"/>
              <a:ext cx="25527" cy="38290"/>
            </a:xfrm>
            <a:custGeom>
              <a:avLst/>
              <a:gdLst>
                <a:gd name="connsiteX0" fmla="*/ 12764 w 25527"/>
                <a:gd name="connsiteY0" fmla="*/ 38291 h 38290"/>
                <a:gd name="connsiteX1" fmla="*/ 25527 w 25527"/>
                <a:gd name="connsiteY1" fmla="*/ 19145 h 38290"/>
                <a:gd name="connsiteX2" fmla="*/ 12764 w 25527"/>
                <a:gd name="connsiteY2" fmla="*/ 0 h 38290"/>
                <a:gd name="connsiteX3" fmla="*/ 0 w 25527"/>
                <a:gd name="connsiteY3" fmla="*/ 19145 h 38290"/>
                <a:gd name="connsiteX4" fmla="*/ 12764 w 25527"/>
                <a:gd name="connsiteY4" fmla="*/ 38291 h 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 h="38290">
                  <a:moveTo>
                    <a:pt x="12764" y="38291"/>
                  </a:moveTo>
                  <a:cubicBezTo>
                    <a:pt x="19812" y="38291"/>
                    <a:pt x="25527" y="29718"/>
                    <a:pt x="25527" y="19145"/>
                  </a:cubicBezTo>
                  <a:cubicBezTo>
                    <a:pt x="25527" y="8572"/>
                    <a:pt x="19812" y="0"/>
                    <a:pt x="12764" y="0"/>
                  </a:cubicBezTo>
                  <a:cubicBezTo>
                    <a:pt x="5715" y="0"/>
                    <a:pt x="0" y="8572"/>
                    <a:pt x="0" y="19145"/>
                  </a:cubicBezTo>
                  <a:cubicBezTo>
                    <a:pt x="0" y="29623"/>
                    <a:pt x="5715" y="38291"/>
                    <a:pt x="12764" y="38291"/>
                  </a:cubicBezTo>
                  <a:close/>
                </a:path>
              </a:pathLst>
            </a:custGeom>
            <a:solidFill>
              <a:srgbClr val="FFFFF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0B2A20A-1B71-492B-8FD3-4DF6373548A3}"/>
                </a:ext>
              </a:extLst>
            </p:cNvPr>
            <p:cNvSpPr/>
            <p:nvPr/>
          </p:nvSpPr>
          <p:spPr>
            <a:xfrm>
              <a:off x="12305079" y="3105390"/>
              <a:ext cx="183062" cy="56343"/>
            </a:xfrm>
            <a:custGeom>
              <a:avLst/>
              <a:gdLst>
                <a:gd name="connsiteX0" fmla="*/ 151893 w 183062"/>
                <a:gd name="connsiteY0" fmla="*/ 48211 h 56343"/>
                <a:gd name="connsiteX1" fmla="*/ 22068 w 183062"/>
                <a:gd name="connsiteY1" fmla="*/ 54117 h 56343"/>
                <a:gd name="connsiteX2" fmla="*/ 21591 w 183062"/>
                <a:gd name="connsiteY2" fmla="*/ 20779 h 56343"/>
                <a:gd name="connsiteX3" fmla="*/ 156465 w 183062"/>
                <a:gd name="connsiteY3" fmla="*/ 1634 h 56343"/>
                <a:gd name="connsiteX4" fmla="*/ 151893 w 183062"/>
                <a:gd name="connsiteY4" fmla="*/ 48211 h 5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 h="56343">
                  <a:moveTo>
                    <a:pt x="151893" y="48211"/>
                  </a:moveTo>
                  <a:cubicBezTo>
                    <a:pt x="100649" y="42020"/>
                    <a:pt x="57024" y="42877"/>
                    <a:pt x="22068" y="54117"/>
                  </a:cubicBezTo>
                  <a:cubicBezTo>
                    <a:pt x="-6603" y="63356"/>
                    <a:pt x="-7936" y="42211"/>
                    <a:pt x="21591" y="20779"/>
                  </a:cubicBezTo>
                  <a:cubicBezTo>
                    <a:pt x="51119" y="-652"/>
                    <a:pt x="116460" y="-2176"/>
                    <a:pt x="156465" y="1634"/>
                  </a:cubicBezTo>
                  <a:cubicBezTo>
                    <a:pt x="196566" y="5444"/>
                    <a:pt x="188279" y="56117"/>
                    <a:pt x="151893" y="48211"/>
                  </a:cubicBezTo>
                  <a:close/>
                </a:path>
              </a:pathLst>
            </a:custGeom>
            <a:solidFill>
              <a:srgbClr val="FFFFFF"/>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7240B6E-9A91-48B1-BC41-DA5914E01CF3}"/>
                </a:ext>
              </a:extLst>
            </p:cNvPr>
            <p:cNvSpPr/>
            <p:nvPr/>
          </p:nvSpPr>
          <p:spPr>
            <a:xfrm>
              <a:off x="12621278" y="3133599"/>
              <a:ext cx="87058" cy="105155"/>
            </a:xfrm>
            <a:custGeom>
              <a:avLst/>
              <a:gdLst>
                <a:gd name="connsiteX0" fmla="*/ 43529 w 87058"/>
                <a:gd name="connsiteY0" fmla="*/ 105156 h 105155"/>
                <a:gd name="connsiteX1" fmla="*/ 87058 w 87058"/>
                <a:gd name="connsiteY1" fmla="*/ 52578 h 105155"/>
                <a:gd name="connsiteX2" fmla="*/ 43529 w 87058"/>
                <a:gd name="connsiteY2" fmla="*/ 0 h 105155"/>
                <a:gd name="connsiteX3" fmla="*/ 0 w 87058"/>
                <a:gd name="connsiteY3" fmla="*/ 52578 h 105155"/>
                <a:gd name="connsiteX4" fmla="*/ 43529 w 87058"/>
                <a:gd name="connsiteY4" fmla="*/ 105156 h 10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8" h="105155">
                  <a:moveTo>
                    <a:pt x="43529" y="105156"/>
                  </a:moveTo>
                  <a:cubicBezTo>
                    <a:pt x="67532" y="105156"/>
                    <a:pt x="87058" y="81534"/>
                    <a:pt x="87058" y="52578"/>
                  </a:cubicBezTo>
                  <a:cubicBezTo>
                    <a:pt x="87058" y="23622"/>
                    <a:pt x="67532" y="0"/>
                    <a:pt x="43529" y="0"/>
                  </a:cubicBezTo>
                  <a:cubicBezTo>
                    <a:pt x="19526" y="0"/>
                    <a:pt x="0" y="23622"/>
                    <a:pt x="0" y="52578"/>
                  </a:cubicBezTo>
                  <a:cubicBezTo>
                    <a:pt x="95" y="81534"/>
                    <a:pt x="19622" y="105156"/>
                    <a:pt x="43529" y="105156"/>
                  </a:cubicBezTo>
                  <a:close/>
                </a:path>
              </a:pathLst>
            </a:custGeom>
            <a:solidFill>
              <a:srgbClr val="3E3A39"/>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1F48717-F773-4F98-AB81-457959A7EB18}"/>
                </a:ext>
              </a:extLst>
            </p:cNvPr>
            <p:cNvSpPr/>
            <p:nvPr/>
          </p:nvSpPr>
          <p:spPr>
            <a:xfrm>
              <a:off x="12672142" y="3160269"/>
              <a:ext cx="25527" cy="38290"/>
            </a:xfrm>
            <a:custGeom>
              <a:avLst/>
              <a:gdLst>
                <a:gd name="connsiteX0" fmla="*/ 12763 w 25527"/>
                <a:gd name="connsiteY0" fmla="*/ 38291 h 38290"/>
                <a:gd name="connsiteX1" fmla="*/ 25527 w 25527"/>
                <a:gd name="connsiteY1" fmla="*/ 19145 h 38290"/>
                <a:gd name="connsiteX2" fmla="*/ 12763 w 25527"/>
                <a:gd name="connsiteY2" fmla="*/ 0 h 38290"/>
                <a:gd name="connsiteX3" fmla="*/ 0 w 25527"/>
                <a:gd name="connsiteY3" fmla="*/ 19145 h 38290"/>
                <a:gd name="connsiteX4" fmla="*/ 12763 w 25527"/>
                <a:gd name="connsiteY4" fmla="*/ 38291 h 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 h="38290">
                  <a:moveTo>
                    <a:pt x="12763" y="38291"/>
                  </a:moveTo>
                  <a:cubicBezTo>
                    <a:pt x="19812" y="38291"/>
                    <a:pt x="25527" y="29718"/>
                    <a:pt x="25527" y="19145"/>
                  </a:cubicBezTo>
                  <a:cubicBezTo>
                    <a:pt x="25527" y="8573"/>
                    <a:pt x="19812" y="0"/>
                    <a:pt x="12763" y="0"/>
                  </a:cubicBezTo>
                  <a:cubicBezTo>
                    <a:pt x="5715" y="0"/>
                    <a:pt x="0" y="8573"/>
                    <a:pt x="0" y="19145"/>
                  </a:cubicBezTo>
                  <a:cubicBezTo>
                    <a:pt x="0" y="29718"/>
                    <a:pt x="5715" y="38291"/>
                    <a:pt x="12763" y="38291"/>
                  </a:cubicBezTo>
                  <a:close/>
                </a:path>
              </a:pathLst>
            </a:custGeom>
            <a:solidFill>
              <a:srgbClr val="FFFFFF"/>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13B3091-D5AF-4E26-9E47-81B2557E34C7}"/>
                </a:ext>
              </a:extLst>
            </p:cNvPr>
            <p:cNvSpPr/>
            <p:nvPr/>
          </p:nvSpPr>
          <p:spPr>
            <a:xfrm>
              <a:off x="12588299" y="3107104"/>
              <a:ext cx="183062" cy="56343"/>
            </a:xfrm>
            <a:custGeom>
              <a:avLst/>
              <a:gdLst>
                <a:gd name="connsiteX0" fmla="*/ 31169 w 183062"/>
                <a:gd name="connsiteY0" fmla="*/ 48211 h 56343"/>
                <a:gd name="connsiteX1" fmla="*/ 160995 w 183062"/>
                <a:gd name="connsiteY1" fmla="*/ 54117 h 56343"/>
                <a:gd name="connsiteX2" fmla="*/ 161471 w 183062"/>
                <a:gd name="connsiteY2" fmla="*/ 20779 h 56343"/>
                <a:gd name="connsiteX3" fmla="*/ 26597 w 183062"/>
                <a:gd name="connsiteY3" fmla="*/ 1634 h 56343"/>
                <a:gd name="connsiteX4" fmla="*/ 31169 w 183062"/>
                <a:gd name="connsiteY4" fmla="*/ 48211 h 5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 h="56343">
                  <a:moveTo>
                    <a:pt x="31169" y="48211"/>
                  </a:moveTo>
                  <a:cubicBezTo>
                    <a:pt x="82414" y="42020"/>
                    <a:pt x="126038" y="42877"/>
                    <a:pt x="160995" y="54117"/>
                  </a:cubicBezTo>
                  <a:cubicBezTo>
                    <a:pt x="189665" y="63356"/>
                    <a:pt x="190999" y="42211"/>
                    <a:pt x="161471" y="20779"/>
                  </a:cubicBezTo>
                  <a:cubicBezTo>
                    <a:pt x="131944" y="-652"/>
                    <a:pt x="66602" y="-2176"/>
                    <a:pt x="26597" y="1634"/>
                  </a:cubicBezTo>
                  <a:cubicBezTo>
                    <a:pt x="-13503" y="5539"/>
                    <a:pt x="-5216" y="56212"/>
                    <a:pt x="31169" y="48211"/>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AD5082-78E9-4D46-B2D1-FEB75EEFBD34}"/>
                </a:ext>
              </a:extLst>
            </p:cNvPr>
            <p:cNvSpPr/>
            <p:nvPr/>
          </p:nvSpPr>
          <p:spPr>
            <a:xfrm>
              <a:off x="12160042" y="3135132"/>
              <a:ext cx="65530" cy="95661"/>
            </a:xfrm>
            <a:custGeom>
              <a:avLst/>
              <a:gdLst>
                <a:gd name="connsiteX0" fmla="*/ 60139 w 65530"/>
                <a:gd name="connsiteY0" fmla="*/ 17993 h 95661"/>
                <a:gd name="connsiteX1" fmla="*/ 4227 w 65530"/>
                <a:gd name="connsiteY1" fmla="*/ 7897 h 95661"/>
                <a:gd name="connsiteX2" fmla="*/ 35755 w 65530"/>
                <a:gd name="connsiteY2" fmla="*/ 87621 h 95661"/>
                <a:gd name="connsiteX3" fmla="*/ 60615 w 65530"/>
                <a:gd name="connsiteY3" fmla="*/ 71809 h 95661"/>
                <a:gd name="connsiteX4" fmla="*/ 62329 w 65530"/>
                <a:gd name="connsiteY4" fmla="*/ 35043 h 95661"/>
                <a:gd name="connsiteX5" fmla="*/ 60139 w 65530"/>
                <a:gd name="connsiteY5" fmla="*/ 17993 h 9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30" h="95661">
                  <a:moveTo>
                    <a:pt x="60139" y="17993"/>
                  </a:moveTo>
                  <a:cubicBezTo>
                    <a:pt x="49661" y="10945"/>
                    <a:pt x="17657" y="-11915"/>
                    <a:pt x="4227" y="7897"/>
                  </a:cubicBezTo>
                  <a:cubicBezTo>
                    <a:pt x="-9203" y="27709"/>
                    <a:pt x="11561" y="68666"/>
                    <a:pt x="35755" y="87621"/>
                  </a:cubicBezTo>
                  <a:cubicBezTo>
                    <a:pt x="59948" y="106576"/>
                    <a:pt x="73378" y="88192"/>
                    <a:pt x="60615" y="71809"/>
                  </a:cubicBezTo>
                  <a:cubicBezTo>
                    <a:pt x="47756" y="55426"/>
                    <a:pt x="54233" y="42568"/>
                    <a:pt x="62329" y="35043"/>
                  </a:cubicBezTo>
                  <a:cubicBezTo>
                    <a:pt x="70521" y="27518"/>
                    <a:pt x="60139" y="17993"/>
                    <a:pt x="60139" y="17993"/>
                  </a:cubicBezTo>
                  <a:close/>
                </a:path>
              </a:pathLst>
            </a:custGeom>
            <a:solidFill>
              <a:srgbClr val="D07C3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78C7D7D-B337-4C61-A380-5888AC436270}"/>
                </a:ext>
              </a:extLst>
            </p:cNvPr>
            <p:cNvSpPr/>
            <p:nvPr/>
          </p:nvSpPr>
          <p:spPr>
            <a:xfrm>
              <a:off x="12461544" y="3391059"/>
              <a:ext cx="152971" cy="34861"/>
            </a:xfrm>
            <a:custGeom>
              <a:avLst/>
              <a:gdLst>
                <a:gd name="connsiteX0" fmla="*/ 152971 w 152971"/>
                <a:gd name="connsiteY0" fmla="*/ 0 h 34861"/>
                <a:gd name="connsiteX1" fmla="*/ 131254 w 152971"/>
                <a:gd name="connsiteY1" fmla="*/ 0 h 34861"/>
                <a:gd name="connsiteX2" fmla="*/ 131254 w 152971"/>
                <a:gd name="connsiteY2" fmla="*/ 34861 h 34861"/>
                <a:gd name="connsiteX3" fmla="*/ 142494 w 152971"/>
                <a:gd name="connsiteY3" fmla="*/ 34861 h 34861"/>
                <a:gd name="connsiteX4" fmla="*/ 152971 w 152971"/>
                <a:gd name="connsiteY4" fmla="*/ 24384 h 34861"/>
                <a:gd name="connsiteX5" fmla="*/ 152971 w 152971"/>
                <a:gd name="connsiteY5" fmla="*/ 0 h 34861"/>
                <a:gd name="connsiteX6" fmla="*/ 152971 w 152971"/>
                <a:gd name="connsiteY6" fmla="*/ 0 h 34861"/>
                <a:gd name="connsiteX7" fmla="*/ 103632 w 152971"/>
                <a:gd name="connsiteY7" fmla="*/ 0 h 34861"/>
                <a:gd name="connsiteX8" fmla="*/ 0 w 152971"/>
                <a:gd name="connsiteY8" fmla="*/ 0 h 34861"/>
                <a:gd name="connsiteX9" fmla="*/ 0 w 152971"/>
                <a:gd name="connsiteY9" fmla="*/ 24384 h 34861"/>
                <a:gd name="connsiteX10" fmla="*/ 10477 w 152971"/>
                <a:gd name="connsiteY10" fmla="*/ 34861 h 34861"/>
                <a:gd name="connsiteX11" fmla="*/ 103632 w 152971"/>
                <a:gd name="connsiteY11" fmla="*/ 34861 h 34861"/>
                <a:gd name="connsiteX12" fmla="*/ 103632 w 152971"/>
                <a:gd name="connsiteY12" fmla="*/ 0 h 3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971" h="34861">
                  <a:moveTo>
                    <a:pt x="152971" y="0"/>
                  </a:moveTo>
                  <a:lnTo>
                    <a:pt x="131254" y="0"/>
                  </a:lnTo>
                  <a:lnTo>
                    <a:pt x="131254" y="34861"/>
                  </a:lnTo>
                  <a:lnTo>
                    <a:pt x="142494" y="34861"/>
                  </a:lnTo>
                  <a:cubicBezTo>
                    <a:pt x="148304" y="34861"/>
                    <a:pt x="152971" y="30099"/>
                    <a:pt x="152971" y="24384"/>
                  </a:cubicBezTo>
                  <a:lnTo>
                    <a:pt x="152971" y="0"/>
                  </a:lnTo>
                  <a:lnTo>
                    <a:pt x="152971" y="0"/>
                  </a:lnTo>
                  <a:close/>
                  <a:moveTo>
                    <a:pt x="103632" y="0"/>
                  </a:moveTo>
                  <a:lnTo>
                    <a:pt x="0" y="0"/>
                  </a:lnTo>
                  <a:lnTo>
                    <a:pt x="0" y="24384"/>
                  </a:lnTo>
                  <a:cubicBezTo>
                    <a:pt x="0" y="30194"/>
                    <a:pt x="4763" y="34861"/>
                    <a:pt x="10477" y="34861"/>
                  </a:cubicBezTo>
                  <a:lnTo>
                    <a:pt x="103632" y="34861"/>
                  </a:lnTo>
                  <a:lnTo>
                    <a:pt x="103632" y="0"/>
                  </a:ln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18BDB37-540D-47F3-95DA-F7E641819307}"/>
                </a:ext>
              </a:extLst>
            </p:cNvPr>
            <p:cNvSpPr/>
            <p:nvPr/>
          </p:nvSpPr>
          <p:spPr>
            <a:xfrm>
              <a:off x="12467736" y="3453067"/>
              <a:ext cx="143065" cy="53720"/>
            </a:xfrm>
            <a:custGeom>
              <a:avLst/>
              <a:gdLst>
                <a:gd name="connsiteX0" fmla="*/ 143065 w 143065"/>
                <a:gd name="connsiteY0" fmla="*/ 15335 h 53720"/>
                <a:gd name="connsiteX1" fmla="*/ 71533 w 143065"/>
                <a:gd name="connsiteY1" fmla="*/ 0 h 53720"/>
                <a:gd name="connsiteX2" fmla="*/ 0 w 143065"/>
                <a:gd name="connsiteY2" fmla="*/ 15335 h 53720"/>
                <a:gd name="connsiteX3" fmla="*/ 71533 w 143065"/>
                <a:gd name="connsiteY3" fmla="*/ 53721 h 53720"/>
                <a:gd name="connsiteX4" fmla="*/ 143065 w 143065"/>
                <a:gd name="connsiteY4" fmla="*/ 15335 h 5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5" h="53720">
                  <a:moveTo>
                    <a:pt x="143065" y="15335"/>
                  </a:moveTo>
                  <a:cubicBezTo>
                    <a:pt x="127635" y="6096"/>
                    <a:pt x="101346" y="0"/>
                    <a:pt x="71533" y="0"/>
                  </a:cubicBezTo>
                  <a:cubicBezTo>
                    <a:pt x="41719" y="0"/>
                    <a:pt x="15526" y="6096"/>
                    <a:pt x="0" y="15335"/>
                  </a:cubicBezTo>
                  <a:cubicBezTo>
                    <a:pt x="16002" y="38576"/>
                    <a:pt x="42100" y="53721"/>
                    <a:pt x="71533" y="53721"/>
                  </a:cubicBezTo>
                  <a:cubicBezTo>
                    <a:pt x="100965" y="53721"/>
                    <a:pt x="127063" y="38672"/>
                    <a:pt x="143065" y="15335"/>
                  </a:cubicBezTo>
                  <a:close/>
                </a:path>
              </a:pathLst>
            </a:custGeom>
            <a:solidFill>
              <a:srgbClr val="EB6D6C"/>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47B08EE-BC8F-41CB-8F24-BA408006CCE0}"/>
                </a:ext>
              </a:extLst>
            </p:cNvPr>
            <p:cNvSpPr/>
            <p:nvPr/>
          </p:nvSpPr>
          <p:spPr>
            <a:xfrm>
              <a:off x="12447160" y="3143219"/>
              <a:ext cx="135031" cy="211717"/>
            </a:xfrm>
            <a:custGeom>
              <a:avLst/>
              <a:gdLst>
                <a:gd name="connsiteX0" fmla="*/ 192 w 135031"/>
                <a:gd name="connsiteY0" fmla="*/ 151733 h 211717"/>
                <a:gd name="connsiteX1" fmla="*/ 134494 w 135031"/>
                <a:gd name="connsiteY1" fmla="*/ 154115 h 211717"/>
                <a:gd name="connsiteX2" fmla="*/ 94204 w 135031"/>
                <a:gd name="connsiteY2" fmla="*/ 0 h 211717"/>
                <a:gd name="connsiteX3" fmla="*/ 192 w 135031"/>
                <a:gd name="connsiteY3" fmla="*/ 151733 h 211717"/>
              </a:gdLst>
              <a:ahLst/>
              <a:cxnLst>
                <a:cxn ang="0">
                  <a:pos x="connsiteX0" y="connsiteY0"/>
                </a:cxn>
                <a:cxn ang="0">
                  <a:pos x="connsiteX1" y="connsiteY1"/>
                </a:cxn>
                <a:cxn ang="0">
                  <a:pos x="connsiteX2" y="connsiteY2"/>
                </a:cxn>
                <a:cxn ang="0">
                  <a:pos x="connsiteX3" y="connsiteY3"/>
                </a:cxn>
              </a:cxnLst>
              <a:rect l="l" t="t" r="r" b="b"/>
              <a:pathLst>
                <a:path w="135031" h="211717">
                  <a:moveTo>
                    <a:pt x="192" y="151733"/>
                  </a:moveTo>
                  <a:cubicBezTo>
                    <a:pt x="15813" y="232981"/>
                    <a:pt x="122398" y="229648"/>
                    <a:pt x="134494" y="154115"/>
                  </a:cubicBezTo>
                  <a:cubicBezTo>
                    <a:pt x="140495" y="116586"/>
                    <a:pt x="94204" y="0"/>
                    <a:pt x="94204" y="0"/>
                  </a:cubicBezTo>
                  <a:cubicBezTo>
                    <a:pt x="70867" y="152781"/>
                    <a:pt x="-4285" y="128397"/>
                    <a:pt x="192" y="151733"/>
                  </a:cubicBezTo>
                  <a:close/>
                </a:path>
              </a:pathLst>
            </a:custGeom>
            <a:solidFill>
              <a:srgbClr val="F3AB88"/>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ED026AA-AE5D-4F68-897D-BED960C4ABDA}"/>
                </a:ext>
              </a:extLst>
            </p:cNvPr>
            <p:cNvSpPr/>
            <p:nvPr/>
          </p:nvSpPr>
          <p:spPr>
            <a:xfrm>
              <a:off x="11909245" y="4695557"/>
              <a:ext cx="91288" cy="1090753"/>
            </a:xfrm>
            <a:custGeom>
              <a:avLst/>
              <a:gdLst>
                <a:gd name="connsiteX0" fmla="*/ 135 w 91288"/>
                <a:gd name="connsiteY0" fmla="*/ 36241 h 1090753"/>
                <a:gd name="connsiteX1" fmla="*/ 74334 w 91288"/>
                <a:gd name="connsiteY1" fmla="*/ 1090182 h 1090753"/>
                <a:gd name="connsiteX2" fmla="*/ 91289 w 91288"/>
                <a:gd name="connsiteY2" fmla="*/ 1090754 h 1090753"/>
                <a:gd name="connsiteX3" fmla="*/ 32901 w 91288"/>
                <a:gd name="connsiteY3" fmla="*/ 22525 h 1090753"/>
                <a:gd name="connsiteX4" fmla="*/ 135 w 91288"/>
                <a:gd name="connsiteY4" fmla="*/ 36241 h 109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8" h="1090753">
                  <a:moveTo>
                    <a:pt x="135" y="36241"/>
                  </a:moveTo>
                  <a:lnTo>
                    <a:pt x="74334" y="1090182"/>
                  </a:lnTo>
                  <a:lnTo>
                    <a:pt x="91289" y="1090754"/>
                  </a:lnTo>
                  <a:cubicBezTo>
                    <a:pt x="91289" y="1090754"/>
                    <a:pt x="35377" y="41956"/>
                    <a:pt x="32901" y="22525"/>
                  </a:cubicBezTo>
                  <a:cubicBezTo>
                    <a:pt x="27662" y="-17861"/>
                    <a:pt x="-2247" y="1856"/>
                    <a:pt x="135" y="36241"/>
                  </a:cubicBezTo>
                  <a:close/>
                </a:path>
              </a:pathLst>
            </a:custGeom>
            <a:solidFill>
              <a:srgbClr val="86746B"/>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CBEDCC8-D8BA-49B9-9414-2403E929754F}"/>
                </a:ext>
              </a:extLst>
            </p:cNvPr>
            <p:cNvSpPr/>
            <p:nvPr/>
          </p:nvSpPr>
          <p:spPr>
            <a:xfrm>
              <a:off x="12216653" y="3086524"/>
              <a:ext cx="634657" cy="218072"/>
            </a:xfrm>
            <a:custGeom>
              <a:avLst/>
              <a:gdLst>
                <a:gd name="connsiteX0" fmla="*/ 298993 w 634657"/>
                <a:gd name="connsiteY0" fmla="*/ 61362 h 218072"/>
                <a:gd name="connsiteX1" fmla="*/ 293088 w 634657"/>
                <a:gd name="connsiteY1" fmla="*/ 61362 h 218072"/>
                <a:gd name="connsiteX2" fmla="*/ 290897 w 634657"/>
                <a:gd name="connsiteY2" fmla="*/ 79650 h 218072"/>
                <a:gd name="connsiteX3" fmla="*/ 197742 w 634657"/>
                <a:gd name="connsiteY3" fmla="*/ 211762 h 218072"/>
                <a:gd name="connsiteX4" fmla="*/ 110589 w 634657"/>
                <a:gd name="connsiteY4" fmla="*/ 209666 h 218072"/>
                <a:gd name="connsiteX5" fmla="*/ 38008 w 634657"/>
                <a:gd name="connsiteY5" fmla="*/ 135371 h 218072"/>
                <a:gd name="connsiteX6" fmla="*/ 20768 w 634657"/>
                <a:gd name="connsiteY6" fmla="*/ 68506 h 218072"/>
                <a:gd name="connsiteX7" fmla="*/ 5528 w 634657"/>
                <a:gd name="connsiteY7" fmla="*/ 48789 h 218072"/>
                <a:gd name="connsiteX8" fmla="*/ 765 w 634657"/>
                <a:gd name="connsiteY8" fmla="*/ 42502 h 218072"/>
                <a:gd name="connsiteX9" fmla="*/ 3 w 634657"/>
                <a:gd name="connsiteY9" fmla="*/ 19261 h 218072"/>
                <a:gd name="connsiteX10" fmla="*/ 5052 w 634657"/>
                <a:gd name="connsiteY10" fmla="*/ 13546 h 218072"/>
                <a:gd name="connsiteX11" fmla="*/ 17815 w 634657"/>
                <a:gd name="connsiteY11" fmla="*/ 10975 h 218072"/>
                <a:gd name="connsiteX12" fmla="*/ 104207 w 634657"/>
                <a:gd name="connsiteY12" fmla="*/ 783 h 218072"/>
                <a:gd name="connsiteX13" fmla="*/ 249368 w 634657"/>
                <a:gd name="connsiteY13" fmla="*/ 12880 h 218072"/>
                <a:gd name="connsiteX14" fmla="*/ 289278 w 634657"/>
                <a:gd name="connsiteY14" fmla="*/ 39169 h 218072"/>
                <a:gd name="connsiteX15" fmla="*/ 294231 w 634657"/>
                <a:gd name="connsiteY15" fmla="*/ 42312 h 218072"/>
                <a:gd name="connsiteX16" fmla="*/ 340427 w 634657"/>
                <a:gd name="connsiteY16" fmla="*/ 42312 h 218072"/>
                <a:gd name="connsiteX17" fmla="*/ 345380 w 634657"/>
                <a:gd name="connsiteY17" fmla="*/ 39169 h 218072"/>
                <a:gd name="connsiteX18" fmla="*/ 385290 w 634657"/>
                <a:gd name="connsiteY18" fmla="*/ 12880 h 218072"/>
                <a:gd name="connsiteX19" fmla="*/ 530451 w 634657"/>
                <a:gd name="connsiteY19" fmla="*/ 783 h 218072"/>
                <a:gd name="connsiteX20" fmla="*/ 616842 w 634657"/>
                <a:gd name="connsiteY20" fmla="*/ 10975 h 218072"/>
                <a:gd name="connsiteX21" fmla="*/ 629606 w 634657"/>
                <a:gd name="connsiteY21" fmla="*/ 13546 h 218072"/>
                <a:gd name="connsiteX22" fmla="*/ 634654 w 634657"/>
                <a:gd name="connsiteY22" fmla="*/ 19261 h 218072"/>
                <a:gd name="connsiteX23" fmla="*/ 633892 w 634657"/>
                <a:gd name="connsiteY23" fmla="*/ 42502 h 218072"/>
                <a:gd name="connsiteX24" fmla="*/ 629130 w 634657"/>
                <a:gd name="connsiteY24" fmla="*/ 48789 h 218072"/>
                <a:gd name="connsiteX25" fmla="*/ 613890 w 634657"/>
                <a:gd name="connsiteY25" fmla="*/ 68506 h 218072"/>
                <a:gd name="connsiteX26" fmla="*/ 596649 w 634657"/>
                <a:gd name="connsiteY26" fmla="*/ 135371 h 218072"/>
                <a:gd name="connsiteX27" fmla="*/ 524069 w 634657"/>
                <a:gd name="connsiteY27" fmla="*/ 209666 h 218072"/>
                <a:gd name="connsiteX28" fmla="*/ 436915 w 634657"/>
                <a:gd name="connsiteY28" fmla="*/ 211762 h 218072"/>
                <a:gd name="connsiteX29" fmla="*/ 343761 w 634657"/>
                <a:gd name="connsiteY29" fmla="*/ 79650 h 218072"/>
                <a:gd name="connsiteX30" fmla="*/ 341570 w 634657"/>
                <a:gd name="connsiteY30" fmla="*/ 61362 h 218072"/>
                <a:gd name="connsiteX31" fmla="*/ 335664 w 634657"/>
                <a:gd name="connsiteY31" fmla="*/ 61362 h 218072"/>
                <a:gd name="connsiteX32" fmla="*/ 298993 w 634657"/>
                <a:gd name="connsiteY32" fmla="*/ 61362 h 218072"/>
                <a:gd name="connsiteX33" fmla="*/ 298993 w 634657"/>
                <a:gd name="connsiteY33" fmla="*/ 61362 h 218072"/>
                <a:gd name="connsiteX34" fmla="*/ 368145 w 634657"/>
                <a:gd name="connsiteY34" fmla="*/ 71744 h 218072"/>
                <a:gd name="connsiteX35" fmla="*/ 368145 w 634657"/>
                <a:gd name="connsiteY35" fmla="*/ 71744 h 218072"/>
                <a:gd name="connsiteX36" fmla="*/ 369954 w 634657"/>
                <a:gd name="connsiteY36" fmla="*/ 105082 h 218072"/>
                <a:gd name="connsiteX37" fmla="*/ 440820 w 634657"/>
                <a:gd name="connsiteY37" fmla="*/ 197379 h 218072"/>
                <a:gd name="connsiteX38" fmla="*/ 519687 w 634657"/>
                <a:gd name="connsiteY38" fmla="*/ 195760 h 218072"/>
                <a:gd name="connsiteX39" fmla="*/ 589887 w 634657"/>
                <a:gd name="connsiteY39" fmla="*/ 59457 h 218072"/>
                <a:gd name="connsiteX40" fmla="*/ 553977 w 634657"/>
                <a:gd name="connsiteY40" fmla="*/ 21357 h 218072"/>
                <a:gd name="connsiteX41" fmla="*/ 530927 w 634657"/>
                <a:gd name="connsiteY41" fmla="*/ 18214 h 218072"/>
                <a:gd name="connsiteX42" fmla="*/ 399958 w 634657"/>
                <a:gd name="connsiteY42" fmla="*/ 30787 h 218072"/>
                <a:gd name="connsiteX43" fmla="*/ 368145 w 634657"/>
                <a:gd name="connsiteY43" fmla="*/ 71744 h 218072"/>
                <a:gd name="connsiteX44" fmla="*/ 368145 w 634657"/>
                <a:gd name="connsiteY44" fmla="*/ 71744 h 218072"/>
                <a:gd name="connsiteX45" fmla="*/ 266703 w 634657"/>
                <a:gd name="connsiteY45" fmla="*/ 71744 h 218072"/>
                <a:gd name="connsiteX46" fmla="*/ 266703 w 634657"/>
                <a:gd name="connsiteY46" fmla="*/ 71744 h 218072"/>
                <a:gd name="connsiteX47" fmla="*/ 234890 w 634657"/>
                <a:gd name="connsiteY47" fmla="*/ 30787 h 218072"/>
                <a:gd name="connsiteX48" fmla="*/ 103921 w 634657"/>
                <a:gd name="connsiteY48" fmla="*/ 18214 h 218072"/>
                <a:gd name="connsiteX49" fmla="*/ 80871 w 634657"/>
                <a:gd name="connsiteY49" fmla="*/ 21357 h 218072"/>
                <a:gd name="connsiteX50" fmla="*/ 44866 w 634657"/>
                <a:gd name="connsiteY50" fmla="*/ 59457 h 218072"/>
                <a:gd name="connsiteX51" fmla="*/ 115065 w 634657"/>
                <a:gd name="connsiteY51" fmla="*/ 195760 h 218072"/>
                <a:gd name="connsiteX52" fmla="*/ 193932 w 634657"/>
                <a:gd name="connsiteY52" fmla="*/ 197379 h 218072"/>
                <a:gd name="connsiteX53" fmla="*/ 264798 w 634657"/>
                <a:gd name="connsiteY53" fmla="*/ 105082 h 218072"/>
                <a:gd name="connsiteX54" fmla="*/ 266703 w 634657"/>
                <a:gd name="connsiteY54" fmla="*/ 71744 h 21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34657" h="218072">
                  <a:moveTo>
                    <a:pt x="298993" y="61362"/>
                  </a:moveTo>
                  <a:cubicBezTo>
                    <a:pt x="296993" y="61457"/>
                    <a:pt x="295088" y="61362"/>
                    <a:pt x="293088" y="61362"/>
                  </a:cubicBezTo>
                  <a:cubicBezTo>
                    <a:pt x="292326" y="67744"/>
                    <a:pt x="291945" y="73744"/>
                    <a:pt x="290897" y="79650"/>
                  </a:cubicBezTo>
                  <a:cubicBezTo>
                    <a:pt x="281086" y="135657"/>
                    <a:pt x="255654" y="193093"/>
                    <a:pt x="197742" y="211762"/>
                  </a:cubicBezTo>
                  <a:cubicBezTo>
                    <a:pt x="169644" y="220810"/>
                    <a:pt x="137925" y="220144"/>
                    <a:pt x="110589" y="209666"/>
                  </a:cubicBezTo>
                  <a:cubicBezTo>
                    <a:pt x="71822" y="194807"/>
                    <a:pt x="52486" y="174424"/>
                    <a:pt x="38008" y="135371"/>
                  </a:cubicBezTo>
                  <a:cubicBezTo>
                    <a:pt x="30007" y="113654"/>
                    <a:pt x="25149" y="91175"/>
                    <a:pt x="20768" y="68506"/>
                  </a:cubicBezTo>
                  <a:cubicBezTo>
                    <a:pt x="18958" y="59266"/>
                    <a:pt x="15243" y="51837"/>
                    <a:pt x="5528" y="48789"/>
                  </a:cubicBezTo>
                  <a:cubicBezTo>
                    <a:pt x="2575" y="47836"/>
                    <a:pt x="861" y="45646"/>
                    <a:pt x="765" y="42502"/>
                  </a:cubicBezTo>
                  <a:cubicBezTo>
                    <a:pt x="480" y="34787"/>
                    <a:pt x="289" y="26977"/>
                    <a:pt x="3" y="19261"/>
                  </a:cubicBezTo>
                  <a:cubicBezTo>
                    <a:pt x="-92" y="15832"/>
                    <a:pt x="1908" y="14213"/>
                    <a:pt x="5052" y="13546"/>
                  </a:cubicBezTo>
                  <a:cubicBezTo>
                    <a:pt x="9338" y="12689"/>
                    <a:pt x="13529" y="11737"/>
                    <a:pt x="17815" y="10975"/>
                  </a:cubicBezTo>
                  <a:cubicBezTo>
                    <a:pt x="46390" y="5545"/>
                    <a:pt x="75251" y="2402"/>
                    <a:pt x="104207" y="783"/>
                  </a:cubicBezTo>
                  <a:cubicBezTo>
                    <a:pt x="152594" y="-1979"/>
                    <a:pt x="201933" y="2688"/>
                    <a:pt x="249368" y="12880"/>
                  </a:cubicBezTo>
                  <a:cubicBezTo>
                    <a:pt x="265941" y="16404"/>
                    <a:pt x="280610" y="23452"/>
                    <a:pt x="289278" y="39169"/>
                  </a:cubicBezTo>
                  <a:cubicBezTo>
                    <a:pt x="290421" y="41264"/>
                    <a:pt x="291849" y="42312"/>
                    <a:pt x="294231" y="42312"/>
                  </a:cubicBezTo>
                  <a:cubicBezTo>
                    <a:pt x="310328" y="41931"/>
                    <a:pt x="324330" y="41931"/>
                    <a:pt x="340427" y="42312"/>
                  </a:cubicBezTo>
                  <a:cubicBezTo>
                    <a:pt x="342808" y="42407"/>
                    <a:pt x="344237" y="41359"/>
                    <a:pt x="345380" y="39169"/>
                  </a:cubicBezTo>
                  <a:cubicBezTo>
                    <a:pt x="354048" y="23452"/>
                    <a:pt x="368716" y="16499"/>
                    <a:pt x="385290" y="12880"/>
                  </a:cubicBezTo>
                  <a:cubicBezTo>
                    <a:pt x="432724" y="2688"/>
                    <a:pt x="482064" y="-1979"/>
                    <a:pt x="530451" y="783"/>
                  </a:cubicBezTo>
                  <a:cubicBezTo>
                    <a:pt x="559502" y="2402"/>
                    <a:pt x="588267" y="5545"/>
                    <a:pt x="616842" y="10975"/>
                  </a:cubicBezTo>
                  <a:cubicBezTo>
                    <a:pt x="621129" y="11737"/>
                    <a:pt x="625320" y="12784"/>
                    <a:pt x="629606" y="13546"/>
                  </a:cubicBezTo>
                  <a:cubicBezTo>
                    <a:pt x="632749" y="14213"/>
                    <a:pt x="634749" y="15737"/>
                    <a:pt x="634654" y="19261"/>
                  </a:cubicBezTo>
                  <a:cubicBezTo>
                    <a:pt x="634464" y="26977"/>
                    <a:pt x="634178" y="34787"/>
                    <a:pt x="633892" y="42502"/>
                  </a:cubicBezTo>
                  <a:cubicBezTo>
                    <a:pt x="633797" y="45646"/>
                    <a:pt x="632082" y="47932"/>
                    <a:pt x="629130" y="48789"/>
                  </a:cubicBezTo>
                  <a:cubicBezTo>
                    <a:pt x="619414" y="51837"/>
                    <a:pt x="615699" y="59266"/>
                    <a:pt x="613890" y="68506"/>
                  </a:cubicBezTo>
                  <a:cubicBezTo>
                    <a:pt x="609508" y="91080"/>
                    <a:pt x="604650" y="113654"/>
                    <a:pt x="596649" y="135371"/>
                  </a:cubicBezTo>
                  <a:cubicBezTo>
                    <a:pt x="582171" y="174424"/>
                    <a:pt x="562836" y="194902"/>
                    <a:pt x="524069" y="209666"/>
                  </a:cubicBezTo>
                  <a:cubicBezTo>
                    <a:pt x="496637" y="220144"/>
                    <a:pt x="465014" y="220810"/>
                    <a:pt x="436915" y="211762"/>
                  </a:cubicBezTo>
                  <a:cubicBezTo>
                    <a:pt x="379003" y="193093"/>
                    <a:pt x="353571" y="135562"/>
                    <a:pt x="343761" y="79650"/>
                  </a:cubicBezTo>
                  <a:cubicBezTo>
                    <a:pt x="342713" y="73744"/>
                    <a:pt x="342332" y="67839"/>
                    <a:pt x="341570" y="61362"/>
                  </a:cubicBezTo>
                  <a:cubicBezTo>
                    <a:pt x="339665" y="61362"/>
                    <a:pt x="337665" y="61362"/>
                    <a:pt x="335664" y="61362"/>
                  </a:cubicBezTo>
                  <a:cubicBezTo>
                    <a:pt x="322901" y="60981"/>
                    <a:pt x="311852" y="60981"/>
                    <a:pt x="298993" y="61362"/>
                  </a:cubicBezTo>
                  <a:lnTo>
                    <a:pt x="298993" y="61362"/>
                  </a:lnTo>
                  <a:close/>
                  <a:moveTo>
                    <a:pt x="368145" y="71744"/>
                  </a:moveTo>
                  <a:lnTo>
                    <a:pt x="368145" y="71744"/>
                  </a:lnTo>
                  <a:cubicBezTo>
                    <a:pt x="366906" y="82984"/>
                    <a:pt x="367859" y="94033"/>
                    <a:pt x="369954" y="105082"/>
                  </a:cubicBezTo>
                  <a:cubicBezTo>
                    <a:pt x="378051" y="148230"/>
                    <a:pt x="395386" y="184139"/>
                    <a:pt x="440820" y="197379"/>
                  </a:cubicBezTo>
                  <a:cubicBezTo>
                    <a:pt x="467205" y="204999"/>
                    <a:pt x="493589" y="204427"/>
                    <a:pt x="519687" y="195760"/>
                  </a:cubicBezTo>
                  <a:cubicBezTo>
                    <a:pt x="575599" y="177376"/>
                    <a:pt x="595887" y="113368"/>
                    <a:pt x="589887" y="59457"/>
                  </a:cubicBezTo>
                  <a:cubicBezTo>
                    <a:pt x="587886" y="41169"/>
                    <a:pt x="573123" y="24119"/>
                    <a:pt x="553977" y="21357"/>
                  </a:cubicBezTo>
                  <a:cubicBezTo>
                    <a:pt x="546262" y="20214"/>
                    <a:pt x="538642" y="18690"/>
                    <a:pt x="530927" y="18214"/>
                  </a:cubicBezTo>
                  <a:cubicBezTo>
                    <a:pt x="493017" y="15928"/>
                    <a:pt x="434153" y="16309"/>
                    <a:pt x="399958" y="30787"/>
                  </a:cubicBezTo>
                  <a:cubicBezTo>
                    <a:pt x="381670" y="38502"/>
                    <a:pt x="370335" y="51551"/>
                    <a:pt x="368145" y="71744"/>
                  </a:cubicBezTo>
                  <a:lnTo>
                    <a:pt x="368145" y="71744"/>
                  </a:lnTo>
                  <a:close/>
                  <a:moveTo>
                    <a:pt x="266703" y="71744"/>
                  </a:moveTo>
                  <a:lnTo>
                    <a:pt x="266703" y="71744"/>
                  </a:lnTo>
                  <a:cubicBezTo>
                    <a:pt x="264513" y="51551"/>
                    <a:pt x="253083" y="38502"/>
                    <a:pt x="234890" y="30787"/>
                  </a:cubicBezTo>
                  <a:cubicBezTo>
                    <a:pt x="200695" y="16309"/>
                    <a:pt x="141831" y="15928"/>
                    <a:pt x="103921" y="18214"/>
                  </a:cubicBezTo>
                  <a:cubicBezTo>
                    <a:pt x="96206" y="18690"/>
                    <a:pt x="88586" y="20214"/>
                    <a:pt x="80871" y="21357"/>
                  </a:cubicBezTo>
                  <a:cubicBezTo>
                    <a:pt x="61725" y="24119"/>
                    <a:pt x="46962" y="41169"/>
                    <a:pt x="44866" y="59457"/>
                  </a:cubicBezTo>
                  <a:cubicBezTo>
                    <a:pt x="38865" y="113368"/>
                    <a:pt x="59154" y="177281"/>
                    <a:pt x="115065" y="195760"/>
                  </a:cubicBezTo>
                  <a:cubicBezTo>
                    <a:pt x="141164" y="204332"/>
                    <a:pt x="167453" y="204999"/>
                    <a:pt x="193932" y="197379"/>
                  </a:cubicBezTo>
                  <a:cubicBezTo>
                    <a:pt x="239367" y="184234"/>
                    <a:pt x="256702" y="148230"/>
                    <a:pt x="264798" y="105082"/>
                  </a:cubicBezTo>
                  <a:cubicBezTo>
                    <a:pt x="266894" y="94033"/>
                    <a:pt x="267846" y="82984"/>
                    <a:pt x="266703" y="71744"/>
                  </a:cubicBezTo>
                  <a:close/>
                </a:path>
              </a:pathLst>
            </a:custGeom>
            <a:solidFill>
              <a:srgbClr val="9E4C35"/>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EC91D5D-AF3A-4167-82B4-9D5203DFA3DF}"/>
                </a:ext>
              </a:extLst>
            </p:cNvPr>
            <p:cNvSpPr/>
            <p:nvPr/>
          </p:nvSpPr>
          <p:spPr>
            <a:xfrm>
              <a:off x="12845820" y="3128750"/>
              <a:ext cx="65530" cy="95661"/>
            </a:xfrm>
            <a:custGeom>
              <a:avLst/>
              <a:gdLst>
                <a:gd name="connsiteX0" fmla="*/ 5392 w 65530"/>
                <a:gd name="connsiteY0" fmla="*/ 17993 h 95661"/>
                <a:gd name="connsiteX1" fmla="*/ 61304 w 65530"/>
                <a:gd name="connsiteY1" fmla="*/ 7897 h 95661"/>
                <a:gd name="connsiteX2" fmla="*/ 29776 w 65530"/>
                <a:gd name="connsiteY2" fmla="*/ 87621 h 95661"/>
                <a:gd name="connsiteX3" fmla="*/ 4916 w 65530"/>
                <a:gd name="connsiteY3" fmla="*/ 71809 h 95661"/>
                <a:gd name="connsiteX4" fmla="*/ 3201 w 65530"/>
                <a:gd name="connsiteY4" fmla="*/ 35043 h 95661"/>
                <a:gd name="connsiteX5" fmla="*/ 5392 w 65530"/>
                <a:gd name="connsiteY5" fmla="*/ 17993 h 9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30" h="95661">
                  <a:moveTo>
                    <a:pt x="5392" y="17993"/>
                  </a:moveTo>
                  <a:cubicBezTo>
                    <a:pt x="15870" y="10945"/>
                    <a:pt x="47874" y="-11915"/>
                    <a:pt x="61304" y="7897"/>
                  </a:cubicBezTo>
                  <a:cubicBezTo>
                    <a:pt x="74734" y="27709"/>
                    <a:pt x="53970" y="68666"/>
                    <a:pt x="29776" y="87621"/>
                  </a:cubicBezTo>
                  <a:cubicBezTo>
                    <a:pt x="5583" y="106576"/>
                    <a:pt x="-7848" y="88192"/>
                    <a:pt x="4916" y="71809"/>
                  </a:cubicBezTo>
                  <a:cubicBezTo>
                    <a:pt x="17775" y="55426"/>
                    <a:pt x="11298" y="42568"/>
                    <a:pt x="3201" y="35043"/>
                  </a:cubicBezTo>
                  <a:cubicBezTo>
                    <a:pt x="-4990" y="27518"/>
                    <a:pt x="5392" y="17993"/>
                    <a:pt x="5392" y="17993"/>
                  </a:cubicBezTo>
                  <a:close/>
                </a:path>
              </a:pathLst>
            </a:custGeom>
            <a:solidFill>
              <a:srgbClr val="D07C30"/>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751900E-EE8C-47E4-BD8C-E48DE206E580}"/>
                </a:ext>
              </a:extLst>
            </p:cNvPr>
            <p:cNvSpPr/>
            <p:nvPr/>
          </p:nvSpPr>
          <p:spPr>
            <a:xfrm>
              <a:off x="12491167" y="4167823"/>
              <a:ext cx="44386" cy="44386"/>
            </a:xfrm>
            <a:custGeom>
              <a:avLst/>
              <a:gdLst>
                <a:gd name="connsiteX0" fmla="*/ 22193 w 44386"/>
                <a:gd name="connsiteY0" fmla="*/ 44386 h 44386"/>
                <a:gd name="connsiteX1" fmla="*/ 44386 w 44386"/>
                <a:gd name="connsiteY1" fmla="*/ 22193 h 44386"/>
                <a:gd name="connsiteX2" fmla="*/ 22193 w 44386"/>
                <a:gd name="connsiteY2" fmla="*/ 0 h 44386"/>
                <a:gd name="connsiteX3" fmla="*/ 0 w 44386"/>
                <a:gd name="connsiteY3" fmla="*/ 22193 h 44386"/>
                <a:gd name="connsiteX4" fmla="*/ 22193 w 44386"/>
                <a:gd name="connsiteY4" fmla="*/ 44386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22193" y="44386"/>
                  </a:moveTo>
                  <a:cubicBezTo>
                    <a:pt x="34385" y="44386"/>
                    <a:pt x="44386" y="34385"/>
                    <a:pt x="44386" y="22193"/>
                  </a:cubicBezTo>
                  <a:cubicBezTo>
                    <a:pt x="44386" y="10001"/>
                    <a:pt x="34385" y="0"/>
                    <a:pt x="22193" y="0"/>
                  </a:cubicBezTo>
                  <a:cubicBezTo>
                    <a:pt x="10001" y="0"/>
                    <a:pt x="0" y="10001"/>
                    <a:pt x="0" y="22193"/>
                  </a:cubicBezTo>
                  <a:cubicBezTo>
                    <a:pt x="0" y="34480"/>
                    <a:pt x="9906" y="44386"/>
                    <a:pt x="22193" y="44386"/>
                  </a:cubicBezTo>
                  <a:close/>
                </a:path>
              </a:pathLst>
            </a:custGeom>
            <a:solidFill>
              <a:srgbClr val="3E3A39"/>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816EF98-A945-40A4-B36E-15F0E12E4820}"/>
                </a:ext>
              </a:extLst>
            </p:cNvPr>
            <p:cNvSpPr/>
            <p:nvPr/>
          </p:nvSpPr>
          <p:spPr>
            <a:xfrm>
              <a:off x="12491167" y="4356418"/>
              <a:ext cx="44386" cy="44386"/>
            </a:xfrm>
            <a:custGeom>
              <a:avLst/>
              <a:gdLst>
                <a:gd name="connsiteX0" fmla="*/ 22193 w 44386"/>
                <a:gd name="connsiteY0" fmla="*/ 44387 h 44386"/>
                <a:gd name="connsiteX1" fmla="*/ 44386 w 44386"/>
                <a:gd name="connsiteY1" fmla="*/ 22193 h 44386"/>
                <a:gd name="connsiteX2" fmla="*/ 22193 w 44386"/>
                <a:gd name="connsiteY2" fmla="*/ 0 h 44386"/>
                <a:gd name="connsiteX3" fmla="*/ 0 w 44386"/>
                <a:gd name="connsiteY3" fmla="*/ 22193 h 44386"/>
                <a:gd name="connsiteX4" fmla="*/ 22193 w 44386"/>
                <a:gd name="connsiteY4" fmla="*/ 44387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22193" y="44387"/>
                  </a:moveTo>
                  <a:cubicBezTo>
                    <a:pt x="34385" y="44387"/>
                    <a:pt x="44386" y="34385"/>
                    <a:pt x="44386" y="22193"/>
                  </a:cubicBezTo>
                  <a:cubicBezTo>
                    <a:pt x="44386" y="10001"/>
                    <a:pt x="34385" y="0"/>
                    <a:pt x="22193" y="0"/>
                  </a:cubicBezTo>
                  <a:cubicBezTo>
                    <a:pt x="10001" y="0"/>
                    <a:pt x="0" y="10001"/>
                    <a:pt x="0" y="22193"/>
                  </a:cubicBezTo>
                  <a:cubicBezTo>
                    <a:pt x="0" y="34481"/>
                    <a:pt x="9906" y="44387"/>
                    <a:pt x="22193" y="44387"/>
                  </a:cubicBezTo>
                  <a:close/>
                </a:path>
              </a:pathLst>
            </a:custGeom>
            <a:solidFill>
              <a:srgbClr val="3E3A39"/>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ED0373-BF9C-4D35-936F-82EC1671F5D4}"/>
                </a:ext>
              </a:extLst>
            </p:cNvPr>
            <p:cNvSpPr/>
            <p:nvPr/>
          </p:nvSpPr>
          <p:spPr>
            <a:xfrm>
              <a:off x="12491167" y="4533964"/>
              <a:ext cx="44386" cy="44386"/>
            </a:xfrm>
            <a:custGeom>
              <a:avLst/>
              <a:gdLst>
                <a:gd name="connsiteX0" fmla="*/ 22193 w 44386"/>
                <a:gd name="connsiteY0" fmla="*/ 44387 h 44386"/>
                <a:gd name="connsiteX1" fmla="*/ 44386 w 44386"/>
                <a:gd name="connsiteY1" fmla="*/ 22193 h 44386"/>
                <a:gd name="connsiteX2" fmla="*/ 22193 w 44386"/>
                <a:gd name="connsiteY2" fmla="*/ 0 h 44386"/>
                <a:gd name="connsiteX3" fmla="*/ 0 w 44386"/>
                <a:gd name="connsiteY3" fmla="*/ 22193 h 44386"/>
                <a:gd name="connsiteX4" fmla="*/ 22193 w 44386"/>
                <a:gd name="connsiteY4" fmla="*/ 44387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22193" y="44387"/>
                  </a:moveTo>
                  <a:cubicBezTo>
                    <a:pt x="34385" y="44387"/>
                    <a:pt x="44386" y="34385"/>
                    <a:pt x="44386" y="22193"/>
                  </a:cubicBezTo>
                  <a:cubicBezTo>
                    <a:pt x="44386" y="10001"/>
                    <a:pt x="34385" y="0"/>
                    <a:pt x="22193" y="0"/>
                  </a:cubicBezTo>
                  <a:cubicBezTo>
                    <a:pt x="10001" y="0"/>
                    <a:pt x="0" y="10001"/>
                    <a:pt x="0" y="22193"/>
                  </a:cubicBezTo>
                  <a:cubicBezTo>
                    <a:pt x="0" y="34385"/>
                    <a:pt x="9906" y="44387"/>
                    <a:pt x="22193" y="44387"/>
                  </a:cubicBezTo>
                  <a:close/>
                </a:path>
              </a:pathLst>
            </a:custGeom>
            <a:solidFill>
              <a:srgbClr val="3E3A39"/>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E47B98D-7E11-40B5-B6FC-17BE1E50DAEB}"/>
                </a:ext>
              </a:extLst>
            </p:cNvPr>
            <p:cNvSpPr/>
            <p:nvPr/>
          </p:nvSpPr>
          <p:spPr>
            <a:xfrm>
              <a:off x="11869184" y="3797396"/>
              <a:ext cx="366521" cy="811148"/>
            </a:xfrm>
            <a:custGeom>
              <a:avLst/>
              <a:gdLst>
                <a:gd name="connsiteX0" fmla="*/ 64961 w 366521"/>
                <a:gd name="connsiteY0" fmla="*/ 399098 h 811148"/>
                <a:gd name="connsiteX1" fmla="*/ 22384 w 366521"/>
                <a:gd name="connsiteY1" fmla="*/ 780955 h 811148"/>
                <a:gd name="connsiteX2" fmla="*/ 4667 w 366521"/>
                <a:gd name="connsiteY2" fmla="*/ 794195 h 811148"/>
                <a:gd name="connsiteX3" fmla="*/ 0 w 366521"/>
                <a:gd name="connsiteY3" fmla="*/ 797624 h 811148"/>
                <a:gd name="connsiteX4" fmla="*/ 2667 w 366521"/>
                <a:gd name="connsiteY4" fmla="*/ 811149 h 811148"/>
                <a:gd name="connsiteX5" fmla="*/ 61436 w 366521"/>
                <a:gd name="connsiteY5" fmla="*/ 800481 h 811148"/>
                <a:gd name="connsiteX6" fmla="*/ 61532 w 366521"/>
                <a:gd name="connsiteY6" fmla="*/ 800481 h 811148"/>
                <a:gd name="connsiteX7" fmla="*/ 359283 w 366521"/>
                <a:gd name="connsiteY7" fmla="*/ 87821 h 811148"/>
                <a:gd name="connsiteX8" fmla="*/ 366522 w 366521"/>
                <a:gd name="connsiteY8" fmla="*/ 0 h 811148"/>
                <a:gd name="connsiteX9" fmla="*/ 324231 w 366521"/>
                <a:gd name="connsiteY9" fmla="*/ 66294 h 811148"/>
                <a:gd name="connsiteX10" fmla="*/ 64961 w 366521"/>
                <a:gd name="connsiteY10" fmla="*/ 399098 h 81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1" h="811148">
                  <a:moveTo>
                    <a:pt x="64961" y="399098"/>
                  </a:moveTo>
                  <a:cubicBezTo>
                    <a:pt x="18288" y="564928"/>
                    <a:pt x="22384" y="780955"/>
                    <a:pt x="22384" y="780955"/>
                  </a:cubicBezTo>
                  <a:cubicBezTo>
                    <a:pt x="22384" y="780955"/>
                    <a:pt x="15145" y="786479"/>
                    <a:pt x="4667" y="794195"/>
                  </a:cubicBezTo>
                  <a:cubicBezTo>
                    <a:pt x="3143" y="795338"/>
                    <a:pt x="1619" y="796481"/>
                    <a:pt x="0" y="797624"/>
                  </a:cubicBezTo>
                  <a:cubicBezTo>
                    <a:pt x="857" y="802100"/>
                    <a:pt x="1715" y="806577"/>
                    <a:pt x="2667" y="811149"/>
                  </a:cubicBezTo>
                  <a:lnTo>
                    <a:pt x="61436" y="800481"/>
                  </a:lnTo>
                  <a:lnTo>
                    <a:pt x="61532" y="800481"/>
                  </a:lnTo>
                  <a:cubicBezTo>
                    <a:pt x="29813" y="506063"/>
                    <a:pt x="131731" y="248222"/>
                    <a:pt x="359283" y="87821"/>
                  </a:cubicBezTo>
                  <a:cubicBezTo>
                    <a:pt x="361664" y="57531"/>
                    <a:pt x="364141" y="28194"/>
                    <a:pt x="366522" y="0"/>
                  </a:cubicBezTo>
                  <a:cubicBezTo>
                    <a:pt x="346805" y="30004"/>
                    <a:pt x="327089" y="60579"/>
                    <a:pt x="324231" y="66294"/>
                  </a:cubicBezTo>
                  <a:cubicBezTo>
                    <a:pt x="318326" y="77915"/>
                    <a:pt x="111633" y="233267"/>
                    <a:pt x="64961" y="399098"/>
                  </a:cubicBezTo>
                  <a:close/>
                </a:path>
              </a:pathLst>
            </a:custGeom>
            <a:solidFill>
              <a:srgbClr val="D97309"/>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9D4CFB8-B48E-4F84-AA7E-C62D3F5BC002}"/>
                </a:ext>
              </a:extLst>
            </p:cNvPr>
            <p:cNvSpPr/>
            <p:nvPr/>
          </p:nvSpPr>
          <p:spPr>
            <a:xfrm>
              <a:off x="12175283" y="3734150"/>
              <a:ext cx="523624" cy="971197"/>
            </a:xfrm>
            <a:custGeom>
              <a:avLst/>
              <a:gdLst>
                <a:gd name="connsiteX0" fmla="*/ 53184 w 523624"/>
                <a:gd name="connsiteY0" fmla="*/ 151067 h 971197"/>
                <a:gd name="connsiteX1" fmla="*/ 35 w 523624"/>
                <a:gd name="connsiteY1" fmla="*/ 911828 h 971197"/>
                <a:gd name="connsiteX2" fmla="*/ 17942 w 523624"/>
                <a:gd name="connsiteY2" fmla="*/ 934403 h 971197"/>
                <a:gd name="connsiteX3" fmla="*/ 523624 w 523624"/>
                <a:gd name="connsiteY3" fmla="*/ 962406 h 971197"/>
                <a:gd name="connsiteX4" fmla="*/ 186249 w 523624"/>
                <a:gd name="connsiteY4" fmla="*/ 881539 h 971197"/>
                <a:gd name="connsiteX5" fmla="*/ 146244 w 523624"/>
                <a:gd name="connsiteY5" fmla="*/ 711232 h 971197"/>
                <a:gd name="connsiteX6" fmla="*/ 138338 w 523624"/>
                <a:gd name="connsiteY6" fmla="*/ 574453 h 971197"/>
                <a:gd name="connsiteX7" fmla="*/ 236445 w 523624"/>
                <a:gd name="connsiteY7" fmla="*/ 527780 h 971197"/>
                <a:gd name="connsiteX8" fmla="*/ 129765 w 523624"/>
                <a:gd name="connsiteY8" fmla="*/ 103537 h 971197"/>
                <a:gd name="connsiteX9" fmla="*/ 102143 w 523624"/>
                <a:gd name="connsiteY9" fmla="*/ 0 h 971197"/>
                <a:gd name="connsiteX10" fmla="*/ 60328 w 523624"/>
                <a:gd name="connsiteY10" fmla="*/ 63341 h 971197"/>
                <a:gd name="connsiteX11" fmla="*/ 53184 w 523624"/>
                <a:gd name="connsiteY11" fmla="*/ 151067 h 9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624" h="971197">
                  <a:moveTo>
                    <a:pt x="53184" y="151067"/>
                  </a:moveTo>
                  <a:cubicBezTo>
                    <a:pt x="32325" y="413194"/>
                    <a:pt x="11560" y="739235"/>
                    <a:pt x="35" y="911828"/>
                  </a:cubicBezTo>
                  <a:cubicBezTo>
                    <a:pt x="-537" y="920306"/>
                    <a:pt x="5940" y="927830"/>
                    <a:pt x="17942" y="934403"/>
                  </a:cubicBezTo>
                  <a:cubicBezTo>
                    <a:pt x="89189" y="973265"/>
                    <a:pt x="356937" y="979075"/>
                    <a:pt x="523624" y="962406"/>
                  </a:cubicBezTo>
                  <a:cubicBezTo>
                    <a:pt x="446662" y="950595"/>
                    <a:pt x="224063" y="922211"/>
                    <a:pt x="186249" y="881539"/>
                  </a:cubicBezTo>
                  <a:cubicBezTo>
                    <a:pt x="162531" y="856012"/>
                    <a:pt x="151768" y="780860"/>
                    <a:pt x="146244" y="711232"/>
                  </a:cubicBezTo>
                  <a:cubicBezTo>
                    <a:pt x="140910" y="643699"/>
                    <a:pt x="140624" y="581311"/>
                    <a:pt x="138338" y="574453"/>
                  </a:cubicBezTo>
                  <a:cubicBezTo>
                    <a:pt x="133671" y="560451"/>
                    <a:pt x="227111" y="520732"/>
                    <a:pt x="236445" y="527780"/>
                  </a:cubicBezTo>
                  <a:cubicBezTo>
                    <a:pt x="243113" y="532828"/>
                    <a:pt x="171009" y="258604"/>
                    <a:pt x="129765" y="103537"/>
                  </a:cubicBezTo>
                  <a:cubicBezTo>
                    <a:pt x="113573" y="42577"/>
                    <a:pt x="102143" y="0"/>
                    <a:pt x="102143" y="0"/>
                  </a:cubicBezTo>
                  <a:cubicBezTo>
                    <a:pt x="102143" y="0"/>
                    <a:pt x="81283" y="31337"/>
                    <a:pt x="60328" y="63341"/>
                  </a:cubicBezTo>
                  <a:cubicBezTo>
                    <a:pt x="58042" y="91440"/>
                    <a:pt x="55566" y="120872"/>
                    <a:pt x="53184" y="151067"/>
                  </a:cubicBezTo>
                  <a:close/>
                </a:path>
              </a:pathLst>
            </a:custGeom>
            <a:solidFill>
              <a:srgbClr val="D97309"/>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840B489-3E3A-4C89-A422-B51D8AC8F6D4}"/>
                </a:ext>
              </a:extLst>
            </p:cNvPr>
            <p:cNvSpPr/>
            <p:nvPr/>
          </p:nvSpPr>
          <p:spPr>
            <a:xfrm>
              <a:off x="12193225" y="4668552"/>
              <a:ext cx="531865" cy="1027271"/>
            </a:xfrm>
            <a:custGeom>
              <a:avLst/>
              <a:gdLst>
                <a:gd name="connsiteX0" fmla="*/ 505682 w 531865"/>
                <a:gd name="connsiteY0" fmla="*/ 28004 h 1027271"/>
                <a:gd name="connsiteX1" fmla="*/ 0 w 531865"/>
                <a:gd name="connsiteY1" fmla="*/ 0 h 1027271"/>
                <a:gd name="connsiteX2" fmla="*/ 17050 w 531865"/>
                <a:gd name="connsiteY2" fmla="*/ 1025557 h 1027271"/>
                <a:gd name="connsiteX3" fmla="*/ 42196 w 531865"/>
                <a:gd name="connsiteY3" fmla="*/ 1027271 h 1027271"/>
                <a:gd name="connsiteX4" fmla="*/ 52673 w 531865"/>
                <a:gd name="connsiteY4" fmla="*/ 1021461 h 1027271"/>
                <a:gd name="connsiteX5" fmla="*/ 53435 w 531865"/>
                <a:gd name="connsiteY5" fmla="*/ 994981 h 1027271"/>
                <a:gd name="connsiteX6" fmla="*/ 132112 w 531865"/>
                <a:gd name="connsiteY6" fmla="*/ 105918 h 1027271"/>
                <a:gd name="connsiteX7" fmla="*/ 531495 w 531865"/>
                <a:gd name="connsiteY7" fmla="*/ 33528 h 1027271"/>
                <a:gd name="connsiteX8" fmla="*/ 505682 w 531865"/>
                <a:gd name="connsiteY8" fmla="*/ 28004 h 10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865" h="1027271">
                  <a:moveTo>
                    <a:pt x="505682" y="28004"/>
                  </a:moveTo>
                  <a:cubicBezTo>
                    <a:pt x="338995" y="44672"/>
                    <a:pt x="71342" y="38862"/>
                    <a:pt x="0" y="0"/>
                  </a:cubicBezTo>
                  <a:lnTo>
                    <a:pt x="17050" y="1025557"/>
                  </a:lnTo>
                  <a:lnTo>
                    <a:pt x="42196" y="1027271"/>
                  </a:lnTo>
                  <a:lnTo>
                    <a:pt x="52673" y="1021461"/>
                  </a:lnTo>
                  <a:cubicBezTo>
                    <a:pt x="52673" y="1021461"/>
                    <a:pt x="52959" y="1012031"/>
                    <a:pt x="53435" y="994981"/>
                  </a:cubicBezTo>
                  <a:cubicBezTo>
                    <a:pt x="57912" y="849059"/>
                    <a:pt x="81915" y="147733"/>
                    <a:pt x="132112" y="105918"/>
                  </a:cubicBezTo>
                  <a:cubicBezTo>
                    <a:pt x="188119" y="59246"/>
                    <a:pt x="518636" y="38195"/>
                    <a:pt x="531495" y="33528"/>
                  </a:cubicBezTo>
                  <a:cubicBezTo>
                    <a:pt x="533972" y="32671"/>
                    <a:pt x="523875" y="30766"/>
                    <a:pt x="505682" y="28004"/>
                  </a:cubicBezTo>
                  <a:close/>
                </a:path>
              </a:pathLst>
            </a:custGeom>
            <a:solidFill>
              <a:srgbClr val="353131"/>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13AED41-243C-4D95-BAB2-CF11A3D90316}"/>
                </a:ext>
              </a:extLst>
            </p:cNvPr>
            <p:cNvSpPr/>
            <p:nvPr/>
          </p:nvSpPr>
          <p:spPr>
            <a:xfrm>
              <a:off x="12481261" y="4808131"/>
              <a:ext cx="226886" cy="898565"/>
            </a:xfrm>
            <a:custGeom>
              <a:avLst/>
              <a:gdLst>
                <a:gd name="connsiteX0" fmla="*/ 20383 w 226886"/>
                <a:gd name="connsiteY0" fmla="*/ 5201 h 898565"/>
                <a:gd name="connsiteX1" fmla="*/ 163735 w 226886"/>
                <a:gd name="connsiteY1" fmla="*/ 898170 h 898565"/>
                <a:gd name="connsiteX2" fmla="*/ 174784 w 226886"/>
                <a:gd name="connsiteY2" fmla="*/ 898456 h 898565"/>
                <a:gd name="connsiteX3" fmla="*/ 209264 w 226886"/>
                <a:gd name="connsiteY3" fmla="*/ 897979 h 898565"/>
                <a:gd name="connsiteX4" fmla="*/ 212407 w 226886"/>
                <a:gd name="connsiteY4" fmla="*/ 851688 h 898565"/>
                <a:gd name="connsiteX5" fmla="*/ 29432 w 226886"/>
                <a:gd name="connsiteY5" fmla="*/ 153 h 898565"/>
                <a:gd name="connsiteX6" fmla="*/ 0 w 226886"/>
                <a:gd name="connsiteY6" fmla="*/ 8535 h 898565"/>
                <a:gd name="connsiteX7" fmla="*/ 20383 w 226886"/>
                <a:gd name="connsiteY7" fmla="*/ 5201 h 89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886" h="898565">
                  <a:moveTo>
                    <a:pt x="20383" y="5201"/>
                  </a:moveTo>
                  <a:cubicBezTo>
                    <a:pt x="211931" y="6439"/>
                    <a:pt x="163735" y="898170"/>
                    <a:pt x="163735" y="898170"/>
                  </a:cubicBezTo>
                  <a:cubicBezTo>
                    <a:pt x="163735" y="898170"/>
                    <a:pt x="168021" y="898360"/>
                    <a:pt x="174784" y="898456"/>
                  </a:cubicBezTo>
                  <a:cubicBezTo>
                    <a:pt x="183547" y="898646"/>
                    <a:pt x="196310" y="898646"/>
                    <a:pt x="209264" y="897979"/>
                  </a:cubicBezTo>
                  <a:cubicBezTo>
                    <a:pt x="210026" y="885406"/>
                    <a:pt x="211074" y="869785"/>
                    <a:pt x="212407" y="851688"/>
                  </a:cubicBezTo>
                  <a:cubicBezTo>
                    <a:pt x="228695" y="621659"/>
                    <a:pt x="275463" y="-11277"/>
                    <a:pt x="29432" y="153"/>
                  </a:cubicBezTo>
                  <a:cubicBezTo>
                    <a:pt x="19526" y="629"/>
                    <a:pt x="9049" y="4249"/>
                    <a:pt x="0" y="8535"/>
                  </a:cubicBezTo>
                  <a:cubicBezTo>
                    <a:pt x="6572" y="6344"/>
                    <a:pt x="13335" y="5106"/>
                    <a:pt x="20383" y="5201"/>
                  </a:cubicBezTo>
                  <a:close/>
                </a:path>
              </a:pathLst>
            </a:custGeom>
            <a:solidFill>
              <a:srgbClr val="35313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7B5796B-8769-44AE-928C-13CF37C68F4C}"/>
                </a:ext>
              </a:extLst>
            </p:cNvPr>
            <p:cNvSpPr/>
            <p:nvPr/>
          </p:nvSpPr>
          <p:spPr>
            <a:xfrm>
              <a:off x="12744246" y="3742579"/>
              <a:ext cx="87534" cy="746426"/>
            </a:xfrm>
            <a:custGeom>
              <a:avLst/>
              <a:gdLst>
                <a:gd name="connsiteX0" fmla="*/ 0 w 87534"/>
                <a:gd name="connsiteY0" fmla="*/ 146161 h 746426"/>
                <a:gd name="connsiteX1" fmla="*/ 87535 w 87534"/>
                <a:gd name="connsiteY1" fmla="*/ 746427 h 746426"/>
                <a:gd name="connsiteX2" fmla="*/ 52769 w 87534"/>
                <a:gd name="connsiteY2" fmla="*/ 109204 h 746426"/>
                <a:gd name="connsiteX3" fmla="*/ 48577 w 87534"/>
                <a:gd name="connsiteY3" fmla="*/ 45291 h 746426"/>
                <a:gd name="connsiteX4" fmla="*/ 10573 w 87534"/>
                <a:gd name="connsiteY4" fmla="*/ 238 h 746426"/>
                <a:gd name="connsiteX5" fmla="*/ 6001 w 87534"/>
                <a:gd name="connsiteY5" fmla="*/ 61008 h 746426"/>
                <a:gd name="connsiteX6" fmla="*/ 0 w 87534"/>
                <a:gd name="connsiteY6" fmla="*/ 146161 h 7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4" h="746426">
                  <a:moveTo>
                    <a:pt x="0" y="146161"/>
                  </a:moveTo>
                  <a:cubicBezTo>
                    <a:pt x="0" y="146161"/>
                    <a:pt x="52197" y="506206"/>
                    <a:pt x="87535" y="746427"/>
                  </a:cubicBezTo>
                  <a:cubicBezTo>
                    <a:pt x="79343" y="507349"/>
                    <a:pt x="64389" y="284178"/>
                    <a:pt x="52769" y="109204"/>
                  </a:cubicBezTo>
                  <a:cubicBezTo>
                    <a:pt x="51340" y="87106"/>
                    <a:pt x="49911" y="65770"/>
                    <a:pt x="48577" y="45291"/>
                  </a:cubicBezTo>
                  <a:cubicBezTo>
                    <a:pt x="26670" y="21288"/>
                    <a:pt x="10573" y="2524"/>
                    <a:pt x="10573" y="238"/>
                  </a:cubicBezTo>
                  <a:cubicBezTo>
                    <a:pt x="10573" y="-3000"/>
                    <a:pt x="8382" y="27289"/>
                    <a:pt x="6001" y="61008"/>
                  </a:cubicBezTo>
                  <a:cubicBezTo>
                    <a:pt x="3143" y="101108"/>
                    <a:pt x="0" y="146161"/>
                    <a:pt x="0" y="146161"/>
                  </a:cubicBezTo>
                  <a:close/>
                </a:path>
              </a:pathLst>
            </a:custGeom>
            <a:solidFill>
              <a:srgbClr val="D97309"/>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1C0F763-2911-4169-8195-2DA95480DCBB}"/>
                </a:ext>
              </a:extLst>
            </p:cNvPr>
            <p:cNvSpPr/>
            <p:nvPr/>
          </p:nvSpPr>
          <p:spPr>
            <a:xfrm>
              <a:off x="12164745" y="2835085"/>
              <a:ext cx="577231" cy="271272"/>
            </a:xfrm>
            <a:custGeom>
              <a:avLst/>
              <a:gdLst>
                <a:gd name="connsiteX0" fmla="*/ 231934 w 577231"/>
                <a:gd name="connsiteY0" fmla="*/ 96584 h 271272"/>
                <a:gd name="connsiteX1" fmla="*/ 166116 w 577231"/>
                <a:gd name="connsiteY1" fmla="*/ 96107 h 271272"/>
                <a:gd name="connsiteX2" fmla="*/ 279368 w 577231"/>
                <a:gd name="connsiteY2" fmla="*/ 47053 h 271272"/>
                <a:gd name="connsiteX3" fmla="*/ 136874 w 577231"/>
                <a:gd name="connsiteY3" fmla="*/ 38290 h 271272"/>
                <a:gd name="connsiteX4" fmla="*/ 0 w 577231"/>
                <a:gd name="connsiteY4" fmla="*/ 0 h 271272"/>
                <a:gd name="connsiteX5" fmla="*/ 191 w 577231"/>
                <a:gd name="connsiteY5" fmla="*/ 191 h 271272"/>
                <a:gd name="connsiteX6" fmla="*/ 55054 w 577231"/>
                <a:gd name="connsiteY6" fmla="*/ 93631 h 271272"/>
                <a:gd name="connsiteX7" fmla="*/ 77724 w 577231"/>
                <a:gd name="connsiteY7" fmla="*/ 152019 h 271272"/>
                <a:gd name="connsiteX8" fmla="*/ 118110 w 577231"/>
                <a:gd name="connsiteY8" fmla="*/ 216884 h 271272"/>
                <a:gd name="connsiteX9" fmla="*/ 195739 w 577231"/>
                <a:gd name="connsiteY9" fmla="*/ 193548 h 271272"/>
                <a:gd name="connsiteX10" fmla="*/ 160211 w 577231"/>
                <a:gd name="connsiteY10" fmla="*/ 252032 h 271272"/>
                <a:gd name="connsiteX11" fmla="*/ 182404 w 577231"/>
                <a:gd name="connsiteY11" fmla="*/ 251460 h 271272"/>
                <a:gd name="connsiteX12" fmla="*/ 208502 w 577231"/>
                <a:gd name="connsiteY12" fmla="*/ 244888 h 271272"/>
                <a:gd name="connsiteX13" fmla="*/ 338709 w 577231"/>
                <a:gd name="connsiteY13" fmla="*/ 208121 h 271272"/>
                <a:gd name="connsiteX14" fmla="*/ 283559 w 577231"/>
                <a:gd name="connsiteY14" fmla="*/ 260794 h 271272"/>
                <a:gd name="connsiteX15" fmla="*/ 301085 w 577231"/>
                <a:gd name="connsiteY15" fmla="*/ 264319 h 271272"/>
                <a:gd name="connsiteX16" fmla="*/ 321088 w 577231"/>
                <a:gd name="connsiteY16" fmla="*/ 271272 h 271272"/>
                <a:gd name="connsiteX17" fmla="*/ 405860 w 577231"/>
                <a:gd name="connsiteY17" fmla="*/ 263081 h 271272"/>
                <a:gd name="connsiteX18" fmla="*/ 529019 w 577231"/>
                <a:gd name="connsiteY18" fmla="*/ 210503 h 271272"/>
                <a:gd name="connsiteX19" fmla="*/ 498539 w 577231"/>
                <a:gd name="connsiteY19" fmla="*/ 254508 h 271272"/>
                <a:gd name="connsiteX20" fmla="*/ 515017 w 577231"/>
                <a:gd name="connsiteY20" fmla="*/ 252984 h 271272"/>
                <a:gd name="connsiteX21" fmla="*/ 571786 w 577231"/>
                <a:gd name="connsiteY21" fmla="*/ 183261 h 271272"/>
                <a:gd name="connsiteX22" fmla="*/ 370332 w 577231"/>
                <a:gd name="connsiteY22" fmla="*/ 250412 h 271272"/>
                <a:gd name="connsiteX23" fmla="*/ 523970 w 577231"/>
                <a:gd name="connsiteY23" fmla="*/ 141732 h 271272"/>
                <a:gd name="connsiteX24" fmla="*/ 576453 w 577231"/>
                <a:gd name="connsiteY24" fmla="*/ 105632 h 271272"/>
                <a:gd name="connsiteX25" fmla="*/ 474250 w 577231"/>
                <a:gd name="connsiteY25" fmla="*/ 138017 h 271272"/>
                <a:gd name="connsiteX26" fmla="*/ 396621 w 577231"/>
                <a:gd name="connsiteY26" fmla="*/ 161639 h 271272"/>
                <a:gd name="connsiteX27" fmla="*/ 429006 w 577231"/>
                <a:gd name="connsiteY27" fmla="*/ 134684 h 271272"/>
                <a:gd name="connsiteX28" fmla="*/ 477203 w 577231"/>
                <a:gd name="connsiteY28" fmla="*/ 104394 h 271272"/>
                <a:gd name="connsiteX29" fmla="*/ 231934 w 577231"/>
                <a:gd name="connsiteY29" fmla="*/ 96584 h 2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7231" h="271272">
                  <a:moveTo>
                    <a:pt x="231934" y="96584"/>
                  </a:moveTo>
                  <a:cubicBezTo>
                    <a:pt x="195263" y="96012"/>
                    <a:pt x="168592" y="95726"/>
                    <a:pt x="166116" y="96107"/>
                  </a:cubicBezTo>
                  <a:cubicBezTo>
                    <a:pt x="157353" y="97250"/>
                    <a:pt x="272987" y="48768"/>
                    <a:pt x="279368" y="47053"/>
                  </a:cubicBezTo>
                  <a:cubicBezTo>
                    <a:pt x="285750" y="45339"/>
                    <a:pt x="170783" y="47625"/>
                    <a:pt x="136874" y="38290"/>
                  </a:cubicBezTo>
                  <a:cubicBezTo>
                    <a:pt x="102965" y="28956"/>
                    <a:pt x="0" y="0"/>
                    <a:pt x="0" y="0"/>
                  </a:cubicBezTo>
                  <a:cubicBezTo>
                    <a:pt x="0" y="95"/>
                    <a:pt x="95" y="95"/>
                    <a:pt x="191" y="191"/>
                  </a:cubicBezTo>
                  <a:cubicBezTo>
                    <a:pt x="3715" y="1905"/>
                    <a:pt x="59722" y="86582"/>
                    <a:pt x="55054" y="93631"/>
                  </a:cubicBezTo>
                  <a:lnTo>
                    <a:pt x="77724" y="152019"/>
                  </a:lnTo>
                  <a:lnTo>
                    <a:pt x="118110" y="216884"/>
                  </a:lnTo>
                  <a:lnTo>
                    <a:pt x="195739" y="193548"/>
                  </a:lnTo>
                  <a:cubicBezTo>
                    <a:pt x="195739" y="193548"/>
                    <a:pt x="169450" y="240983"/>
                    <a:pt x="160211" y="252032"/>
                  </a:cubicBezTo>
                  <a:cubicBezTo>
                    <a:pt x="167640" y="251650"/>
                    <a:pt x="174974" y="251460"/>
                    <a:pt x="182404" y="251460"/>
                  </a:cubicBezTo>
                  <a:cubicBezTo>
                    <a:pt x="189547" y="249936"/>
                    <a:pt x="198311" y="247745"/>
                    <a:pt x="208502" y="244888"/>
                  </a:cubicBezTo>
                  <a:cubicBezTo>
                    <a:pt x="248221" y="233839"/>
                    <a:pt x="338709" y="208121"/>
                    <a:pt x="338709" y="208121"/>
                  </a:cubicBezTo>
                  <a:cubicBezTo>
                    <a:pt x="338709" y="208121"/>
                    <a:pt x="303181" y="244697"/>
                    <a:pt x="283559" y="260794"/>
                  </a:cubicBezTo>
                  <a:cubicBezTo>
                    <a:pt x="289465" y="261842"/>
                    <a:pt x="295275" y="263081"/>
                    <a:pt x="301085" y="264319"/>
                  </a:cubicBezTo>
                  <a:cubicBezTo>
                    <a:pt x="308229" y="265843"/>
                    <a:pt x="314992" y="268034"/>
                    <a:pt x="321088" y="271272"/>
                  </a:cubicBezTo>
                  <a:cubicBezTo>
                    <a:pt x="342614" y="271082"/>
                    <a:pt x="370999" y="269081"/>
                    <a:pt x="405860" y="263081"/>
                  </a:cubicBezTo>
                  <a:cubicBezTo>
                    <a:pt x="499872" y="246697"/>
                    <a:pt x="529019" y="210503"/>
                    <a:pt x="529019" y="210503"/>
                  </a:cubicBezTo>
                  <a:lnTo>
                    <a:pt x="498539" y="254508"/>
                  </a:lnTo>
                  <a:cubicBezTo>
                    <a:pt x="503968" y="253937"/>
                    <a:pt x="509492" y="253460"/>
                    <a:pt x="515017" y="252984"/>
                  </a:cubicBezTo>
                  <a:cubicBezTo>
                    <a:pt x="539591" y="223361"/>
                    <a:pt x="570071" y="186309"/>
                    <a:pt x="571786" y="183261"/>
                  </a:cubicBezTo>
                  <a:cubicBezTo>
                    <a:pt x="574739" y="178022"/>
                    <a:pt x="370332" y="250412"/>
                    <a:pt x="370332" y="250412"/>
                  </a:cubicBezTo>
                  <a:cubicBezTo>
                    <a:pt x="370332" y="250412"/>
                    <a:pt x="462629" y="184785"/>
                    <a:pt x="523970" y="141732"/>
                  </a:cubicBezTo>
                  <a:cubicBezTo>
                    <a:pt x="551117" y="122682"/>
                    <a:pt x="572167" y="108109"/>
                    <a:pt x="576453" y="105632"/>
                  </a:cubicBezTo>
                  <a:cubicBezTo>
                    <a:pt x="584645" y="100870"/>
                    <a:pt x="526637" y="120682"/>
                    <a:pt x="474250" y="138017"/>
                  </a:cubicBezTo>
                  <a:cubicBezTo>
                    <a:pt x="436626" y="150495"/>
                    <a:pt x="401955" y="161639"/>
                    <a:pt x="396621" y="161639"/>
                  </a:cubicBezTo>
                  <a:cubicBezTo>
                    <a:pt x="390239" y="161639"/>
                    <a:pt x="408337" y="148400"/>
                    <a:pt x="429006" y="134684"/>
                  </a:cubicBezTo>
                  <a:cubicBezTo>
                    <a:pt x="449961" y="120682"/>
                    <a:pt x="473678" y="106204"/>
                    <a:pt x="477203" y="104394"/>
                  </a:cubicBezTo>
                  <a:cubicBezTo>
                    <a:pt x="482346" y="101727"/>
                    <a:pt x="324803" y="98108"/>
                    <a:pt x="231934" y="96584"/>
                  </a:cubicBezTo>
                  <a:close/>
                </a:path>
              </a:pathLst>
            </a:custGeom>
            <a:solidFill>
              <a:srgbClr val="F0F1F1"/>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17C6CB7-E1AB-491D-A5F0-16C960599153}"/>
                </a:ext>
              </a:extLst>
            </p:cNvPr>
            <p:cNvSpPr/>
            <p:nvPr/>
          </p:nvSpPr>
          <p:spPr>
            <a:xfrm>
              <a:off x="12225859" y="3254090"/>
              <a:ext cx="603541" cy="563085"/>
            </a:xfrm>
            <a:custGeom>
              <a:avLst/>
              <a:gdLst>
                <a:gd name="connsiteX0" fmla="*/ 41757 w 603541"/>
                <a:gd name="connsiteY0" fmla="*/ 128873 h 563085"/>
                <a:gd name="connsiteX1" fmla="*/ 21468 w 603541"/>
                <a:gd name="connsiteY1" fmla="*/ 6191 h 563085"/>
                <a:gd name="connsiteX2" fmla="*/ 20421 w 603541"/>
                <a:gd name="connsiteY2" fmla="*/ 0 h 563085"/>
                <a:gd name="connsiteX3" fmla="*/ 20325 w 603541"/>
                <a:gd name="connsiteY3" fmla="*/ 6572 h 563085"/>
                <a:gd name="connsiteX4" fmla="*/ 20230 w 603541"/>
                <a:gd name="connsiteY4" fmla="*/ 10287 h 563085"/>
                <a:gd name="connsiteX5" fmla="*/ 418 w 603541"/>
                <a:gd name="connsiteY5" fmla="*/ 209931 h 563085"/>
                <a:gd name="connsiteX6" fmla="*/ 17944 w 603541"/>
                <a:gd name="connsiteY6" fmla="*/ 205264 h 563085"/>
                <a:gd name="connsiteX7" fmla="*/ 19087 w 603541"/>
                <a:gd name="connsiteY7" fmla="*/ 301657 h 563085"/>
                <a:gd name="connsiteX8" fmla="*/ 27374 w 603541"/>
                <a:gd name="connsiteY8" fmla="*/ 350330 h 563085"/>
                <a:gd name="connsiteX9" fmla="*/ 28136 w 603541"/>
                <a:gd name="connsiteY9" fmla="*/ 353282 h 563085"/>
                <a:gd name="connsiteX10" fmla="*/ 34899 w 603541"/>
                <a:gd name="connsiteY10" fmla="*/ 372904 h 563085"/>
                <a:gd name="connsiteX11" fmla="*/ 48234 w 603541"/>
                <a:gd name="connsiteY11" fmla="*/ 353949 h 563085"/>
                <a:gd name="connsiteX12" fmla="*/ 49472 w 603541"/>
                <a:gd name="connsiteY12" fmla="*/ 352425 h 563085"/>
                <a:gd name="connsiteX13" fmla="*/ 75856 w 603541"/>
                <a:gd name="connsiteY13" fmla="*/ 381095 h 563085"/>
                <a:gd name="connsiteX14" fmla="*/ 133482 w 603541"/>
                <a:gd name="connsiteY14" fmla="*/ 435388 h 563085"/>
                <a:gd name="connsiteX15" fmla="*/ 137007 w 603541"/>
                <a:gd name="connsiteY15" fmla="*/ 438436 h 563085"/>
                <a:gd name="connsiteX16" fmla="*/ 202348 w 603541"/>
                <a:gd name="connsiteY16" fmla="*/ 486728 h 563085"/>
                <a:gd name="connsiteX17" fmla="*/ 198824 w 603541"/>
                <a:gd name="connsiteY17" fmla="*/ 449390 h 563085"/>
                <a:gd name="connsiteX18" fmla="*/ 256069 w 603541"/>
                <a:gd name="connsiteY18" fmla="*/ 511302 h 563085"/>
                <a:gd name="connsiteX19" fmla="*/ 279405 w 603541"/>
                <a:gd name="connsiteY19" fmla="*/ 561499 h 563085"/>
                <a:gd name="connsiteX20" fmla="*/ 333126 w 603541"/>
                <a:gd name="connsiteY20" fmla="*/ 493776 h 563085"/>
                <a:gd name="connsiteX21" fmla="*/ 347128 w 603541"/>
                <a:gd name="connsiteY21" fmla="*/ 528828 h 563085"/>
                <a:gd name="connsiteX22" fmla="*/ 454665 w 603541"/>
                <a:gd name="connsiteY22" fmla="*/ 457486 h 563085"/>
                <a:gd name="connsiteX23" fmla="*/ 462666 w 603541"/>
                <a:gd name="connsiteY23" fmla="*/ 449390 h 563085"/>
                <a:gd name="connsiteX24" fmla="*/ 518102 w 603541"/>
                <a:gd name="connsiteY24" fmla="*/ 382810 h 563085"/>
                <a:gd name="connsiteX25" fmla="*/ 528675 w 603541"/>
                <a:gd name="connsiteY25" fmla="*/ 371189 h 563085"/>
                <a:gd name="connsiteX26" fmla="*/ 531627 w 603541"/>
                <a:gd name="connsiteY26" fmla="*/ 396335 h 563085"/>
                <a:gd name="connsiteX27" fmla="*/ 556964 w 603541"/>
                <a:gd name="connsiteY27" fmla="*/ 362807 h 563085"/>
                <a:gd name="connsiteX28" fmla="*/ 568394 w 603541"/>
                <a:gd name="connsiteY28" fmla="*/ 344329 h 563085"/>
                <a:gd name="connsiteX29" fmla="*/ 598779 w 603541"/>
                <a:gd name="connsiteY29" fmla="*/ 273177 h 563085"/>
                <a:gd name="connsiteX30" fmla="*/ 603541 w 603541"/>
                <a:gd name="connsiteY30" fmla="*/ 254698 h 563085"/>
                <a:gd name="connsiteX31" fmla="*/ 571347 w 603541"/>
                <a:gd name="connsiteY31" fmla="*/ 219551 h 563085"/>
                <a:gd name="connsiteX32" fmla="*/ 553725 w 603541"/>
                <a:gd name="connsiteY32" fmla="*/ 298609 h 563085"/>
                <a:gd name="connsiteX33" fmla="*/ 543534 w 603541"/>
                <a:gd name="connsiteY33" fmla="*/ 314516 h 563085"/>
                <a:gd name="connsiteX34" fmla="*/ 522579 w 603541"/>
                <a:gd name="connsiteY34" fmla="*/ 336995 h 563085"/>
                <a:gd name="connsiteX35" fmla="*/ 507815 w 603541"/>
                <a:gd name="connsiteY35" fmla="*/ 356235 h 563085"/>
                <a:gd name="connsiteX36" fmla="*/ 500290 w 603541"/>
                <a:gd name="connsiteY36" fmla="*/ 217456 h 563085"/>
                <a:gd name="connsiteX37" fmla="*/ 420280 w 603541"/>
                <a:gd name="connsiteY37" fmla="*/ 423958 h 563085"/>
                <a:gd name="connsiteX38" fmla="*/ 430186 w 603541"/>
                <a:gd name="connsiteY38" fmla="*/ 289846 h 563085"/>
                <a:gd name="connsiteX39" fmla="*/ 337413 w 603541"/>
                <a:gd name="connsiteY39" fmla="*/ 459010 h 563085"/>
                <a:gd name="connsiteX40" fmla="*/ 308266 w 603541"/>
                <a:gd name="connsiteY40" fmla="*/ 411099 h 563085"/>
                <a:gd name="connsiteX41" fmla="*/ 287216 w 603541"/>
                <a:gd name="connsiteY41" fmla="*/ 455486 h 563085"/>
                <a:gd name="connsiteX42" fmla="*/ 218350 w 603541"/>
                <a:gd name="connsiteY42" fmla="*/ 385382 h 563085"/>
                <a:gd name="connsiteX43" fmla="*/ 201396 w 603541"/>
                <a:gd name="connsiteY43" fmla="*/ 356616 h 563085"/>
                <a:gd name="connsiteX44" fmla="*/ 191966 w 603541"/>
                <a:gd name="connsiteY44" fmla="*/ 334137 h 563085"/>
                <a:gd name="connsiteX45" fmla="*/ 191585 w 603541"/>
                <a:gd name="connsiteY45" fmla="*/ 333089 h 563085"/>
                <a:gd name="connsiteX46" fmla="*/ 190061 w 603541"/>
                <a:gd name="connsiteY46" fmla="*/ 328803 h 563085"/>
                <a:gd name="connsiteX47" fmla="*/ 171582 w 603541"/>
                <a:gd name="connsiteY47" fmla="*/ 246412 h 563085"/>
                <a:gd name="connsiteX48" fmla="*/ 123672 w 603541"/>
                <a:gd name="connsiteY48" fmla="*/ 305943 h 563085"/>
                <a:gd name="connsiteX49" fmla="*/ 109956 w 603541"/>
                <a:gd name="connsiteY49" fmla="*/ 237268 h 563085"/>
                <a:gd name="connsiteX50" fmla="*/ 88620 w 603541"/>
                <a:gd name="connsiteY50" fmla="*/ 130778 h 563085"/>
                <a:gd name="connsiteX51" fmla="*/ 57949 w 603541"/>
                <a:gd name="connsiteY51" fmla="*/ 163259 h 563085"/>
                <a:gd name="connsiteX52" fmla="*/ 48900 w 603541"/>
                <a:gd name="connsiteY52" fmla="*/ 172879 h 563085"/>
                <a:gd name="connsiteX53" fmla="*/ 41757 w 603541"/>
                <a:gd name="connsiteY53" fmla="*/ 128873 h 5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3541" h="563085">
                  <a:moveTo>
                    <a:pt x="41757" y="128873"/>
                  </a:moveTo>
                  <a:lnTo>
                    <a:pt x="21468" y="6191"/>
                  </a:lnTo>
                  <a:lnTo>
                    <a:pt x="20421" y="0"/>
                  </a:lnTo>
                  <a:cubicBezTo>
                    <a:pt x="20421" y="2191"/>
                    <a:pt x="20325" y="4382"/>
                    <a:pt x="20325" y="6572"/>
                  </a:cubicBezTo>
                  <a:cubicBezTo>
                    <a:pt x="20325" y="7810"/>
                    <a:pt x="20230" y="9049"/>
                    <a:pt x="20230" y="10287"/>
                  </a:cubicBezTo>
                  <a:cubicBezTo>
                    <a:pt x="16706" y="134112"/>
                    <a:pt x="-3106" y="211741"/>
                    <a:pt x="418" y="209931"/>
                  </a:cubicBezTo>
                  <a:cubicBezTo>
                    <a:pt x="3942" y="208217"/>
                    <a:pt x="20230" y="201740"/>
                    <a:pt x="17944" y="205264"/>
                  </a:cubicBezTo>
                  <a:cubicBezTo>
                    <a:pt x="15563" y="208788"/>
                    <a:pt x="13848" y="253746"/>
                    <a:pt x="19087" y="301657"/>
                  </a:cubicBezTo>
                  <a:cubicBezTo>
                    <a:pt x="21278" y="321850"/>
                    <a:pt x="24421" y="338328"/>
                    <a:pt x="27374" y="350330"/>
                  </a:cubicBezTo>
                  <a:cubicBezTo>
                    <a:pt x="27660" y="351377"/>
                    <a:pt x="27850" y="352330"/>
                    <a:pt x="28136" y="353282"/>
                  </a:cubicBezTo>
                  <a:cubicBezTo>
                    <a:pt x="31851" y="367760"/>
                    <a:pt x="34899" y="374809"/>
                    <a:pt x="34899" y="372904"/>
                  </a:cubicBezTo>
                  <a:cubicBezTo>
                    <a:pt x="34899" y="370046"/>
                    <a:pt x="44614" y="358235"/>
                    <a:pt x="48234" y="353949"/>
                  </a:cubicBezTo>
                  <a:cubicBezTo>
                    <a:pt x="48996" y="352996"/>
                    <a:pt x="49472" y="352425"/>
                    <a:pt x="49472" y="352425"/>
                  </a:cubicBezTo>
                  <a:cubicBezTo>
                    <a:pt x="49472" y="352425"/>
                    <a:pt x="58044" y="362903"/>
                    <a:pt x="75856" y="381095"/>
                  </a:cubicBezTo>
                  <a:cubicBezTo>
                    <a:pt x="89572" y="395097"/>
                    <a:pt x="108622" y="413575"/>
                    <a:pt x="133482" y="435388"/>
                  </a:cubicBezTo>
                  <a:cubicBezTo>
                    <a:pt x="134721" y="436436"/>
                    <a:pt x="135864" y="437483"/>
                    <a:pt x="137007" y="438436"/>
                  </a:cubicBezTo>
                  <a:cubicBezTo>
                    <a:pt x="191204" y="485585"/>
                    <a:pt x="202348" y="486728"/>
                    <a:pt x="202348" y="486728"/>
                  </a:cubicBezTo>
                  <a:lnTo>
                    <a:pt x="198824" y="449390"/>
                  </a:lnTo>
                  <a:cubicBezTo>
                    <a:pt x="198824" y="449390"/>
                    <a:pt x="239686" y="470440"/>
                    <a:pt x="256069" y="511302"/>
                  </a:cubicBezTo>
                  <a:cubicBezTo>
                    <a:pt x="272452" y="552164"/>
                    <a:pt x="277119" y="568547"/>
                    <a:pt x="279405" y="561499"/>
                  </a:cubicBezTo>
                  <a:cubicBezTo>
                    <a:pt x="281787" y="554450"/>
                    <a:pt x="333126" y="493776"/>
                    <a:pt x="333126" y="493776"/>
                  </a:cubicBezTo>
                  <a:cubicBezTo>
                    <a:pt x="333126" y="493776"/>
                    <a:pt x="340175" y="541687"/>
                    <a:pt x="347128" y="528828"/>
                  </a:cubicBezTo>
                  <a:cubicBezTo>
                    <a:pt x="353796" y="516636"/>
                    <a:pt x="405993" y="504444"/>
                    <a:pt x="454665" y="457486"/>
                  </a:cubicBezTo>
                  <a:cubicBezTo>
                    <a:pt x="457332" y="454914"/>
                    <a:pt x="459999" y="452152"/>
                    <a:pt x="462666" y="449390"/>
                  </a:cubicBezTo>
                  <a:cubicBezTo>
                    <a:pt x="491337" y="419005"/>
                    <a:pt x="508482" y="395954"/>
                    <a:pt x="518102" y="382810"/>
                  </a:cubicBezTo>
                  <a:cubicBezTo>
                    <a:pt x="525531" y="372618"/>
                    <a:pt x="528389" y="368332"/>
                    <a:pt x="528675" y="371189"/>
                  </a:cubicBezTo>
                  <a:cubicBezTo>
                    <a:pt x="529246" y="377571"/>
                    <a:pt x="527532" y="403860"/>
                    <a:pt x="531627" y="396335"/>
                  </a:cubicBezTo>
                  <a:cubicBezTo>
                    <a:pt x="533628" y="392621"/>
                    <a:pt x="544010" y="382048"/>
                    <a:pt x="556964" y="362807"/>
                  </a:cubicBezTo>
                  <a:cubicBezTo>
                    <a:pt x="560583" y="357378"/>
                    <a:pt x="564489" y="351187"/>
                    <a:pt x="568394" y="344329"/>
                  </a:cubicBezTo>
                  <a:cubicBezTo>
                    <a:pt x="578776" y="326136"/>
                    <a:pt x="589730" y="302609"/>
                    <a:pt x="598779" y="273177"/>
                  </a:cubicBezTo>
                  <a:cubicBezTo>
                    <a:pt x="600684" y="266986"/>
                    <a:pt x="602208" y="260890"/>
                    <a:pt x="603541" y="254698"/>
                  </a:cubicBezTo>
                  <a:cubicBezTo>
                    <a:pt x="593064" y="261938"/>
                    <a:pt x="581348" y="231077"/>
                    <a:pt x="571347" y="219551"/>
                  </a:cubicBezTo>
                  <a:cubicBezTo>
                    <a:pt x="570870" y="220027"/>
                    <a:pt x="554106" y="298133"/>
                    <a:pt x="553725" y="298609"/>
                  </a:cubicBezTo>
                  <a:cubicBezTo>
                    <a:pt x="550582" y="304229"/>
                    <a:pt x="547248" y="309467"/>
                    <a:pt x="543534" y="314516"/>
                  </a:cubicBezTo>
                  <a:cubicBezTo>
                    <a:pt x="537438" y="322802"/>
                    <a:pt x="530484" y="330327"/>
                    <a:pt x="522579" y="336995"/>
                  </a:cubicBezTo>
                  <a:cubicBezTo>
                    <a:pt x="518292" y="343662"/>
                    <a:pt x="513244" y="350044"/>
                    <a:pt x="507815" y="356235"/>
                  </a:cubicBezTo>
                  <a:cubicBezTo>
                    <a:pt x="502290" y="362426"/>
                    <a:pt x="506291" y="211931"/>
                    <a:pt x="500290" y="217456"/>
                  </a:cubicBezTo>
                  <a:cubicBezTo>
                    <a:pt x="473334" y="335756"/>
                    <a:pt x="420280" y="423958"/>
                    <a:pt x="420280" y="423958"/>
                  </a:cubicBezTo>
                  <a:lnTo>
                    <a:pt x="430186" y="289846"/>
                  </a:lnTo>
                  <a:cubicBezTo>
                    <a:pt x="397706" y="376238"/>
                    <a:pt x="354272" y="440341"/>
                    <a:pt x="337413" y="459010"/>
                  </a:cubicBezTo>
                  <a:cubicBezTo>
                    <a:pt x="337413" y="459010"/>
                    <a:pt x="309409" y="418148"/>
                    <a:pt x="308266" y="411099"/>
                  </a:cubicBezTo>
                  <a:cubicBezTo>
                    <a:pt x="307123" y="404050"/>
                    <a:pt x="287216" y="455486"/>
                    <a:pt x="287216" y="455486"/>
                  </a:cubicBezTo>
                  <a:cubicBezTo>
                    <a:pt x="287216" y="455486"/>
                    <a:pt x="256831" y="437960"/>
                    <a:pt x="218350" y="385382"/>
                  </a:cubicBezTo>
                  <a:cubicBezTo>
                    <a:pt x="211873" y="376523"/>
                    <a:pt x="206253" y="366808"/>
                    <a:pt x="201396" y="356616"/>
                  </a:cubicBezTo>
                  <a:cubicBezTo>
                    <a:pt x="197871" y="349282"/>
                    <a:pt x="194728" y="341662"/>
                    <a:pt x="191966" y="334137"/>
                  </a:cubicBezTo>
                  <a:cubicBezTo>
                    <a:pt x="191871" y="333756"/>
                    <a:pt x="191680" y="333470"/>
                    <a:pt x="191585" y="333089"/>
                  </a:cubicBezTo>
                  <a:cubicBezTo>
                    <a:pt x="191109" y="331661"/>
                    <a:pt x="190537" y="330232"/>
                    <a:pt x="190061" y="328803"/>
                  </a:cubicBezTo>
                  <a:cubicBezTo>
                    <a:pt x="175392" y="286607"/>
                    <a:pt x="171582" y="246412"/>
                    <a:pt x="171582" y="246412"/>
                  </a:cubicBezTo>
                  <a:lnTo>
                    <a:pt x="123672" y="305943"/>
                  </a:lnTo>
                  <a:lnTo>
                    <a:pt x="109956" y="237268"/>
                  </a:lnTo>
                  <a:lnTo>
                    <a:pt x="88620" y="130778"/>
                  </a:lnTo>
                  <a:lnTo>
                    <a:pt x="57949" y="163259"/>
                  </a:lnTo>
                  <a:lnTo>
                    <a:pt x="48900" y="172879"/>
                  </a:lnTo>
                  <a:lnTo>
                    <a:pt x="41757" y="128873"/>
                  </a:lnTo>
                  <a:close/>
                </a:path>
              </a:pathLst>
            </a:custGeom>
            <a:solidFill>
              <a:srgbClr val="F0F1F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00A91C-045C-4EEE-ACE6-9D62592B0CDE}"/>
                </a:ext>
              </a:extLst>
            </p:cNvPr>
            <p:cNvSpPr/>
            <p:nvPr/>
          </p:nvSpPr>
          <p:spPr>
            <a:xfrm>
              <a:off x="12088543" y="5694109"/>
              <a:ext cx="179548" cy="96486"/>
            </a:xfrm>
            <a:custGeom>
              <a:avLst/>
              <a:gdLst>
                <a:gd name="connsiteX0" fmla="*/ 72201 w 179548"/>
                <a:gd name="connsiteY0" fmla="*/ 71628 h 96486"/>
                <a:gd name="connsiteX1" fmla="*/ 179548 w 179548"/>
                <a:gd name="connsiteY1" fmla="*/ 4000 h 96486"/>
                <a:gd name="connsiteX2" fmla="*/ 146877 w 179548"/>
                <a:gd name="connsiteY2" fmla="*/ 1714 h 96486"/>
                <a:gd name="connsiteX3" fmla="*/ 121731 w 179548"/>
                <a:gd name="connsiteY3" fmla="*/ 0 h 96486"/>
                <a:gd name="connsiteX4" fmla="*/ 97 w 179548"/>
                <a:gd name="connsiteY4" fmla="*/ 91059 h 96486"/>
                <a:gd name="connsiteX5" fmla="*/ 121922 w 179548"/>
                <a:gd name="connsiteY5" fmla="*/ 86011 h 96486"/>
                <a:gd name="connsiteX6" fmla="*/ 72201 w 179548"/>
                <a:gd name="connsiteY6" fmla="*/ 71628 h 9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48" h="96486">
                  <a:moveTo>
                    <a:pt x="72201" y="71628"/>
                  </a:moveTo>
                  <a:cubicBezTo>
                    <a:pt x="68106" y="68104"/>
                    <a:pt x="174405" y="4096"/>
                    <a:pt x="179548" y="4000"/>
                  </a:cubicBezTo>
                  <a:lnTo>
                    <a:pt x="146877" y="1714"/>
                  </a:lnTo>
                  <a:lnTo>
                    <a:pt x="121731" y="0"/>
                  </a:lnTo>
                  <a:cubicBezTo>
                    <a:pt x="105729" y="9715"/>
                    <a:pt x="-3713" y="76486"/>
                    <a:pt x="97" y="91059"/>
                  </a:cubicBezTo>
                  <a:cubicBezTo>
                    <a:pt x="3050" y="102394"/>
                    <a:pt x="78583" y="93631"/>
                    <a:pt x="121922" y="86011"/>
                  </a:cubicBezTo>
                  <a:cubicBezTo>
                    <a:pt x="100205" y="80105"/>
                    <a:pt x="74392" y="73438"/>
                    <a:pt x="72201" y="71628"/>
                  </a:cubicBezTo>
                  <a:close/>
                </a:path>
              </a:pathLst>
            </a:custGeom>
            <a:solidFill>
              <a:srgbClr val="503226"/>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8F7EA0A-CFCF-402A-9AD4-57529884484F}"/>
                </a:ext>
              </a:extLst>
            </p:cNvPr>
            <p:cNvSpPr/>
            <p:nvPr/>
          </p:nvSpPr>
          <p:spPr>
            <a:xfrm>
              <a:off x="12653949" y="5706301"/>
              <a:ext cx="209645" cy="84366"/>
            </a:xfrm>
            <a:custGeom>
              <a:avLst/>
              <a:gdLst>
                <a:gd name="connsiteX0" fmla="*/ 2096 w 209645"/>
                <a:gd name="connsiteY0" fmla="*/ 286 h 84366"/>
                <a:gd name="connsiteX1" fmla="*/ 0 w 209645"/>
                <a:gd name="connsiteY1" fmla="*/ 55531 h 84366"/>
                <a:gd name="connsiteX2" fmla="*/ 38195 w 209645"/>
                <a:gd name="connsiteY2" fmla="*/ 63722 h 84366"/>
                <a:gd name="connsiteX3" fmla="*/ 48006 w 209645"/>
                <a:gd name="connsiteY3" fmla="*/ 57912 h 84366"/>
                <a:gd name="connsiteX4" fmla="*/ 57912 w 209645"/>
                <a:gd name="connsiteY4" fmla="*/ 66961 h 84366"/>
                <a:gd name="connsiteX5" fmla="*/ 203359 w 209645"/>
                <a:gd name="connsiteY5" fmla="*/ 82867 h 84366"/>
                <a:gd name="connsiteX6" fmla="*/ 209645 w 209645"/>
                <a:gd name="connsiteY6" fmla="*/ 78962 h 84366"/>
                <a:gd name="connsiteX7" fmla="*/ 102203 w 209645"/>
                <a:gd name="connsiteY7" fmla="*/ 30289 h 84366"/>
                <a:gd name="connsiteX8" fmla="*/ 32766 w 209645"/>
                <a:gd name="connsiteY8" fmla="*/ 33242 h 84366"/>
                <a:gd name="connsiteX9" fmla="*/ 36481 w 209645"/>
                <a:gd name="connsiteY9" fmla="*/ 0 h 84366"/>
                <a:gd name="connsiteX10" fmla="*/ 2096 w 209645"/>
                <a:gd name="connsiteY10" fmla="*/ 286 h 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645" h="84366">
                  <a:moveTo>
                    <a:pt x="2096" y="286"/>
                  </a:moveTo>
                  <a:lnTo>
                    <a:pt x="0" y="55531"/>
                  </a:lnTo>
                  <a:lnTo>
                    <a:pt x="38195" y="63722"/>
                  </a:lnTo>
                  <a:lnTo>
                    <a:pt x="48006" y="57912"/>
                  </a:lnTo>
                  <a:cubicBezTo>
                    <a:pt x="48006" y="57912"/>
                    <a:pt x="53816" y="62293"/>
                    <a:pt x="57912" y="66961"/>
                  </a:cubicBezTo>
                  <a:cubicBezTo>
                    <a:pt x="61531" y="71056"/>
                    <a:pt x="174974" y="89725"/>
                    <a:pt x="203359" y="82867"/>
                  </a:cubicBezTo>
                  <a:cubicBezTo>
                    <a:pt x="207359" y="80391"/>
                    <a:pt x="209645" y="78962"/>
                    <a:pt x="209645" y="78962"/>
                  </a:cubicBezTo>
                  <a:lnTo>
                    <a:pt x="102203" y="30289"/>
                  </a:lnTo>
                  <a:lnTo>
                    <a:pt x="32766" y="33242"/>
                  </a:lnTo>
                  <a:lnTo>
                    <a:pt x="36481" y="0"/>
                  </a:lnTo>
                  <a:cubicBezTo>
                    <a:pt x="23717" y="476"/>
                    <a:pt x="10858" y="476"/>
                    <a:pt x="2096" y="286"/>
                  </a:cubicBezTo>
                  <a:close/>
                </a:path>
              </a:pathLst>
            </a:custGeom>
            <a:solidFill>
              <a:srgbClr val="503226"/>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8299809-1661-4349-A860-8B54DA3B5FAA}"/>
                </a:ext>
              </a:extLst>
            </p:cNvPr>
            <p:cNvSpPr/>
            <p:nvPr/>
          </p:nvSpPr>
          <p:spPr>
            <a:xfrm>
              <a:off x="11909257" y="4695984"/>
              <a:ext cx="84705" cy="1090041"/>
            </a:xfrm>
            <a:custGeom>
              <a:avLst/>
              <a:gdLst>
                <a:gd name="connsiteX0" fmla="*/ 1457 w 84705"/>
                <a:gd name="connsiteY0" fmla="*/ 54102 h 1090041"/>
                <a:gd name="connsiteX1" fmla="*/ 74323 w 84705"/>
                <a:gd name="connsiteY1" fmla="*/ 1089660 h 1090041"/>
                <a:gd name="connsiteX2" fmla="*/ 84705 w 84705"/>
                <a:gd name="connsiteY2" fmla="*/ 1090041 h 1090041"/>
                <a:gd name="connsiteX3" fmla="*/ 16983 w 84705"/>
                <a:gd name="connsiteY3" fmla="*/ 18669 h 1090041"/>
                <a:gd name="connsiteX4" fmla="*/ 15840 w 84705"/>
                <a:gd name="connsiteY4" fmla="*/ 0 h 1090041"/>
                <a:gd name="connsiteX5" fmla="*/ 123 w 84705"/>
                <a:gd name="connsiteY5" fmla="*/ 35814 h 1090041"/>
                <a:gd name="connsiteX6" fmla="*/ 1457 w 84705"/>
                <a:gd name="connsiteY6" fmla="*/ 54102 h 109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05" h="1090041">
                  <a:moveTo>
                    <a:pt x="1457" y="54102"/>
                  </a:moveTo>
                  <a:lnTo>
                    <a:pt x="74323" y="1089660"/>
                  </a:lnTo>
                  <a:lnTo>
                    <a:pt x="84705" y="1090041"/>
                  </a:lnTo>
                  <a:lnTo>
                    <a:pt x="16983" y="18669"/>
                  </a:lnTo>
                  <a:lnTo>
                    <a:pt x="15840" y="0"/>
                  </a:lnTo>
                  <a:cubicBezTo>
                    <a:pt x="7172" y="2667"/>
                    <a:pt x="-1115" y="17050"/>
                    <a:pt x="123" y="35814"/>
                  </a:cubicBezTo>
                  <a:lnTo>
                    <a:pt x="1457" y="54102"/>
                  </a:lnTo>
                  <a:close/>
                </a:path>
              </a:pathLst>
            </a:custGeom>
            <a:solidFill>
              <a:srgbClr val="77635B"/>
            </a:solidFill>
            <a:ln w="9525" cap="flat">
              <a:noFill/>
              <a:prstDash val="solid"/>
              <a:miter/>
            </a:ln>
          </p:spPr>
          <p:txBody>
            <a:bodyPr rtlCol="0" anchor="ctr"/>
            <a:lstStyle/>
            <a:p>
              <a:endParaRPr lang="en-US"/>
            </a:p>
          </p:txBody>
        </p:sp>
      </p:grpSp>
      <p:sp>
        <p:nvSpPr>
          <p:cNvPr id="149" name="Content Placeholder 2">
            <a:extLst>
              <a:ext uri="{FF2B5EF4-FFF2-40B4-BE49-F238E27FC236}">
                <a16:creationId xmlns:a16="http://schemas.microsoft.com/office/drawing/2014/main" id="{5C8B880D-CAFB-410D-9A6C-412C20826FAA}"/>
              </a:ext>
            </a:extLst>
          </p:cNvPr>
          <p:cNvSpPr txBox="1">
            <a:spLocks/>
          </p:cNvSpPr>
          <p:nvPr/>
        </p:nvSpPr>
        <p:spPr>
          <a:xfrm>
            <a:off x="10051331" y="3331498"/>
            <a:ext cx="1825134" cy="126188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A</a:t>
            </a:r>
            <a:r>
              <a:rPr lang="en-US" b="1" dirty="0">
                <a:solidFill>
                  <a:schemeClr val="accent1"/>
                </a:solidFill>
                <a:latin typeface="+mj-lt"/>
              </a:rPr>
              <a:t> </a:t>
            </a:r>
            <a:r>
              <a:rPr lang="en-US" sz="5400" b="1" dirty="0">
                <a:solidFill>
                  <a:schemeClr val="accent1"/>
                </a:solidFill>
                <a:latin typeface="+mj-lt"/>
              </a:rPr>
              <a:t>65</a:t>
            </a:r>
            <a:r>
              <a:rPr lang="en-US" b="1" dirty="0">
                <a:solidFill>
                  <a:schemeClr val="accent1"/>
                </a:solidFill>
                <a:latin typeface="+mj-lt"/>
              </a:rPr>
              <a:t> </a:t>
            </a:r>
            <a:r>
              <a:rPr lang="en-US" sz="1800" dirty="0">
                <a:solidFill>
                  <a:schemeClr val="accent1"/>
                </a:solidFill>
                <a:latin typeface="+mj-lt"/>
              </a:rPr>
              <a:t>year old</a:t>
            </a:r>
            <a:r>
              <a:rPr lang="en-US" sz="1800" b="1" dirty="0">
                <a:solidFill>
                  <a:schemeClr val="accent1"/>
                </a:solidFill>
                <a:latin typeface="+mj-lt"/>
              </a:rPr>
              <a:t> </a:t>
            </a:r>
            <a:r>
              <a:rPr lang="en-US" b="1" dirty="0">
                <a:solidFill>
                  <a:schemeClr val="accent1"/>
                </a:solidFill>
                <a:latin typeface="+mj-lt"/>
              </a:rPr>
              <a:t>MAN </a:t>
            </a:r>
            <a:r>
              <a:rPr lang="en-US" sz="1800" dirty="0">
                <a:solidFill>
                  <a:schemeClr val="accent1"/>
                </a:solidFill>
                <a:latin typeface="+mj-lt"/>
              </a:rPr>
              <a:t>has</a:t>
            </a:r>
          </a:p>
        </p:txBody>
      </p:sp>
      <p:sp>
        <p:nvSpPr>
          <p:cNvPr id="150" name="Content Placeholder 2">
            <a:extLst>
              <a:ext uri="{FF2B5EF4-FFF2-40B4-BE49-F238E27FC236}">
                <a16:creationId xmlns:a16="http://schemas.microsoft.com/office/drawing/2014/main" id="{303501AA-5091-4E84-9B51-627A393CB7A4}"/>
              </a:ext>
            </a:extLst>
          </p:cNvPr>
          <p:cNvSpPr txBox="1">
            <a:spLocks/>
          </p:cNvSpPr>
          <p:nvPr/>
        </p:nvSpPr>
        <p:spPr>
          <a:xfrm>
            <a:off x="10051331" y="4699650"/>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75% </a:t>
            </a:r>
            <a:r>
              <a:rPr lang="en-US" sz="1200" dirty="0">
                <a:solidFill>
                  <a:schemeClr val="tx1">
                    <a:lumMod val="75000"/>
                    <a:lumOff val="25000"/>
                  </a:schemeClr>
                </a:solidFill>
              </a:rPr>
              <a:t>chance of living to </a:t>
            </a:r>
            <a:r>
              <a:rPr lang="en-US" sz="1800" dirty="0">
                <a:solidFill>
                  <a:schemeClr val="accent1"/>
                </a:solidFill>
                <a:latin typeface="+mj-lt"/>
              </a:rPr>
              <a:t>79</a:t>
            </a:r>
          </a:p>
        </p:txBody>
      </p:sp>
      <p:sp>
        <p:nvSpPr>
          <p:cNvPr id="151" name="Content Placeholder 2">
            <a:extLst>
              <a:ext uri="{FF2B5EF4-FFF2-40B4-BE49-F238E27FC236}">
                <a16:creationId xmlns:a16="http://schemas.microsoft.com/office/drawing/2014/main" id="{2F5E19DE-2726-4C34-B85A-1F949FAFC9C2}"/>
              </a:ext>
            </a:extLst>
          </p:cNvPr>
          <p:cNvSpPr txBox="1">
            <a:spLocks/>
          </p:cNvSpPr>
          <p:nvPr/>
        </p:nvSpPr>
        <p:spPr>
          <a:xfrm>
            <a:off x="10051331" y="5173071"/>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50% </a:t>
            </a:r>
            <a:r>
              <a:rPr lang="en-US" sz="1200" dirty="0">
                <a:solidFill>
                  <a:schemeClr val="tx1">
                    <a:lumMod val="75000"/>
                    <a:lumOff val="25000"/>
                  </a:schemeClr>
                </a:solidFill>
              </a:rPr>
              <a:t>chance of living to </a:t>
            </a:r>
            <a:r>
              <a:rPr lang="en-US" sz="1800" dirty="0">
                <a:solidFill>
                  <a:schemeClr val="accent1"/>
                </a:solidFill>
                <a:latin typeface="+mj-lt"/>
              </a:rPr>
              <a:t>87</a:t>
            </a:r>
          </a:p>
        </p:txBody>
      </p:sp>
      <p:sp>
        <p:nvSpPr>
          <p:cNvPr id="152" name="Content Placeholder 2">
            <a:extLst>
              <a:ext uri="{FF2B5EF4-FFF2-40B4-BE49-F238E27FC236}">
                <a16:creationId xmlns:a16="http://schemas.microsoft.com/office/drawing/2014/main" id="{B3266EF1-2582-4910-ACE7-D741021CF7B7}"/>
              </a:ext>
            </a:extLst>
          </p:cNvPr>
          <p:cNvSpPr txBox="1">
            <a:spLocks/>
          </p:cNvSpPr>
          <p:nvPr/>
        </p:nvSpPr>
        <p:spPr>
          <a:xfrm>
            <a:off x="10051331" y="5646492"/>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25% </a:t>
            </a:r>
            <a:r>
              <a:rPr lang="en-US" sz="1200" dirty="0">
                <a:solidFill>
                  <a:schemeClr val="tx1">
                    <a:lumMod val="75000"/>
                    <a:lumOff val="25000"/>
                  </a:schemeClr>
                </a:solidFill>
              </a:rPr>
              <a:t>chance of living to </a:t>
            </a:r>
            <a:r>
              <a:rPr lang="en-US" sz="1800" dirty="0">
                <a:solidFill>
                  <a:schemeClr val="accent1"/>
                </a:solidFill>
                <a:latin typeface="+mj-lt"/>
              </a:rPr>
              <a:t>94</a:t>
            </a:r>
          </a:p>
        </p:txBody>
      </p:sp>
      <p:sp>
        <p:nvSpPr>
          <p:cNvPr id="153" name="Content Placeholder 2">
            <a:extLst>
              <a:ext uri="{FF2B5EF4-FFF2-40B4-BE49-F238E27FC236}">
                <a16:creationId xmlns:a16="http://schemas.microsoft.com/office/drawing/2014/main" id="{08C02A2F-6DFD-4E62-AEBE-274904891CD0}"/>
              </a:ext>
            </a:extLst>
          </p:cNvPr>
          <p:cNvSpPr txBox="1">
            <a:spLocks/>
          </p:cNvSpPr>
          <p:nvPr/>
        </p:nvSpPr>
        <p:spPr>
          <a:xfrm>
            <a:off x="10051331" y="6119914"/>
            <a:ext cx="1955059"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accent1"/>
                </a:solidFill>
                <a:latin typeface="+mj-lt"/>
              </a:rPr>
              <a:t>9% </a:t>
            </a:r>
            <a:r>
              <a:rPr lang="en-US" sz="1200" dirty="0">
                <a:solidFill>
                  <a:schemeClr val="tx1">
                    <a:lumMod val="75000"/>
                    <a:lumOff val="25000"/>
                  </a:schemeClr>
                </a:solidFill>
              </a:rPr>
              <a:t>chance of living to </a:t>
            </a:r>
            <a:r>
              <a:rPr lang="en-US" sz="1800" dirty="0">
                <a:solidFill>
                  <a:schemeClr val="accent1"/>
                </a:solidFill>
                <a:latin typeface="+mj-lt"/>
              </a:rPr>
              <a:t>100</a:t>
            </a:r>
          </a:p>
        </p:txBody>
      </p:sp>
      <p:pic>
        <p:nvPicPr>
          <p:cNvPr id="154" name="Graphic 153">
            <a:extLst>
              <a:ext uri="{FF2B5EF4-FFF2-40B4-BE49-F238E27FC236}">
                <a16:creationId xmlns:a16="http://schemas.microsoft.com/office/drawing/2014/main" id="{8CB3A693-E4E2-49FD-8462-D146C1AB856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5400000" flipV="1">
            <a:off x="-457369" y="284856"/>
            <a:ext cx="2184720" cy="512934"/>
          </a:xfrm>
          <a:prstGeom prst="rect">
            <a:avLst/>
          </a:prstGeom>
        </p:spPr>
      </p:pic>
      <p:pic>
        <p:nvPicPr>
          <p:cNvPr id="155" name="Graphic 154">
            <a:extLst>
              <a:ext uri="{FF2B5EF4-FFF2-40B4-BE49-F238E27FC236}">
                <a16:creationId xmlns:a16="http://schemas.microsoft.com/office/drawing/2014/main" id="{A9A0BBCF-EF6C-48BE-A1DB-35400B59C24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5400000" flipV="1">
            <a:off x="228324" y="284856"/>
            <a:ext cx="2184720" cy="512934"/>
          </a:xfrm>
          <a:prstGeom prst="rect">
            <a:avLst/>
          </a:prstGeom>
        </p:spPr>
      </p:pic>
    </p:spTree>
    <p:extLst>
      <p:ext uri="{BB962C8B-B14F-4D97-AF65-F5344CB8AC3E}">
        <p14:creationId xmlns:p14="http://schemas.microsoft.com/office/powerpoint/2010/main" val="382785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6183D8-2329-453C-B32C-DACFDE45DEEA}"/>
              </a:ext>
            </a:extLst>
          </p:cNvPr>
          <p:cNvGraphicFramePr>
            <a:graphicFrameLocks noChangeAspect="1"/>
          </p:cNvGraphicFramePr>
          <p:nvPr>
            <p:custDataLst>
              <p:tags r:id="rId2"/>
            </p:custDataLst>
            <p:extLst>
              <p:ext uri="{D42A27DB-BD31-4B8C-83A1-F6EECF244321}">
                <p14:modId xmlns:p14="http://schemas.microsoft.com/office/powerpoint/2010/main" val="4240057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descr="A close up of a person&#10;&#10;Description automatically generated">
            <a:extLst>
              <a:ext uri="{FF2B5EF4-FFF2-40B4-BE49-F238E27FC236}">
                <a16:creationId xmlns:a16="http://schemas.microsoft.com/office/drawing/2014/main" id="{D3B08AB0-ADB5-4766-9AD9-9B23BF89FA79}"/>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9781" r="33883"/>
          <a:stretch/>
        </p:blipFill>
        <p:spPr>
          <a:xfrm>
            <a:off x="0" y="0"/>
            <a:ext cx="3738623" cy="6858000"/>
          </a:xfrm>
          <a:prstGeom prst="rect">
            <a:avLst/>
          </a:prstGeom>
        </p:spPr>
      </p:pic>
      <p:sp>
        <p:nvSpPr>
          <p:cNvPr id="5" name="Rectangle 4">
            <a:extLst>
              <a:ext uri="{FF2B5EF4-FFF2-40B4-BE49-F238E27FC236}">
                <a16:creationId xmlns:a16="http://schemas.microsoft.com/office/drawing/2014/main" id="{B0C4AB24-66BF-4404-B434-E89F0388D434}"/>
              </a:ext>
            </a:extLst>
          </p:cNvPr>
          <p:cNvSpPr/>
          <p:nvPr/>
        </p:nvSpPr>
        <p:spPr>
          <a:xfrm>
            <a:off x="0" y="462099"/>
            <a:ext cx="12192000" cy="1562582"/>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0900" algn="ctr"/>
            <a:r>
              <a:rPr lang="en-US" sz="3200" spc="300" dirty="0">
                <a:latin typeface="+mj-lt"/>
              </a:rPr>
              <a:t>TIMING – WHEN IS THE RIGHT TIME AND AM I TOO LATE?	</a:t>
            </a:r>
          </a:p>
        </p:txBody>
      </p:sp>
      <p:sp>
        <p:nvSpPr>
          <p:cNvPr id="10" name="Content Placeholder 2">
            <a:extLst>
              <a:ext uri="{FF2B5EF4-FFF2-40B4-BE49-F238E27FC236}">
                <a16:creationId xmlns:a16="http://schemas.microsoft.com/office/drawing/2014/main" id="{3579C99B-C257-4909-ADC9-E1FDC5DACF5C}"/>
              </a:ext>
            </a:extLst>
          </p:cNvPr>
          <p:cNvSpPr txBox="1">
            <a:spLocks/>
          </p:cNvSpPr>
          <p:nvPr/>
        </p:nvSpPr>
        <p:spPr>
          <a:xfrm>
            <a:off x="3954835" y="2119474"/>
            <a:ext cx="8124989" cy="128240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 typeface="Arial" panose="020B0604020202020204" pitchFamily="34" charset="0"/>
              <a:buNone/>
            </a:pPr>
            <a:r>
              <a:rPr lang="en-GB" sz="1400" dirty="0">
                <a:solidFill>
                  <a:schemeClr val="accent1"/>
                </a:solidFill>
                <a:latin typeface="+mj-lt"/>
              </a:rPr>
              <a:t>WHEN SHOULD YOU START PLANNING FOR RETIREMENT?</a:t>
            </a:r>
          </a:p>
          <a:p>
            <a:pPr>
              <a:lnSpc>
                <a:spcPct val="100000"/>
              </a:lnSpc>
              <a:spcBef>
                <a:spcPts val="800"/>
              </a:spcBef>
            </a:pPr>
            <a:r>
              <a:rPr lang="en-GB" sz="1400" dirty="0">
                <a:solidFill>
                  <a:schemeClr val="tx1">
                    <a:lumMod val="75000"/>
                    <a:lumOff val="25000"/>
                  </a:schemeClr>
                </a:solidFill>
              </a:rPr>
              <a:t>The answer is simple: as soon as </a:t>
            </a:r>
            <a:r>
              <a:rPr lang="en-GB" sz="1400" b="1" dirty="0">
                <a:solidFill>
                  <a:schemeClr val="accent1"/>
                </a:solidFill>
              </a:rPr>
              <a:t>you</a:t>
            </a:r>
            <a:r>
              <a:rPr lang="en-GB" sz="1400" dirty="0">
                <a:solidFill>
                  <a:schemeClr val="tx1">
                    <a:lumMod val="75000"/>
                    <a:lumOff val="25000"/>
                  </a:schemeClr>
                </a:solidFill>
              </a:rPr>
              <a:t> can. Ideally, </a:t>
            </a:r>
            <a:r>
              <a:rPr lang="en-GB" sz="1400" b="1" dirty="0">
                <a:solidFill>
                  <a:schemeClr val="accent1"/>
                </a:solidFill>
              </a:rPr>
              <a:t>you</a:t>
            </a:r>
            <a:r>
              <a:rPr lang="en-GB" sz="1400" dirty="0">
                <a:solidFill>
                  <a:schemeClr val="accent1"/>
                </a:solidFill>
              </a:rPr>
              <a:t>'d</a:t>
            </a:r>
            <a:r>
              <a:rPr lang="en-GB" sz="1400" dirty="0">
                <a:solidFill>
                  <a:schemeClr val="tx1">
                    <a:lumMod val="75000"/>
                    <a:lumOff val="25000"/>
                  </a:schemeClr>
                </a:solidFill>
              </a:rPr>
              <a:t> </a:t>
            </a:r>
            <a:r>
              <a:rPr lang="en-GB" sz="1400" b="1" dirty="0">
                <a:solidFill>
                  <a:schemeClr val="accent1"/>
                </a:solidFill>
              </a:rPr>
              <a:t>start</a:t>
            </a:r>
            <a:r>
              <a:rPr lang="en-GB" sz="1400" dirty="0">
                <a:solidFill>
                  <a:schemeClr val="tx1">
                    <a:lumMod val="75000"/>
                    <a:lumOff val="25000"/>
                  </a:schemeClr>
                </a:solidFill>
              </a:rPr>
              <a:t> saving in </a:t>
            </a:r>
            <a:r>
              <a:rPr lang="en-GB" sz="1400" b="1" dirty="0">
                <a:solidFill>
                  <a:schemeClr val="accent1"/>
                </a:solidFill>
              </a:rPr>
              <a:t>your</a:t>
            </a:r>
            <a:r>
              <a:rPr lang="en-GB" sz="1400" dirty="0">
                <a:solidFill>
                  <a:schemeClr val="tx1">
                    <a:lumMod val="75000"/>
                    <a:lumOff val="25000"/>
                  </a:schemeClr>
                </a:solidFill>
              </a:rPr>
              <a:t> 20s, when </a:t>
            </a:r>
            <a:r>
              <a:rPr lang="en-GB" sz="1400" b="1" dirty="0">
                <a:solidFill>
                  <a:schemeClr val="accent1"/>
                </a:solidFill>
              </a:rPr>
              <a:t>you</a:t>
            </a:r>
            <a:r>
              <a:rPr lang="en-GB" sz="1400" dirty="0">
                <a:solidFill>
                  <a:schemeClr val="tx1">
                    <a:lumMod val="75000"/>
                    <a:lumOff val="25000"/>
                  </a:schemeClr>
                </a:solidFill>
              </a:rPr>
              <a:t> first leave school </a:t>
            </a:r>
            <a:r>
              <a:rPr lang="en-GB" sz="1400" b="1" dirty="0">
                <a:solidFill>
                  <a:schemeClr val="accent1"/>
                </a:solidFill>
              </a:rPr>
              <a:t>and</a:t>
            </a:r>
            <a:r>
              <a:rPr lang="en-GB" sz="1400" dirty="0">
                <a:solidFill>
                  <a:schemeClr val="tx1">
                    <a:lumMod val="75000"/>
                    <a:lumOff val="25000"/>
                  </a:schemeClr>
                </a:solidFill>
              </a:rPr>
              <a:t> begin earning a salary. That's because the sooner </a:t>
            </a:r>
            <a:r>
              <a:rPr lang="en-GB" sz="1400" b="1" dirty="0">
                <a:solidFill>
                  <a:schemeClr val="accent1"/>
                </a:solidFill>
              </a:rPr>
              <a:t>you</a:t>
            </a:r>
            <a:r>
              <a:rPr lang="en-GB" sz="1400" dirty="0">
                <a:solidFill>
                  <a:schemeClr val="tx1">
                    <a:lumMod val="75000"/>
                    <a:lumOff val="25000"/>
                  </a:schemeClr>
                </a:solidFill>
              </a:rPr>
              <a:t> begin saving, the more time </a:t>
            </a:r>
            <a:r>
              <a:rPr lang="en-GB" sz="1400" b="1" dirty="0">
                <a:solidFill>
                  <a:schemeClr val="accent1"/>
                </a:solidFill>
              </a:rPr>
              <a:t>your</a:t>
            </a:r>
            <a:r>
              <a:rPr lang="en-GB" sz="1400" dirty="0">
                <a:solidFill>
                  <a:schemeClr val="tx1">
                    <a:lumMod val="75000"/>
                    <a:lumOff val="25000"/>
                  </a:schemeClr>
                </a:solidFill>
              </a:rPr>
              <a:t> money has </a:t>
            </a:r>
            <a:r>
              <a:rPr lang="en-GB" sz="1400" b="1" dirty="0">
                <a:solidFill>
                  <a:schemeClr val="accent1"/>
                </a:solidFill>
              </a:rPr>
              <a:t>to</a:t>
            </a:r>
            <a:r>
              <a:rPr lang="en-GB" sz="1400" dirty="0">
                <a:solidFill>
                  <a:schemeClr val="tx1">
                    <a:lumMod val="75000"/>
                    <a:lumOff val="25000"/>
                  </a:schemeClr>
                </a:solidFill>
              </a:rPr>
              <a:t> grow.</a:t>
            </a:r>
          </a:p>
          <a:p>
            <a:pPr>
              <a:lnSpc>
                <a:spcPct val="100000"/>
              </a:lnSpc>
              <a:spcBef>
                <a:spcPts val="800"/>
              </a:spcBef>
            </a:pPr>
            <a:r>
              <a:rPr lang="en-GB" sz="1400" dirty="0">
                <a:solidFill>
                  <a:schemeClr val="tx1">
                    <a:lumMod val="75000"/>
                    <a:lumOff val="25000"/>
                  </a:schemeClr>
                </a:solidFill>
              </a:rPr>
              <a:t>Each year's gains can generate their own gains the next year - a powerful wealth-building phenomenon known as compounding.</a:t>
            </a:r>
            <a:endParaRPr lang="en-GB" sz="1400" b="1" dirty="0">
              <a:solidFill>
                <a:schemeClr val="tx1">
                  <a:lumMod val="75000"/>
                  <a:lumOff val="25000"/>
                </a:schemeClr>
              </a:solidFill>
            </a:endParaRPr>
          </a:p>
        </p:txBody>
      </p:sp>
      <p:sp>
        <p:nvSpPr>
          <p:cNvPr id="14" name="Content Placeholder 2">
            <a:extLst>
              <a:ext uri="{FF2B5EF4-FFF2-40B4-BE49-F238E27FC236}">
                <a16:creationId xmlns:a16="http://schemas.microsoft.com/office/drawing/2014/main" id="{F0F366DF-4BF7-41EA-B9AF-2B83EA1A4BA2}"/>
              </a:ext>
            </a:extLst>
          </p:cNvPr>
          <p:cNvSpPr txBox="1">
            <a:spLocks/>
          </p:cNvSpPr>
          <p:nvPr/>
        </p:nvSpPr>
        <p:spPr>
          <a:xfrm>
            <a:off x="3954835" y="3756903"/>
            <a:ext cx="8124989" cy="288284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GB" sz="1400" dirty="0">
                <a:solidFill>
                  <a:schemeClr val="accent1"/>
                </a:solidFill>
                <a:latin typeface="+mj-lt"/>
              </a:rPr>
              <a:t>IS IT TOO LATE FOR ME TO START NOW?</a:t>
            </a:r>
          </a:p>
          <a:p>
            <a:pPr marL="0" indent="0">
              <a:lnSpc>
                <a:spcPct val="100000"/>
              </a:lnSpc>
              <a:spcBef>
                <a:spcPts val="800"/>
              </a:spcBef>
              <a:buFont typeface="Arial" panose="020B0604020202020204" pitchFamily="34" charset="0"/>
              <a:buNone/>
            </a:pPr>
            <a:r>
              <a:rPr lang="en-GB" sz="1400" u="sng" dirty="0">
                <a:solidFill>
                  <a:schemeClr val="tx1">
                    <a:lumMod val="75000"/>
                    <a:lumOff val="25000"/>
                  </a:schemeClr>
                </a:solidFill>
              </a:rPr>
              <a:t>Is 45 too late to start saving for retirement?</a:t>
            </a:r>
            <a:endParaRPr lang="en-GB" sz="1400" dirty="0">
              <a:solidFill>
                <a:schemeClr val="tx1">
                  <a:lumMod val="75000"/>
                  <a:lumOff val="25000"/>
                </a:schemeClr>
              </a:solidFill>
            </a:endParaRPr>
          </a:p>
          <a:p>
            <a:pPr>
              <a:lnSpc>
                <a:spcPct val="100000"/>
              </a:lnSpc>
              <a:spcBef>
                <a:spcPts val="800"/>
              </a:spcBef>
            </a:pPr>
            <a:r>
              <a:rPr lang="en-GB" sz="1400" dirty="0">
                <a:solidFill>
                  <a:schemeClr val="tx1">
                    <a:lumMod val="75000"/>
                    <a:lumOff val="25000"/>
                  </a:schemeClr>
                </a:solidFill>
              </a:rPr>
              <a:t>The good news, though, is that it's never </a:t>
            </a:r>
            <a:r>
              <a:rPr lang="en-GB" sz="1400" b="1" dirty="0">
                <a:solidFill>
                  <a:schemeClr val="accent1"/>
                </a:solidFill>
              </a:rPr>
              <a:t>too late to start saving</a:t>
            </a:r>
            <a:r>
              <a:rPr lang="en-GB" sz="1400" dirty="0">
                <a:solidFill>
                  <a:schemeClr val="tx1">
                    <a:lumMod val="75000"/>
                    <a:lumOff val="25000"/>
                  </a:schemeClr>
                </a:solidFill>
              </a:rPr>
              <a:t>. Even if you're in your 40s or 50s and don't have a penny in your </a:t>
            </a:r>
            <a:r>
              <a:rPr lang="en-GB" sz="1400" b="1" dirty="0">
                <a:solidFill>
                  <a:schemeClr val="accent1"/>
                </a:solidFill>
              </a:rPr>
              <a:t>retirement</a:t>
            </a:r>
            <a:r>
              <a:rPr lang="en-GB" sz="1400" dirty="0">
                <a:solidFill>
                  <a:schemeClr val="tx1">
                    <a:lumMod val="75000"/>
                    <a:lumOff val="25000"/>
                  </a:schemeClr>
                </a:solidFill>
              </a:rPr>
              <a:t> fund, you can still </a:t>
            </a:r>
            <a:r>
              <a:rPr lang="en-GB" sz="1400" b="1" dirty="0">
                <a:solidFill>
                  <a:schemeClr val="accent1"/>
                </a:solidFill>
              </a:rPr>
              <a:t>save</a:t>
            </a:r>
            <a:r>
              <a:rPr lang="en-GB" sz="1400" dirty="0">
                <a:solidFill>
                  <a:schemeClr val="tx1">
                    <a:lumMod val="75000"/>
                    <a:lumOff val="25000"/>
                  </a:schemeClr>
                </a:solidFill>
              </a:rPr>
              <a:t> hundreds of thousands of pounds if you're strategic about </a:t>
            </a:r>
            <a:r>
              <a:rPr lang="en-GB" sz="1400" b="1" dirty="0">
                <a:solidFill>
                  <a:schemeClr val="accent1"/>
                </a:solidFill>
              </a:rPr>
              <a:t>saving</a:t>
            </a:r>
          </a:p>
          <a:p>
            <a:pPr marL="0" indent="0">
              <a:lnSpc>
                <a:spcPct val="100000"/>
              </a:lnSpc>
              <a:spcBef>
                <a:spcPts val="800"/>
              </a:spcBef>
              <a:buFont typeface="Arial" panose="020B0604020202020204" pitchFamily="34" charset="0"/>
              <a:buNone/>
            </a:pPr>
            <a:r>
              <a:rPr lang="en-GB" sz="1400" u="sng" dirty="0">
                <a:solidFill>
                  <a:schemeClr val="tx1">
                    <a:lumMod val="75000"/>
                    <a:lumOff val="25000"/>
                  </a:schemeClr>
                </a:solidFill>
              </a:rPr>
              <a:t>Is it too late to save for retirement at 55?</a:t>
            </a:r>
          </a:p>
          <a:p>
            <a:pPr>
              <a:lnSpc>
                <a:spcPct val="100000"/>
              </a:lnSpc>
              <a:spcBef>
                <a:spcPts val="800"/>
              </a:spcBef>
            </a:pPr>
            <a:r>
              <a:rPr lang="en-GB" sz="1400" dirty="0">
                <a:solidFill>
                  <a:schemeClr val="tx1">
                    <a:lumMod val="75000"/>
                    <a:lumOff val="25000"/>
                  </a:schemeClr>
                </a:solidFill>
              </a:rPr>
              <a:t>There's still time to give your </a:t>
            </a:r>
            <a:r>
              <a:rPr lang="en-GB" sz="1400" b="1" dirty="0">
                <a:solidFill>
                  <a:schemeClr val="accent1"/>
                </a:solidFill>
              </a:rPr>
              <a:t>savings</a:t>
            </a:r>
            <a:r>
              <a:rPr lang="en-GB" sz="1400" dirty="0">
                <a:solidFill>
                  <a:schemeClr val="tx1">
                    <a:lumMod val="75000"/>
                    <a:lumOff val="25000"/>
                  </a:schemeClr>
                </a:solidFill>
              </a:rPr>
              <a:t> a good boost before you </a:t>
            </a:r>
            <a:r>
              <a:rPr lang="en-GB" sz="1400" b="1" dirty="0">
                <a:solidFill>
                  <a:schemeClr val="accent1"/>
                </a:solidFill>
              </a:rPr>
              <a:t>retire</a:t>
            </a:r>
            <a:r>
              <a:rPr lang="en-GB" sz="1400" dirty="0">
                <a:solidFill>
                  <a:schemeClr val="tx1">
                    <a:lumMod val="75000"/>
                    <a:lumOff val="25000"/>
                  </a:schemeClr>
                </a:solidFill>
              </a:rPr>
              <a:t>. If you're between </a:t>
            </a:r>
            <a:r>
              <a:rPr lang="en-GB" sz="1400" b="1" dirty="0">
                <a:solidFill>
                  <a:schemeClr val="accent1"/>
                </a:solidFill>
              </a:rPr>
              <a:t>55</a:t>
            </a:r>
            <a:r>
              <a:rPr lang="en-GB" sz="1400" dirty="0">
                <a:solidFill>
                  <a:schemeClr val="tx1">
                    <a:lumMod val="75000"/>
                    <a:lumOff val="25000"/>
                  </a:schemeClr>
                </a:solidFill>
              </a:rPr>
              <a:t> and 64 years old, you still have time to boost your </a:t>
            </a:r>
            <a:r>
              <a:rPr lang="en-GB" sz="1400" b="1" dirty="0">
                <a:solidFill>
                  <a:schemeClr val="accent1"/>
                </a:solidFill>
              </a:rPr>
              <a:t>retirement</a:t>
            </a:r>
            <a:r>
              <a:rPr lang="en-GB" sz="1400" b="1" dirty="0">
                <a:solidFill>
                  <a:schemeClr val="tx1">
                    <a:lumMod val="75000"/>
                    <a:lumOff val="25000"/>
                  </a:schemeClr>
                </a:solidFill>
              </a:rPr>
              <a:t> </a:t>
            </a:r>
            <a:r>
              <a:rPr lang="en-GB" sz="1400" b="1" dirty="0">
                <a:solidFill>
                  <a:schemeClr val="accent1"/>
                </a:solidFill>
              </a:rPr>
              <a:t>savings</a:t>
            </a:r>
            <a:r>
              <a:rPr lang="en-GB" sz="1400" dirty="0">
                <a:solidFill>
                  <a:schemeClr val="tx1">
                    <a:lumMod val="75000"/>
                    <a:lumOff val="25000"/>
                  </a:schemeClr>
                </a:solidFill>
              </a:rPr>
              <a:t>. ... It's never </a:t>
            </a:r>
            <a:r>
              <a:rPr lang="en-GB" sz="1400" b="1" dirty="0">
                <a:solidFill>
                  <a:schemeClr val="accent1"/>
                </a:solidFill>
              </a:rPr>
              <a:t>too</a:t>
            </a:r>
            <a:r>
              <a:rPr lang="en-GB" sz="1400" dirty="0">
                <a:solidFill>
                  <a:schemeClr val="tx1">
                    <a:lumMod val="75000"/>
                    <a:lumOff val="25000"/>
                  </a:schemeClr>
                </a:solidFill>
              </a:rPr>
              <a:t> early to start </a:t>
            </a:r>
            <a:r>
              <a:rPr lang="en-GB" sz="1400" b="1" dirty="0">
                <a:solidFill>
                  <a:schemeClr val="accent1"/>
                </a:solidFill>
              </a:rPr>
              <a:t>saving</a:t>
            </a:r>
            <a:r>
              <a:rPr lang="en-GB" sz="1400" dirty="0">
                <a:solidFill>
                  <a:schemeClr val="tx1">
                    <a:lumMod val="75000"/>
                    <a:lumOff val="25000"/>
                  </a:schemeClr>
                </a:solidFill>
              </a:rPr>
              <a:t>, of course, but the last decade or so before you reach </a:t>
            </a:r>
            <a:r>
              <a:rPr lang="en-GB" sz="1400" b="1" dirty="0">
                <a:solidFill>
                  <a:schemeClr val="accent1"/>
                </a:solidFill>
              </a:rPr>
              <a:t>retirement</a:t>
            </a:r>
            <a:r>
              <a:rPr lang="en-GB" sz="1400" dirty="0">
                <a:solidFill>
                  <a:schemeClr val="tx1">
                    <a:lumMod val="75000"/>
                    <a:lumOff val="25000"/>
                  </a:schemeClr>
                </a:solidFill>
              </a:rPr>
              <a:t> age can be especially crucial.</a:t>
            </a:r>
          </a:p>
          <a:p>
            <a:pPr marL="0" indent="0">
              <a:lnSpc>
                <a:spcPct val="100000"/>
              </a:lnSpc>
              <a:spcBef>
                <a:spcPts val="800"/>
              </a:spcBef>
              <a:buFont typeface="Arial" panose="020B0604020202020204" pitchFamily="34" charset="0"/>
              <a:buNone/>
            </a:pPr>
            <a:r>
              <a:rPr lang="en-GB" sz="1400" dirty="0">
                <a:solidFill>
                  <a:schemeClr val="tx1">
                    <a:lumMod val="75000"/>
                    <a:lumOff val="25000"/>
                  </a:schemeClr>
                </a:solidFill>
              </a:rPr>
              <a:t>Independent Financial Adviser (IFA) and </a:t>
            </a:r>
            <a:r>
              <a:rPr lang="en-GB" sz="1400" b="1" dirty="0">
                <a:solidFill>
                  <a:schemeClr val="accent1"/>
                </a:solidFill>
              </a:rPr>
              <a:t>pensions</a:t>
            </a:r>
            <a:r>
              <a:rPr lang="en-GB" sz="1400" dirty="0">
                <a:solidFill>
                  <a:schemeClr val="tx1">
                    <a:lumMod val="75000"/>
                    <a:lumOff val="25000"/>
                  </a:schemeClr>
                </a:solidFill>
              </a:rPr>
              <a:t> specialist Adam Reeves, says “No matter how old you are it is never </a:t>
            </a:r>
            <a:r>
              <a:rPr lang="en-GB" sz="1400" b="1" dirty="0">
                <a:solidFill>
                  <a:schemeClr val="accent1"/>
                </a:solidFill>
              </a:rPr>
              <a:t>too</a:t>
            </a:r>
            <a:r>
              <a:rPr lang="en-GB" sz="1400" b="1" dirty="0">
                <a:solidFill>
                  <a:schemeClr val="tx1">
                    <a:lumMod val="75000"/>
                    <a:lumOff val="25000"/>
                  </a:schemeClr>
                </a:solidFill>
              </a:rPr>
              <a:t> </a:t>
            </a:r>
            <a:r>
              <a:rPr lang="en-GB" sz="1400" b="1" dirty="0">
                <a:solidFill>
                  <a:schemeClr val="accent1"/>
                </a:solidFill>
              </a:rPr>
              <a:t>late</a:t>
            </a:r>
            <a:r>
              <a:rPr lang="en-GB" sz="1400" dirty="0">
                <a:solidFill>
                  <a:schemeClr val="tx1">
                    <a:lumMod val="75000"/>
                    <a:lumOff val="25000"/>
                  </a:schemeClr>
                </a:solidFill>
              </a:rPr>
              <a:t> to think about financially planning </a:t>
            </a:r>
            <a:r>
              <a:rPr lang="en-GB" sz="1400" b="1" dirty="0">
                <a:solidFill>
                  <a:schemeClr val="accent1"/>
                </a:solidFill>
              </a:rPr>
              <a:t>for</a:t>
            </a:r>
            <a:r>
              <a:rPr lang="en-GB" sz="1400" dirty="0">
                <a:solidFill>
                  <a:schemeClr val="tx1">
                    <a:lumMod val="75000"/>
                    <a:lumOff val="25000"/>
                  </a:schemeClr>
                </a:solidFill>
              </a:rPr>
              <a:t> your retirement and </a:t>
            </a:r>
            <a:r>
              <a:rPr lang="en-GB" sz="1400" b="1" dirty="0">
                <a:solidFill>
                  <a:schemeClr val="accent1"/>
                </a:solidFill>
              </a:rPr>
              <a:t>paying</a:t>
            </a:r>
            <a:r>
              <a:rPr lang="en-GB" sz="1400" b="1" dirty="0">
                <a:solidFill>
                  <a:schemeClr val="tx1">
                    <a:lumMod val="75000"/>
                    <a:lumOff val="25000"/>
                  </a:schemeClr>
                </a:solidFill>
              </a:rPr>
              <a:t> </a:t>
            </a:r>
            <a:r>
              <a:rPr lang="en-GB" sz="1400" b="1" dirty="0">
                <a:solidFill>
                  <a:schemeClr val="accent1"/>
                </a:solidFill>
              </a:rPr>
              <a:t>into</a:t>
            </a:r>
            <a:r>
              <a:rPr lang="en-GB" sz="1400" b="1" dirty="0">
                <a:solidFill>
                  <a:schemeClr val="tx1">
                    <a:lumMod val="75000"/>
                    <a:lumOff val="25000"/>
                  </a:schemeClr>
                </a:solidFill>
              </a:rPr>
              <a:t> </a:t>
            </a:r>
            <a:r>
              <a:rPr lang="en-GB" sz="1400" b="1" dirty="0">
                <a:solidFill>
                  <a:schemeClr val="accent1"/>
                </a:solidFill>
              </a:rPr>
              <a:t>an</a:t>
            </a:r>
            <a:r>
              <a:rPr lang="en-GB" sz="1400" b="1" dirty="0">
                <a:solidFill>
                  <a:schemeClr val="tx1">
                    <a:lumMod val="75000"/>
                    <a:lumOff val="25000"/>
                  </a:schemeClr>
                </a:solidFill>
              </a:rPr>
              <a:t> </a:t>
            </a:r>
            <a:r>
              <a:rPr lang="en-GB" sz="1400" b="1" dirty="0">
                <a:solidFill>
                  <a:schemeClr val="accent1"/>
                </a:solidFill>
              </a:rPr>
              <a:t>investment</a:t>
            </a:r>
            <a:r>
              <a:rPr lang="en-GB" sz="1400" dirty="0">
                <a:solidFill>
                  <a:schemeClr val="tx1">
                    <a:lumMod val="75000"/>
                    <a:lumOff val="25000"/>
                  </a:schemeClr>
                </a:solidFill>
              </a:rPr>
              <a:t> scheme.</a:t>
            </a:r>
          </a:p>
        </p:txBody>
      </p:sp>
      <p:pic>
        <p:nvPicPr>
          <p:cNvPr id="17" name="Graphic 16">
            <a:extLst>
              <a:ext uri="{FF2B5EF4-FFF2-40B4-BE49-F238E27FC236}">
                <a16:creationId xmlns:a16="http://schemas.microsoft.com/office/drawing/2014/main" id="{E89EE37A-A550-4ABB-A66A-77300285301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8557" y="16246"/>
            <a:ext cx="2103230" cy="2103228"/>
          </a:xfrm>
          <a:prstGeom prst="rect">
            <a:avLst/>
          </a:prstGeom>
        </p:spPr>
      </p:pic>
      <p:grpSp>
        <p:nvGrpSpPr>
          <p:cNvPr id="20" name="Group 19">
            <a:extLst>
              <a:ext uri="{FF2B5EF4-FFF2-40B4-BE49-F238E27FC236}">
                <a16:creationId xmlns:a16="http://schemas.microsoft.com/office/drawing/2014/main" id="{5F2A003C-ABDE-42AD-8D6F-1117BC9E76B1}"/>
              </a:ext>
            </a:extLst>
          </p:cNvPr>
          <p:cNvGrpSpPr/>
          <p:nvPr/>
        </p:nvGrpSpPr>
        <p:grpSpPr>
          <a:xfrm rot="5400000">
            <a:off x="493047" y="5166326"/>
            <a:ext cx="1198627" cy="2184720"/>
            <a:chOff x="378524" y="-551037"/>
            <a:chExt cx="1198627" cy="2184720"/>
          </a:xfrm>
        </p:grpSpPr>
        <p:pic>
          <p:nvPicPr>
            <p:cNvPr id="18" name="Graphic 17">
              <a:extLst>
                <a:ext uri="{FF2B5EF4-FFF2-40B4-BE49-F238E27FC236}">
                  <a16:creationId xmlns:a16="http://schemas.microsoft.com/office/drawing/2014/main" id="{EDBB3F9F-AD4A-437D-B88D-DD4AF46F5D3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5400000" flipV="1">
              <a:off x="-457369" y="284856"/>
              <a:ext cx="2184720" cy="512934"/>
            </a:xfrm>
            <a:prstGeom prst="rect">
              <a:avLst/>
            </a:prstGeom>
          </p:spPr>
        </p:pic>
        <p:pic>
          <p:nvPicPr>
            <p:cNvPr id="19" name="Graphic 18">
              <a:extLst>
                <a:ext uri="{FF2B5EF4-FFF2-40B4-BE49-F238E27FC236}">
                  <a16:creationId xmlns:a16="http://schemas.microsoft.com/office/drawing/2014/main" id="{8296CBC9-7D41-4683-BA41-2E02FA63952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5400000" flipV="1">
              <a:off x="228324" y="284856"/>
              <a:ext cx="2184720" cy="512934"/>
            </a:xfrm>
            <a:prstGeom prst="rect">
              <a:avLst/>
            </a:prstGeom>
          </p:spPr>
        </p:pic>
      </p:grpSp>
    </p:spTree>
    <p:extLst>
      <p:ext uri="{BB962C8B-B14F-4D97-AF65-F5344CB8AC3E}">
        <p14:creationId xmlns:p14="http://schemas.microsoft.com/office/powerpoint/2010/main" val="61439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C8D6C04-CEBA-42F6-9FD9-53348EFCFDA6}"/>
              </a:ext>
            </a:extLst>
          </p:cNvPr>
          <p:cNvGraphicFramePr>
            <a:graphicFrameLocks noChangeAspect="1"/>
          </p:cNvGraphicFramePr>
          <p:nvPr>
            <p:custDataLst>
              <p:tags r:id="rId2"/>
            </p:custDataLst>
            <p:extLst>
              <p:ext uri="{D42A27DB-BD31-4B8C-83A1-F6EECF244321}">
                <p14:modId xmlns:p14="http://schemas.microsoft.com/office/powerpoint/2010/main" val="224672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descr="A picture containing table, person, person, cake&#10;&#10;Description automatically generated">
            <a:extLst>
              <a:ext uri="{FF2B5EF4-FFF2-40B4-BE49-F238E27FC236}">
                <a16:creationId xmlns:a16="http://schemas.microsoft.com/office/drawing/2014/main" id="{6C6D09A1-3509-46AE-98A5-9C3876668A6B}"/>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30703" r="42217"/>
          <a:stretch/>
        </p:blipFill>
        <p:spPr>
          <a:xfrm>
            <a:off x="0" y="0"/>
            <a:ext cx="3735401" cy="6858000"/>
          </a:xfrm>
          <a:prstGeom prst="rect">
            <a:avLst/>
          </a:prstGeom>
        </p:spPr>
      </p:pic>
      <p:sp>
        <p:nvSpPr>
          <p:cNvPr id="280" name="Rectangle 279">
            <a:extLst>
              <a:ext uri="{FF2B5EF4-FFF2-40B4-BE49-F238E27FC236}">
                <a16:creationId xmlns:a16="http://schemas.microsoft.com/office/drawing/2014/main" id="{242B674C-9013-4267-A3C3-EE696012BD13}"/>
              </a:ext>
            </a:extLst>
          </p:cNvPr>
          <p:cNvSpPr/>
          <p:nvPr/>
        </p:nvSpPr>
        <p:spPr>
          <a:xfrm>
            <a:off x="3735401" y="0"/>
            <a:ext cx="3396919" cy="685800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lnSpc>
                <a:spcPct val="120000"/>
              </a:lnSpc>
            </a:pPr>
            <a:r>
              <a:rPr lang="en-US" sz="3200" spc="320" dirty="0">
                <a:latin typeface="+mj-lt"/>
              </a:rPr>
              <a:t>KEY THINGS TO CONSIDER ABOUT PLANNING FOR RETIREMENT</a:t>
            </a:r>
          </a:p>
        </p:txBody>
      </p:sp>
      <p:grpSp>
        <p:nvGrpSpPr>
          <p:cNvPr id="114" name="Group 113">
            <a:extLst>
              <a:ext uri="{FF2B5EF4-FFF2-40B4-BE49-F238E27FC236}">
                <a16:creationId xmlns:a16="http://schemas.microsoft.com/office/drawing/2014/main" id="{84A62A84-A9CF-4916-828D-0845D8852B9F}"/>
              </a:ext>
            </a:extLst>
          </p:cNvPr>
          <p:cNvGrpSpPr/>
          <p:nvPr/>
        </p:nvGrpSpPr>
        <p:grpSpPr>
          <a:xfrm>
            <a:off x="9843983" y="4450539"/>
            <a:ext cx="2348017" cy="2407461"/>
            <a:chOff x="3860979" y="186459"/>
            <a:chExt cx="2348017" cy="2407461"/>
          </a:xfrm>
        </p:grpSpPr>
        <p:pic>
          <p:nvPicPr>
            <p:cNvPr id="115" name="Picture 114">
              <a:extLst>
                <a:ext uri="{FF2B5EF4-FFF2-40B4-BE49-F238E27FC236}">
                  <a16:creationId xmlns:a16="http://schemas.microsoft.com/office/drawing/2014/main" id="{46703ADF-80BF-4D68-878F-B38871E2E84B}"/>
                </a:ext>
              </a:extLst>
            </p:cNvPr>
            <p:cNvPicPr>
              <a:picLocks noChangeAspect="1"/>
            </p:cNvPicPr>
            <p:nvPr/>
          </p:nvPicPr>
          <p:blipFill>
            <a:blip r:embed="rId8"/>
            <a:stretch>
              <a:fillRect/>
            </a:stretch>
          </p:blipFill>
          <p:spPr>
            <a:xfrm>
              <a:off x="3860979" y="186459"/>
              <a:ext cx="2348017" cy="2407461"/>
            </a:xfrm>
            <a:prstGeom prst="rect">
              <a:avLst/>
            </a:prstGeom>
          </p:spPr>
        </p:pic>
        <p:sp>
          <p:nvSpPr>
            <p:cNvPr id="116" name="Rectangle 115">
              <a:extLst>
                <a:ext uri="{FF2B5EF4-FFF2-40B4-BE49-F238E27FC236}">
                  <a16:creationId xmlns:a16="http://schemas.microsoft.com/office/drawing/2014/main" id="{04F09F4F-ECF8-4EB0-8FBD-AF5E0388DA1F}"/>
                </a:ext>
              </a:extLst>
            </p:cNvPr>
            <p:cNvSpPr/>
            <p:nvPr/>
          </p:nvSpPr>
          <p:spPr>
            <a:xfrm>
              <a:off x="3860979" y="186459"/>
              <a:ext cx="2348017" cy="24074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ontent Placeholder 2">
            <a:extLst>
              <a:ext uri="{FF2B5EF4-FFF2-40B4-BE49-F238E27FC236}">
                <a16:creationId xmlns:a16="http://schemas.microsoft.com/office/drawing/2014/main" id="{35703E6E-9250-4F81-97EA-52F532018BF2}"/>
              </a:ext>
            </a:extLst>
          </p:cNvPr>
          <p:cNvSpPr txBox="1">
            <a:spLocks/>
          </p:cNvSpPr>
          <p:nvPr/>
        </p:nvSpPr>
        <p:spPr>
          <a:xfrm>
            <a:off x="7336971" y="820594"/>
            <a:ext cx="4569824" cy="521681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Font typeface="Arial" panose="020B0604020202020204" pitchFamily="34" charset="0"/>
              <a:buNone/>
            </a:pPr>
            <a:r>
              <a:rPr lang="en-GB" sz="1800" b="1" dirty="0">
                <a:solidFill>
                  <a:schemeClr val="accent1"/>
                </a:solidFill>
              </a:rPr>
              <a:t>Key questions </a:t>
            </a:r>
            <a:r>
              <a:rPr lang="en-GB" sz="1800" dirty="0">
                <a:solidFill>
                  <a:schemeClr val="tx1">
                    <a:lumMod val="75000"/>
                    <a:lumOff val="25000"/>
                  </a:schemeClr>
                </a:solidFill>
              </a:rPr>
              <a:t>to ask yourself before you start planning?</a:t>
            </a:r>
          </a:p>
          <a:p>
            <a:pPr>
              <a:lnSpc>
                <a:spcPct val="100000"/>
              </a:lnSpc>
              <a:spcBef>
                <a:spcPts val="1200"/>
              </a:spcBef>
              <a:spcAft>
                <a:spcPts val="600"/>
              </a:spcAft>
            </a:pPr>
            <a:r>
              <a:rPr lang="en-GB" sz="1800" dirty="0">
                <a:solidFill>
                  <a:schemeClr val="tx1">
                    <a:lumMod val="75000"/>
                    <a:lumOff val="25000"/>
                  </a:schemeClr>
                </a:solidFill>
              </a:rPr>
              <a:t>When do I wish to retire?</a:t>
            </a:r>
          </a:p>
          <a:p>
            <a:pPr>
              <a:lnSpc>
                <a:spcPct val="100000"/>
              </a:lnSpc>
              <a:spcBef>
                <a:spcPts val="1200"/>
              </a:spcBef>
              <a:spcAft>
                <a:spcPts val="600"/>
              </a:spcAft>
            </a:pPr>
            <a:r>
              <a:rPr lang="en-GB" sz="1800" dirty="0">
                <a:solidFill>
                  <a:schemeClr val="tx1">
                    <a:lumMod val="75000"/>
                    <a:lumOff val="25000"/>
                  </a:schemeClr>
                </a:solidFill>
              </a:rPr>
              <a:t>Where do I want to retire?</a:t>
            </a:r>
          </a:p>
          <a:p>
            <a:pPr>
              <a:lnSpc>
                <a:spcPct val="100000"/>
              </a:lnSpc>
              <a:spcBef>
                <a:spcPts val="1200"/>
              </a:spcBef>
              <a:spcAft>
                <a:spcPts val="600"/>
              </a:spcAft>
            </a:pPr>
            <a:r>
              <a:rPr lang="en-GB" sz="1800" dirty="0">
                <a:solidFill>
                  <a:schemeClr val="tx1">
                    <a:lumMod val="75000"/>
                    <a:lumOff val="25000"/>
                  </a:schemeClr>
                </a:solidFill>
              </a:rPr>
              <a:t>How much do I need when I retire? – based on the standard of life you want when you retire</a:t>
            </a:r>
          </a:p>
          <a:p>
            <a:pPr>
              <a:lnSpc>
                <a:spcPct val="100000"/>
              </a:lnSpc>
              <a:spcBef>
                <a:spcPts val="1200"/>
              </a:spcBef>
              <a:spcAft>
                <a:spcPts val="600"/>
              </a:spcAft>
            </a:pPr>
            <a:r>
              <a:rPr lang="en-GB" sz="1800" dirty="0">
                <a:solidFill>
                  <a:schemeClr val="tx1">
                    <a:lumMod val="75000"/>
                    <a:lumOff val="25000"/>
                  </a:schemeClr>
                </a:solidFill>
              </a:rPr>
              <a:t>Get professional advice to help you draw up a plan to achieve this (or you can do it yourself)</a:t>
            </a:r>
          </a:p>
          <a:p>
            <a:pPr marL="0" indent="0">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hlinkClick r:id="rId9">
                  <a:extLst>
                    <a:ext uri="{A12FA001-AC4F-418D-AE19-62706E023703}">
                      <ahyp:hlinkClr xmlns:ahyp="http://schemas.microsoft.com/office/drawing/2018/hyperlinkcolor" xmlns="" val="tx"/>
                    </a:ext>
                  </a:extLst>
                </a:hlinkClick>
              </a:rPr>
              <a:t>https://www.moneyadviceservice.org.uk/en/articles/personal-pensions</a:t>
            </a:r>
            <a:endParaRPr lang="en-GB" sz="1800" dirty="0">
              <a:solidFill>
                <a:schemeClr val="tx1">
                  <a:lumMod val="75000"/>
                  <a:lumOff val="25000"/>
                </a:schemeClr>
              </a:solidFill>
            </a:endParaRPr>
          </a:p>
          <a:p>
            <a:pPr marL="0" indent="0">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hlinkClick r:id="rId10">
                  <a:extLst>
                    <a:ext uri="{A12FA001-AC4F-418D-AE19-62706E023703}">
                      <ahyp:hlinkClr xmlns:ahyp="http://schemas.microsoft.com/office/drawing/2018/hyperlinkcolor" xmlns="" val="tx"/>
                    </a:ext>
                  </a:extLst>
                </a:hlinkClick>
              </a:rPr>
              <a:t>https://www.pensionsadvisoryservice.org.uk/</a:t>
            </a:r>
            <a:endParaRPr lang="en-GB" sz="1800" dirty="0">
              <a:solidFill>
                <a:schemeClr val="tx1">
                  <a:lumMod val="75000"/>
                  <a:lumOff val="25000"/>
                </a:schemeClr>
              </a:solidFill>
            </a:endParaRPr>
          </a:p>
          <a:p>
            <a:pPr marL="0" indent="0">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hlinkClick r:id="rId11">
                  <a:extLst>
                    <a:ext uri="{A12FA001-AC4F-418D-AE19-62706E023703}">
                      <ahyp:hlinkClr xmlns:ahyp="http://schemas.microsoft.com/office/drawing/2018/hyperlinkcolor" xmlns="" val="tx"/>
                    </a:ext>
                  </a:extLst>
                </a:hlinkClick>
              </a:rPr>
              <a:t>https://www.gov.uk/plan-retirement-income/get-financial-advice</a:t>
            </a:r>
            <a:endParaRPr lang="en-GB" sz="1800" dirty="0">
              <a:solidFill>
                <a:schemeClr val="tx1">
                  <a:lumMod val="75000"/>
                  <a:lumOff val="25000"/>
                </a:schemeClr>
              </a:solidFill>
            </a:endParaRPr>
          </a:p>
        </p:txBody>
      </p:sp>
      <p:pic>
        <p:nvPicPr>
          <p:cNvPr id="51" name="Graphic 50">
            <a:extLst>
              <a:ext uri="{FF2B5EF4-FFF2-40B4-BE49-F238E27FC236}">
                <a16:creationId xmlns:a16="http://schemas.microsoft.com/office/drawing/2014/main" id="{9E6F8511-602E-4C35-8535-1A36D822762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0800000" flipV="1">
            <a:off x="10007282" y="1"/>
            <a:ext cx="2184720" cy="512934"/>
          </a:xfrm>
          <a:prstGeom prst="rect">
            <a:avLst/>
          </a:prstGeom>
        </p:spPr>
      </p:pic>
    </p:spTree>
    <p:extLst>
      <p:ext uri="{BB962C8B-B14F-4D97-AF65-F5344CB8AC3E}">
        <p14:creationId xmlns:p14="http://schemas.microsoft.com/office/powerpoint/2010/main" val="341552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789941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3141" r="23141"/>
          <a:stretch/>
        </p:blipFill>
        <p:spPr>
          <a:xfrm>
            <a:off x="379025"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2882096"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347241"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867653" y="5529897"/>
            <a:ext cx="2378416" cy="2378414"/>
          </a:xfrm>
          <a:prstGeom prst="rect">
            <a:avLst/>
          </a:prstGeom>
        </p:spPr>
      </p:pic>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4919328" y="2119474"/>
            <a:ext cx="6997573"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000" dirty="0">
                <a:solidFill>
                  <a:schemeClr val="accent1"/>
                </a:solidFill>
              </a:rPr>
              <a:t>UNDERSTAND HOW YOUR SOURCES OF INCOME FIT TOGETHER</a:t>
            </a:r>
            <a:endParaRPr lang="en-GB" sz="2000" b="1" dirty="0">
              <a:solidFill>
                <a:schemeClr val="tx1">
                  <a:lumMod val="75000"/>
                  <a:lumOff val="25000"/>
                </a:schemeClr>
              </a:solidFill>
            </a:endParaRPr>
          </a:p>
        </p:txBody>
      </p:sp>
      <p:sp>
        <p:nvSpPr>
          <p:cNvPr id="314" name="Hexagon 313">
            <a:extLst>
              <a:ext uri="{FF2B5EF4-FFF2-40B4-BE49-F238E27FC236}">
                <a16:creationId xmlns:a16="http://schemas.microsoft.com/office/drawing/2014/main" id="{B75420EE-0054-4AED-861A-70D7AA331F79}"/>
              </a:ext>
            </a:extLst>
          </p:cNvPr>
          <p:cNvSpPr/>
          <p:nvPr/>
        </p:nvSpPr>
        <p:spPr>
          <a:xfrm rot="5400000">
            <a:off x="8000039" y="2702093"/>
            <a:ext cx="1644178" cy="1417396"/>
          </a:xfrm>
          <a:prstGeom prst="hexagon">
            <a:avLst/>
          </a:prstGeom>
          <a:solidFill>
            <a:srgbClr val="FAECF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7" name="Hexagon 316">
            <a:extLst>
              <a:ext uri="{FF2B5EF4-FFF2-40B4-BE49-F238E27FC236}">
                <a16:creationId xmlns:a16="http://schemas.microsoft.com/office/drawing/2014/main" id="{A2FABD9D-C877-467B-BB00-C51AF91970C9}"/>
              </a:ext>
            </a:extLst>
          </p:cNvPr>
          <p:cNvSpPr/>
          <p:nvPr/>
        </p:nvSpPr>
        <p:spPr>
          <a:xfrm rot="5400000">
            <a:off x="7192989" y="4171014"/>
            <a:ext cx="1644178" cy="1417396"/>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7" name="Group 26">
            <a:extLst>
              <a:ext uri="{FF2B5EF4-FFF2-40B4-BE49-F238E27FC236}">
                <a16:creationId xmlns:a16="http://schemas.microsoft.com/office/drawing/2014/main" id="{633F63AF-35DB-415B-A92F-9443D495BE4C}"/>
              </a:ext>
            </a:extLst>
          </p:cNvPr>
          <p:cNvGrpSpPr/>
          <p:nvPr/>
        </p:nvGrpSpPr>
        <p:grpSpPr>
          <a:xfrm>
            <a:off x="6499330" y="2588702"/>
            <a:ext cx="1417396" cy="1644178"/>
            <a:chOff x="4885230" y="2588702"/>
            <a:chExt cx="1417396" cy="1644178"/>
          </a:xfrm>
        </p:grpSpPr>
        <p:sp>
          <p:nvSpPr>
            <p:cNvPr id="7" name="Hexagon 6">
              <a:extLst>
                <a:ext uri="{FF2B5EF4-FFF2-40B4-BE49-F238E27FC236}">
                  <a16:creationId xmlns:a16="http://schemas.microsoft.com/office/drawing/2014/main" id="{E3A26901-6B43-4C29-A3DD-EAA04BFCA238}"/>
                </a:ext>
              </a:extLst>
            </p:cNvPr>
            <p:cNvSpPr/>
            <p:nvPr/>
          </p:nvSpPr>
          <p:spPr>
            <a:xfrm rot="5400000">
              <a:off x="4771839" y="2702093"/>
              <a:ext cx="1644178" cy="1417396"/>
            </a:xfrm>
            <a:prstGeom prst="hexagon">
              <a:avLst/>
            </a:prstGeom>
            <a:solidFill>
              <a:srgbClr val="FAECF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0" name="Content Placeholder 2">
              <a:extLst>
                <a:ext uri="{FF2B5EF4-FFF2-40B4-BE49-F238E27FC236}">
                  <a16:creationId xmlns:a16="http://schemas.microsoft.com/office/drawing/2014/main" id="{564837FF-803E-42BC-B42F-C65666658662}"/>
                </a:ext>
              </a:extLst>
            </p:cNvPr>
            <p:cNvSpPr txBox="1">
              <a:spLocks/>
            </p:cNvSpPr>
            <p:nvPr/>
          </p:nvSpPr>
          <p:spPr>
            <a:xfrm>
              <a:off x="5013200" y="3133792"/>
              <a:ext cx="1161458" cy="553998"/>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State pension</a:t>
              </a:r>
            </a:p>
          </p:txBody>
        </p:sp>
      </p:grpSp>
      <p:grpSp>
        <p:nvGrpSpPr>
          <p:cNvPr id="26" name="Group 25">
            <a:extLst>
              <a:ext uri="{FF2B5EF4-FFF2-40B4-BE49-F238E27FC236}">
                <a16:creationId xmlns:a16="http://schemas.microsoft.com/office/drawing/2014/main" id="{BB86DFCA-9907-4E8C-8B95-0011CDF1593B}"/>
              </a:ext>
            </a:extLst>
          </p:cNvPr>
          <p:cNvGrpSpPr/>
          <p:nvPr/>
        </p:nvGrpSpPr>
        <p:grpSpPr>
          <a:xfrm>
            <a:off x="4885230" y="2588702"/>
            <a:ext cx="1417396" cy="1644178"/>
            <a:chOff x="6499330" y="2588702"/>
            <a:chExt cx="1417396" cy="1644178"/>
          </a:xfrm>
        </p:grpSpPr>
        <p:sp>
          <p:nvSpPr>
            <p:cNvPr id="313" name="Hexagon 312">
              <a:extLst>
                <a:ext uri="{FF2B5EF4-FFF2-40B4-BE49-F238E27FC236}">
                  <a16:creationId xmlns:a16="http://schemas.microsoft.com/office/drawing/2014/main" id="{FDCEA22B-243D-47F8-AA47-5582C619C400}"/>
                </a:ext>
              </a:extLst>
            </p:cNvPr>
            <p:cNvSpPr/>
            <p:nvPr/>
          </p:nvSpPr>
          <p:spPr>
            <a:xfrm rot="5400000">
              <a:off x="6385939" y="2702093"/>
              <a:ext cx="1644178" cy="1417396"/>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1" name="Content Placeholder 2">
              <a:extLst>
                <a:ext uri="{FF2B5EF4-FFF2-40B4-BE49-F238E27FC236}">
                  <a16:creationId xmlns:a16="http://schemas.microsoft.com/office/drawing/2014/main" id="{035C5EB6-95DC-4D87-BC8C-0C3D29F9DD6B}"/>
                </a:ext>
              </a:extLst>
            </p:cNvPr>
            <p:cNvSpPr txBox="1">
              <a:spLocks/>
            </p:cNvSpPr>
            <p:nvPr/>
          </p:nvSpPr>
          <p:spPr>
            <a:xfrm>
              <a:off x="6627300" y="3272291"/>
              <a:ext cx="1161458" cy="276999"/>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Paid work</a:t>
              </a:r>
            </a:p>
          </p:txBody>
        </p:sp>
      </p:grpSp>
      <p:sp>
        <p:nvSpPr>
          <p:cNvPr id="322" name="Content Placeholder 2">
            <a:extLst>
              <a:ext uri="{FF2B5EF4-FFF2-40B4-BE49-F238E27FC236}">
                <a16:creationId xmlns:a16="http://schemas.microsoft.com/office/drawing/2014/main" id="{FCB7041F-298E-4D05-B2EC-A285D4D593A0}"/>
              </a:ext>
            </a:extLst>
          </p:cNvPr>
          <p:cNvSpPr txBox="1">
            <a:spLocks/>
          </p:cNvSpPr>
          <p:nvPr/>
        </p:nvSpPr>
        <p:spPr>
          <a:xfrm>
            <a:off x="8241400" y="2995294"/>
            <a:ext cx="1161458" cy="830997"/>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Salary related pension</a:t>
            </a:r>
          </a:p>
        </p:txBody>
      </p:sp>
      <p:grpSp>
        <p:nvGrpSpPr>
          <p:cNvPr id="29" name="Group 28">
            <a:extLst>
              <a:ext uri="{FF2B5EF4-FFF2-40B4-BE49-F238E27FC236}">
                <a16:creationId xmlns:a16="http://schemas.microsoft.com/office/drawing/2014/main" id="{2673328D-5298-4F07-8916-D57B92D999B6}"/>
              </a:ext>
            </a:extLst>
          </p:cNvPr>
          <p:cNvGrpSpPr/>
          <p:nvPr/>
        </p:nvGrpSpPr>
        <p:grpSpPr>
          <a:xfrm flipH="1">
            <a:off x="9727530" y="2588702"/>
            <a:ext cx="1417396" cy="1644178"/>
            <a:chOff x="5692280" y="4057623"/>
            <a:chExt cx="1417396" cy="1644178"/>
          </a:xfrm>
        </p:grpSpPr>
        <p:sp>
          <p:nvSpPr>
            <p:cNvPr id="316" name="Hexagon 315">
              <a:extLst>
                <a:ext uri="{FF2B5EF4-FFF2-40B4-BE49-F238E27FC236}">
                  <a16:creationId xmlns:a16="http://schemas.microsoft.com/office/drawing/2014/main" id="{291B925E-13BB-4FBB-867C-2D425A5092FB}"/>
                </a:ext>
              </a:extLst>
            </p:cNvPr>
            <p:cNvSpPr/>
            <p:nvPr/>
          </p:nvSpPr>
          <p:spPr>
            <a:xfrm rot="5400000">
              <a:off x="5578889" y="4171014"/>
              <a:ext cx="1644178" cy="1417396"/>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4" name="Content Placeholder 2">
              <a:extLst>
                <a:ext uri="{FF2B5EF4-FFF2-40B4-BE49-F238E27FC236}">
                  <a16:creationId xmlns:a16="http://schemas.microsoft.com/office/drawing/2014/main" id="{F796A0E2-A286-4CCA-ADBA-77B6419DBBFE}"/>
                </a:ext>
              </a:extLst>
            </p:cNvPr>
            <p:cNvSpPr txBox="1">
              <a:spLocks/>
            </p:cNvSpPr>
            <p:nvPr/>
          </p:nvSpPr>
          <p:spPr>
            <a:xfrm>
              <a:off x="5820250" y="4602715"/>
              <a:ext cx="1161458" cy="553998"/>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Savings and investment</a:t>
              </a:r>
            </a:p>
          </p:txBody>
        </p:sp>
      </p:grpSp>
      <p:sp>
        <p:nvSpPr>
          <p:cNvPr id="325" name="Content Placeholder 2">
            <a:extLst>
              <a:ext uri="{FF2B5EF4-FFF2-40B4-BE49-F238E27FC236}">
                <a16:creationId xmlns:a16="http://schemas.microsoft.com/office/drawing/2014/main" id="{81852899-E491-40D0-BA07-689A8E570392}"/>
              </a:ext>
            </a:extLst>
          </p:cNvPr>
          <p:cNvSpPr txBox="1">
            <a:spLocks/>
          </p:cNvSpPr>
          <p:nvPr/>
        </p:nvSpPr>
        <p:spPr>
          <a:xfrm>
            <a:off x="7434350" y="4602714"/>
            <a:ext cx="1161458" cy="553998"/>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State benefits</a:t>
            </a:r>
          </a:p>
        </p:txBody>
      </p:sp>
      <p:grpSp>
        <p:nvGrpSpPr>
          <p:cNvPr id="30" name="Group 29">
            <a:extLst>
              <a:ext uri="{FF2B5EF4-FFF2-40B4-BE49-F238E27FC236}">
                <a16:creationId xmlns:a16="http://schemas.microsoft.com/office/drawing/2014/main" id="{6DA29DE6-5A03-43ED-B702-59190E1A65D8}"/>
              </a:ext>
            </a:extLst>
          </p:cNvPr>
          <p:cNvGrpSpPr/>
          <p:nvPr/>
        </p:nvGrpSpPr>
        <p:grpSpPr>
          <a:xfrm flipH="1">
            <a:off x="8920480" y="4057623"/>
            <a:ext cx="1417396" cy="1644178"/>
            <a:chOff x="9727530" y="2588702"/>
            <a:chExt cx="1417396" cy="1644178"/>
          </a:xfrm>
        </p:grpSpPr>
        <p:sp>
          <p:nvSpPr>
            <p:cNvPr id="315" name="Hexagon 314">
              <a:extLst>
                <a:ext uri="{FF2B5EF4-FFF2-40B4-BE49-F238E27FC236}">
                  <a16:creationId xmlns:a16="http://schemas.microsoft.com/office/drawing/2014/main" id="{37BB1C90-7038-4E92-9128-EAFEBFA0AA5E}"/>
                </a:ext>
              </a:extLst>
            </p:cNvPr>
            <p:cNvSpPr/>
            <p:nvPr/>
          </p:nvSpPr>
          <p:spPr>
            <a:xfrm rot="5400000">
              <a:off x="9614139" y="2702093"/>
              <a:ext cx="1644178" cy="1417396"/>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3" name="Content Placeholder 2">
              <a:extLst>
                <a:ext uri="{FF2B5EF4-FFF2-40B4-BE49-F238E27FC236}">
                  <a16:creationId xmlns:a16="http://schemas.microsoft.com/office/drawing/2014/main" id="{7CC8373E-7715-48E3-A334-009F8E097C4F}"/>
                </a:ext>
              </a:extLst>
            </p:cNvPr>
            <p:cNvSpPr txBox="1">
              <a:spLocks/>
            </p:cNvSpPr>
            <p:nvPr/>
          </p:nvSpPr>
          <p:spPr>
            <a:xfrm>
              <a:off x="9855500" y="3133792"/>
              <a:ext cx="1161458" cy="553998"/>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Other income</a:t>
              </a:r>
            </a:p>
          </p:txBody>
        </p:sp>
      </p:grpSp>
      <p:grpSp>
        <p:nvGrpSpPr>
          <p:cNvPr id="32" name="Group 31">
            <a:extLst>
              <a:ext uri="{FF2B5EF4-FFF2-40B4-BE49-F238E27FC236}">
                <a16:creationId xmlns:a16="http://schemas.microsoft.com/office/drawing/2014/main" id="{1263F7F9-9A89-429A-B507-A1CE348EB1A6}"/>
              </a:ext>
            </a:extLst>
          </p:cNvPr>
          <p:cNvGrpSpPr/>
          <p:nvPr/>
        </p:nvGrpSpPr>
        <p:grpSpPr>
          <a:xfrm>
            <a:off x="5692280" y="4057623"/>
            <a:ext cx="1417396" cy="1644178"/>
            <a:chOff x="8920480" y="4057623"/>
            <a:chExt cx="1417396" cy="1644178"/>
          </a:xfrm>
        </p:grpSpPr>
        <p:sp>
          <p:nvSpPr>
            <p:cNvPr id="318" name="Hexagon 317">
              <a:extLst>
                <a:ext uri="{FF2B5EF4-FFF2-40B4-BE49-F238E27FC236}">
                  <a16:creationId xmlns:a16="http://schemas.microsoft.com/office/drawing/2014/main" id="{90BCC33B-3277-4075-86C9-2288182B7AB6}"/>
                </a:ext>
              </a:extLst>
            </p:cNvPr>
            <p:cNvSpPr/>
            <p:nvPr/>
          </p:nvSpPr>
          <p:spPr>
            <a:xfrm rot="5400000">
              <a:off x="8807089" y="4171014"/>
              <a:ext cx="1644178" cy="1417396"/>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6" name="Content Placeholder 2">
              <a:extLst>
                <a:ext uri="{FF2B5EF4-FFF2-40B4-BE49-F238E27FC236}">
                  <a16:creationId xmlns:a16="http://schemas.microsoft.com/office/drawing/2014/main" id="{7DCF37A5-9E28-4D39-8330-481BE016DC2E}"/>
                </a:ext>
              </a:extLst>
            </p:cNvPr>
            <p:cNvSpPr txBox="1">
              <a:spLocks/>
            </p:cNvSpPr>
            <p:nvPr/>
          </p:nvSpPr>
          <p:spPr>
            <a:xfrm>
              <a:off x="9048450" y="4741213"/>
              <a:ext cx="1161458" cy="276999"/>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Property</a:t>
              </a:r>
            </a:p>
          </p:txBody>
        </p:sp>
      </p:grpSp>
      <p:grpSp>
        <p:nvGrpSpPr>
          <p:cNvPr id="23" name="Group 22">
            <a:extLst>
              <a:ext uri="{FF2B5EF4-FFF2-40B4-BE49-F238E27FC236}">
                <a16:creationId xmlns:a16="http://schemas.microsoft.com/office/drawing/2014/main" id="{F214260B-5EC3-46C2-A033-1DEFFA13BFC5}"/>
              </a:ext>
            </a:extLst>
          </p:cNvPr>
          <p:cNvGrpSpPr/>
          <p:nvPr/>
        </p:nvGrpSpPr>
        <p:grpSpPr>
          <a:xfrm>
            <a:off x="10534582" y="4057623"/>
            <a:ext cx="1417396" cy="1644178"/>
            <a:chOff x="10578840" y="4159762"/>
            <a:chExt cx="1328880" cy="1541500"/>
          </a:xfrm>
        </p:grpSpPr>
        <p:grpSp>
          <p:nvGrpSpPr>
            <p:cNvPr id="21" name="Group 20">
              <a:extLst>
                <a:ext uri="{FF2B5EF4-FFF2-40B4-BE49-F238E27FC236}">
                  <a16:creationId xmlns:a16="http://schemas.microsoft.com/office/drawing/2014/main" id="{62E109CF-9584-4C95-9746-117A847D1703}"/>
                </a:ext>
              </a:extLst>
            </p:cNvPr>
            <p:cNvGrpSpPr/>
            <p:nvPr/>
          </p:nvGrpSpPr>
          <p:grpSpPr>
            <a:xfrm>
              <a:off x="10578840" y="4159762"/>
              <a:ext cx="1328880" cy="1541500"/>
              <a:chOff x="10578840" y="4159762"/>
              <a:chExt cx="1328880" cy="1541500"/>
            </a:xfrm>
          </p:grpSpPr>
          <p:sp>
            <p:nvSpPr>
              <p:cNvPr id="319" name="Hexagon 318">
                <a:extLst>
                  <a:ext uri="{FF2B5EF4-FFF2-40B4-BE49-F238E27FC236}">
                    <a16:creationId xmlns:a16="http://schemas.microsoft.com/office/drawing/2014/main" id="{AADF29D4-35ED-489F-894B-0A89D725C1CD}"/>
                  </a:ext>
                </a:extLst>
              </p:cNvPr>
              <p:cNvSpPr/>
              <p:nvPr/>
            </p:nvSpPr>
            <p:spPr>
              <a:xfrm rot="5400000">
                <a:off x="10472530" y="4266072"/>
                <a:ext cx="1541500" cy="1328880"/>
              </a:xfrm>
              <a:prstGeom prst="hexagon">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9" name="Freeform: Shape 328">
                <a:extLst>
                  <a:ext uri="{FF2B5EF4-FFF2-40B4-BE49-F238E27FC236}">
                    <a16:creationId xmlns:a16="http://schemas.microsoft.com/office/drawing/2014/main" id="{0EFF518B-4799-41B0-A929-8895B3FEC42E}"/>
                  </a:ext>
                </a:extLst>
              </p:cNvPr>
              <p:cNvSpPr/>
              <p:nvPr/>
            </p:nvSpPr>
            <p:spPr>
              <a:xfrm rot="5400000">
                <a:off x="10866434" y="3872168"/>
                <a:ext cx="753692" cy="1328880"/>
              </a:xfrm>
              <a:custGeom>
                <a:avLst/>
                <a:gdLst>
                  <a:gd name="connsiteX0" fmla="*/ 0 w 753692"/>
                  <a:gd name="connsiteY0" fmla="*/ 664440 h 1328880"/>
                  <a:gd name="connsiteX1" fmla="*/ 332220 w 753692"/>
                  <a:gd name="connsiteY1" fmla="*/ 0 h 1328880"/>
                  <a:gd name="connsiteX2" fmla="*/ 753692 w 753692"/>
                  <a:gd name="connsiteY2" fmla="*/ 0 h 1328880"/>
                  <a:gd name="connsiteX3" fmla="*/ 753692 w 753692"/>
                  <a:gd name="connsiteY3" fmla="*/ 1328880 h 1328880"/>
                  <a:gd name="connsiteX4" fmla="*/ 332220 w 753692"/>
                  <a:gd name="connsiteY4" fmla="*/ 1328880 h 132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692" h="1328880">
                    <a:moveTo>
                      <a:pt x="0" y="664440"/>
                    </a:moveTo>
                    <a:lnTo>
                      <a:pt x="332220" y="0"/>
                    </a:lnTo>
                    <a:lnTo>
                      <a:pt x="753692" y="0"/>
                    </a:lnTo>
                    <a:lnTo>
                      <a:pt x="753692" y="1328880"/>
                    </a:lnTo>
                    <a:lnTo>
                      <a:pt x="332220" y="1328880"/>
                    </a:lnTo>
                    <a:close/>
                  </a:path>
                </a:pathLst>
              </a:custGeom>
              <a:solidFill>
                <a:srgbClr val="FAECF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27" name="Content Placeholder 2">
              <a:extLst>
                <a:ext uri="{FF2B5EF4-FFF2-40B4-BE49-F238E27FC236}">
                  <a16:creationId xmlns:a16="http://schemas.microsoft.com/office/drawing/2014/main" id="{564673D1-880C-4FAF-8F82-DB34C5B9F14C}"/>
                </a:ext>
              </a:extLst>
            </p:cNvPr>
            <p:cNvSpPr txBox="1">
              <a:spLocks/>
            </p:cNvSpPr>
            <p:nvPr/>
          </p:nvSpPr>
          <p:spPr>
            <a:xfrm>
              <a:off x="10698815" y="4670813"/>
              <a:ext cx="1088927" cy="519401"/>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600"/>
                </a:spcAft>
                <a:buFont typeface="Arial" panose="020B0604020202020204" pitchFamily="34" charset="0"/>
                <a:buNone/>
              </a:pPr>
              <a:r>
                <a:rPr lang="en-GB" sz="1800" dirty="0">
                  <a:solidFill>
                    <a:schemeClr val="tx1">
                      <a:lumMod val="75000"/>
                      <a:lumOff val="25000"/>
                    </a:schemeClr>
                  </a:solidFill>
                </a:rPr>
                <a:t>Pension</a:t>
              </a:r>
              <a:br>
                <a:rPr lang="en-GB" sz="1800" dirty="0">
                  <a:solidFill>
                    <a:schemeClr val="tx1">
                      <a:lumMod val="75000"/>
                      <a:lumOff val="25000"/>
                    </a:schemeClr>
                  </a:solidFill>
                </a:rPr>
              </a:br>
              <a:r>
                <a:rPr lang="en-GB" sz="1800" dirty="0">
                  <a:solidFill>
                    <a:schemeClr val="tx1">
                      <a:lumMod val="75000"/>
                      <a:lumOff val="25000"/>
                    </a:schemeClr>
                  </a:solidFill>
                </a:rPr>
                <a:t>pot</a:t>
              </a:r>
            </a:p>
          </p:txBody>
        </p:sp>
      </p:grpSp>
      <p:grpSp>
        <p:nvGrpSpPr>
          <p:cNvPr id="24" name="Group 23">
            <a:extLst>
              <a:ext uri="{FF2B5EF4-FFF2-40B4-BE49-F238E27FC236}">
                <a16:creationId xmlns:a16="http://schemas.microsoft.com/office/drawing/2014/main" id="{3F7B30B1-B3FD-4EEB-AF11-3351A028E7C9}"/>
              </a:ext>
            </a:extLst>
          </p:cNvPr>
          <p:cNvGrpSpPr/>
          <p:nvPr/>
        </p:nvGrpSpPr>
        <p:grpSpPr>
          <a:xfrm>
            <a:off x="4962948" y="6252962"/>
            <a:ext cx="2350888" cy="246222"/>
            <a:chOff x="5451119" y="6215363"/>
            <a:chExt cx="2350888" cy="246222"/>
          </a:xfrm>
        </p:grpSpPr>
        <p:sp>
          <p:nvSpPr>
            <p:cNvPr id="330" name="Rectangle 329">
              <a:extLst>
                <a:ext uri="{FF2B5EF4-FFF2-40B4-BE49-F238E27FC236}">
                  <a16:creationId xmlns:a16="http://schemas.microsoft.com/office/drawing/2014/main" id="{27428E58-ED9E-4425-9574-F7FD965F1499}"/>
                </a:ext>
              </a:extLst>
            </p:cNvPr>
            <p:cNvSpPr/>
            <p:nvPr/>
          </p:nvSpPr>
          <p:spPr>
            <a:xfrm>
              <a:off x="5451119" y="6215363"/>
              <a:ext cx="285618" cy="246222"/>
            </a:xfrm>
            <a:prstGeom prst="rect">
              <a:avLst/>
            </a:prstGeom>
            <a:solidFill>
              <a:srgbClr val="FAECF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D173FB83-F892-49A2-92F1-19FEE2130AF8}"/>
                </a:ext>
              </a:extLst>
            </p:cNvPr>
            <p:cNvSpPr/>
            <p:nvPr/>
          </p:nvSpPr>
          <p:spPr>
            <a:xfrm>
              <a:off x="6658102" y="6215363"/>
              <a:ext cx="285618" cy="246222"/>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ontent Placeholder 2">
              <a:extLst>
                <a:ext uri="{FF2B5EF4-FFF2-40B4-BE49-F238E27FC236}">
                  <a16:creationId xmlns:a16="http://schemas.microsoft.com/office/drawing/2014/main" id="{6911F219-8210-4EBC-B3F7-7D1204C9E080}"/>
                </a:ext>
              </a:extLst>
            </p:cNvPr>
            <p:cNvSpPr txBox="1">
              <a:spLocks/>
            </p:cNvSpPr>
            <p:nvPr/>
          </p:nvSpPr>
          <p:spPr>
            <a:xfrm>
              <a:off x="5867831" y="6246140"/>
              <a:ext cx="750139" cy="184666"/>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Font typeface="Arial" panose="020B0604020202020204" pitchFamily="34" charset="0"/>
                <a:buNone/>
              </a:pPr>
              <a:r>
                <a:rPr lang="en-GB" sz="1200" dirty="0">
                  <a:solidFill>
                    <a:schemeClr val="tx1">
                      <a:lumMod val="75000"/>
                      <a:lumOff val="25000"/>
                    </a:schemeClr>
                  </a:solidFill>
                </a:rPr>
                <a:t>Secure</a:t>
              </a:r>
            </a:p>
          </p:txBody>
        </p:sp>
        <p:sp>
          <p:nvSpPr>
            <p:cNvPr id="333" name="Content Placeholder 2">
              <a:extLst>
                <a:ext uri="{FF2B5EF4-FFF2-40B4-BE49-F238E27FC236}">
                  <a16:creationId xmlns:a16="http://schemas.microsoft.com/office/drawing/2014/main" id="{F1A489F2-BD95-41E9-BFA3-7EEBE7B39707}"/>
                </a:ext>
              </a:extLst>
            </p:cNvPr>
            <p:cNvSpPr txBox="1">
              <a:spLocks/>
            </p:cNvSpPr>
            <p:nvPr/>
          </p:nvSpPr>
          <p:spPr>
            <a:xfrm>
              <a:off x="7051868" y="6246140"/>
              <a:ext cx="750139" cy="184666"/>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Font typeface="Arial" panose="020B0604020202020204" pitchFamily="34" charset="0"/>
                <a:buNone/>
              </a:pPr>
              <a:r>
                <a:rPr lang="en-GB" sz="1200" dirty="0">
                  <a:solidFill>
                    <a:schemeClr val="tx1">
                      <a:lumMod val="75000"/>
                      <a:lumOff val="25000"/>
                    </a:schemeClr>
                  </a:solidFill>
                </a:rPr>
                <a:t>Non-secure</a:t>
              </a:r>
            </a:p>
          </p:txBody>
        </p:sp>
      </p:grpSp>
    </p:spTree>
    <p:extLst>
      <p:ext uri="{BB962C8B-B14F-4D97-AF65-F5344CB8AC3E}">
        <p14:creationId xmlns:p14="http://schemas.microsoft.com/office/powerpoint/2010/main" val="2207132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347241" y="5529897"/>
            <a:ext cx="2378416" cy="2378414"/>
          </a:xfrm>
          <a:prstGeom prst="rect">
            <a:avLst/>
          </a:prstGeom>
        </p:spPr>
      </p:pic>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l="23141" r="23141"/>
          <a:stretch/>
        </p:blipFill>
        <p:spPr>
          <a:xfrm>
            <a:off x="7527403"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0"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9919866"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371896" y="2107899"/>
            <a:ext cx="6867390" cy="3821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400" dirty="0">
                <a:solidFill>
                  <a:schemeClr val="accent1"/>
                </a:solidFill>
              </a:rPr>
              <a:t>PAID WORK</a:t>
            </a:r>
            <a:endParaRPr lang="en-GB" sz="2400" b="1" dirty="0">
              <a:solidFill>
                <a:schemeClr val="tx1">
                  <a:lumMod val="75000"/>
                  <a:lumOff val="25000"/>
                </a:schemeClr>
              </a:solidFill>
            </a:endParaRPr>
          </a:p>
        </p:txBody>
      </p:sp>
      <p:sp>
        <p:nvSpPr>
          <p:cNvPr id="214" name="TextBox 213">
            <a:extLst>
              <a:ext uri="{FF2B5EF4-FFF2-40B4-BE49-F238E27FC236}">
                <a16:creationId xmlns:a16="http://schemas.microsoft.com/office/drawing/2014/main" id="{E5D28F73-347E-437B-8CFD-AF268849BD1D}"/>
              </a:ext>
            </a:extLst>
          </p:cNvPr>
          <p:cNvSpPr txBox="1"/>
          <p:nvPr/>
        </p:nvSpPr>
        <p:spPr>
          <a:xfrm>
            <a:off x="371896" y="2619209"/>
            <a:ext cx="6867391" cy="2769989"/>
          </a:xfrm>
          <a:prstGeom prst="rect">
            <a:avLst/>
          </a:prstGeom>
          <a:noFill/>
        </p:spPr>
        <p:txBody>
          <a:bodyPr wrap="square" lIns="0" tIns="0" rIns="0" bIns="0">
            <a:spAutoFit/>
          </a:bodyPr>
          <a:lstStyle/>
          <a:p>
            <a:pPr marL="342900" indent="-342900">
              <a:spcBef>
                <a:spcPts val="600"/>
              </a:spcBef>
              <a:spcAft>
                <a:spcPts val="600"/>
              </a:spcAft>
              <a:buFont typeface="Arial" panose="020B0604020202020204" pitchFamily="34" charset="0"/>
              <a:buChar char="•"/>
            </a:pPr>
            <a:r>
              <a:rPr lang="en-GB" sz="2000" dirty="0">
                <a:solidFill>
                  <a:schemeClr val="tx1">
                    <a:lumMod val="75000"/>
                    <a:lumOff val="25000"/>
                  </a:schemeClr>
                </a:solidFill>
              </a:rPr>
              <a:t>Retirement is no longer the cliff-edge it once was. Many people choose to work longer or retire gradually which means they don't have to rely on just their pension income.</a:t>
            </a:r>
          </a:p>
          <a:p>
            <a:pPr marL="342900" indent="-342900">
              <a:spcBef>
                <a:spcPts val="600"/>
              </a:spcBef>
              <a:spcAft>
                <a:spcPts val="600"/>
              </a:spcAft>
              <a:buFont typeface="Arial" panose="020B0604020202020204" pitchFamily="34" charset="0"/>
              <a:buChar char="•"/>
            </a:pPr>
            <a:r>
              <a:rPr lang="en-GB" sz="2000" dirty="0">
                <a:solidFill>
                  <a:schemeClr val="tx1">
                    <a:lumMod val="75000"/>
                    <a:lumOff val="25000"/>
                  </a:schemeClr>
                </a:solidFill>
              </a:rPr>
              <a:t>If you carry on working you may continue contributing to your pension so that you have a bigger pot when you eventually give up work altogether.</a:t>
            </a:r>
          </a:p>
          <a:p>
            <a:pPr marL="342900" indent="-342900">
              <a:spcBef>
                <a:spcPts val="600"/>
              </a:spcBef>
              <a:spcAft>
                <a:spcPts val="600"/>
              </a:spcAft>
              <a:buFont typeface="Arial" panose="020B0604020202020204" pitchFamily="34" charset="0"/>
              <a:buChar char="•"/>
            </a:pPr>
            <a:r>
              <a:rPr lang="en-GB" sz="2000" dirty="0">
                <a:solidFill>
                  <a:schemeClr val="tx1">
                    <a:lumMod val="75000"/>
                    <a:lumOff val="25000"/>
                  </a:schemeClr>
                </a:solidFill>
              </a:rPr>
              <a:t>Bear in mind that you may have to stop working sooner than you would like if you develop health issues.</a:t>
            </a:r>
          </a:p>
        </p:txBody>
      </p:sp>
    </p:spTree>
    <p:extLst>
      <p:ext uri="{BB962C8B-B14F-4D97-AF65-F5344CB8AC3E}">
        <p14:creationId xmlns:p14="http://schemas.microsoft.com/office/powerpoint/2010/main" val="27993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1107206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5" name="Picture 214" descr="A picture containing person, table, indoor, cutting&#10;&#10;Description automatically generated">
            <a:extLst>
              <a:ext uri="{FF2B5EF4-FFF2-40B4-BE49-F238E27FC236}">
                <a16:creationId xmlns:a16="http://schemas.microsoft.com/office/drawing/2014/main" id="{CF0D7687-9620-4F86-8DB3-3FB96764EA55}"/>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30286" r="30286"/>
          <a:stretch/>
        </p:blipFill>
        <p:spPr>
          <a:xfrm>
            <a:off x="9286549" y="1944545"/>
            <a:ext cx="2905451" cy="4913455"/>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0" y="416689"/>
            <a:ext cx="12192000"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a:t>
            </a:r>
            <a:br>
              <a:rPr lang="en-US" sz="3200" spc="300" dirty="0">
                <a:latin typeface="+mj-lt"/>
              </a:rPr>
            </a:br>
            <a:r>
              <a:rPr lang="en-US" sz="3200" spc="300" dirty="0">
                <a:latin typeface="+mj-lt"/>
              </a:rPr>
              <a:t>(INVESTMENT VEHICLES TOWARDS IT)</a:t>
            </a:r>
          </a:p>
        </p:txBody>
      </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813746" y="0"/>
            <a:ext cx="2378416" cy="2378414"/>
          </a:xfrm>
          <a:prstGeom prst="rect">
            <a:avLst/>
          </a:prstGeom>
        </p:spPr>
      </p:pic>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189046" y="2073754"/>
            <a:ext cx="6791775"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000" dirty="0">
                <a:solidFill>
                  <a:schemeClr val="accent1"/>
                </a:solidFill>
              </a:rPr>
              <a:t>STATE PENSION</a:t>
            </a:r>
          </a:p>
        </p:txBody>
      </p:sp>
      <p:sp>
        <p:nvSpPr>
          <p:cNvPr id="212" name="Content Placeholder 2">
            <a:extLst>
              <a:ext uri="{FF2B5EF4-FFF2-40B4-BE49-F238E27FC236}">
                <a16:creationId xmlns:a16="http://schemas.microsoft.com/office/drawing/2014/main" id="{8B783FD6-3AB0-44CE-A77D-3551525EA856}"/>
              </a:ext>
            </a:extLst>
          </p:cNvPr>
          <p:cNvSpPr txBox="1">
            <a:spLocks/>
          </p:cNvSpPr>
          <p:nvPr/>
        </p:nvSpPr>
        <p:spPr>
          <a:xfrm>
            <a:off x="178018" y="2480258"/>
            <a:ext cx="6813831" cy="3447098"/>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700" dirty="0">
                <a:solidFill>
                  <a:schemeClr val="tx1">
                    <a:lumMod val="75000"/>
                    <a:lumOff val="25000"/>
                  </a:schemeClr>
                </a:solidFill>
              </a:rPr>
              <a:t>Most people qualify for at least some State Pension when they reach their State Pension age. This provides you with a secure income for life which increases by at least the rate of inflation each year.</a:t>
            </a:r>
          </a:p>
          <a:p>
            <a:pPr>
              <a:lnSpc>
                <a:spcPct val="100000"/>
              </a:lnSpc>
              <a:spcBef>
                <a:spcPts val="600"/>
              </a:spcBef>
            </a:pPr>
            <a:r>
              <a:rPr lang="en-GB" sz="1700" dirty="0">
                <a:solidFill>
                  <a:schemeClr val="tx1">
                    <a:lumMod val="75000"/>
                    <a:lumOff val="25000"/>
                  </a:schemeClr>
                </a:solidFill>
              </a:rPr>
              <a:t>If you’re still working or have enough income from other sources once you reach your State Pension age, you may decide to defer taking your State Pension so that you receive a higher income from it later on.</a:t>
            </a:r>
          </a:p>
          <a:p>
            <a:pPr>
              <a:lnSpc>
                <a:spcPct val="100000"/>
              </a:lnSpc>
              <a:spcBef>
                <a:spcPts val="600"/>
              </a:spcBef>
            </a:pPr>
            <a:r>
              <a:rPr lang="en-GB" sz="1700" dirty="0">
                <a:solidFill>
                  <a:schemeClr val="tx1">
                    <a:lumMod val="75000"/>
                    <a:lumOff val="25000"/>
                  </a:schemeClr>
                </a:solidFill>
              </a:rPr>
              <a:t>You may be able to </a:t>
            </a:r>
            <a:r>
              <a:rPr lang="en-GB" sz="1700" b="1" dirty="0">
                <a:solidFill>
                  <a:schemeClr val="accent1"/>
                </a:solidFill>
              </a:rPr>
              <a:t>make extra payments to maximise your State Pension </a:t>
            </a:r>
            <a:r>
              <a:rPr lang="en-GB" sz="1700" dirty="0">
                <a:solidFill>
                  <a:schemeClr val="tx1">
                    <a:lumMod val="75000"/>
                    <a:lumOff val="25000"/>
                  </a:schemeClr>
                </a:solidFill>
              </a:rPr>
              <a:t>if you don’t yet qualify for the full amount.</a:t>
            </a:r>
          </a:p>
          <a:p>
            <a:pPr>
              <a:lnSpc>
                <a:spcPct val="100000"/>
              </a:lnSpc>
              <a:spcBef>
                <a:spcPts val="600"/>
              </a:spcBef>
            </a:pPr>
            <a:r>
              <a:rPr lang="en-GB" sz="1700" dirty="0">
                <a:solidFill>
                  <a:schemeClr val="tx1">
                    <a:lumMod val="75000"/>
                    <a:lumOff val="25000"/>
                  </a:schemeClr>
                </a:solidFill>
              </a:rPr>
              <a:t>When you die your State Pension stops but your spouse or civil partner may be able to boost their own State Pension based on your contributions. This only applies to people who reached State Pension age before 6 April 2016</a:t>
            </a:r>
          </a:p>
          <a:p>
            <a:pPr>
              <a:lnSpc>
                <a:spcPct val="100000"/>
              </a:lnSpc>
              <a:spcBef>
                <a:spcPts val="600"/>
              </a:spcBef>
            </a:pPr>
            <a:r>
              <a:rPr lang="en-GB" sz="1700" dirty="0">
                <a:solidFill>
                  <a:schemeClr val="tx1">
                    <a:lumMod val="75000"/>
                    <a:lumOff val="25000"/>
                  </a:schemeClr>
                </a:solidFill>
              </a:rPr>
              <a:t>NI Credit - </a:t>
            </a:r>
            <a:r>
              <a:rPr lang="en-GB" sz="1700" dirty="0">
                <a:solidFill>
                  <a:schemeClr val="tx1">
                    <a:lumMod val="75000"/>
                    <a:lumOff val="25000"/>
                  </a:schemeClr>
                </a:solidFill>
                <a:hlinkClick r:id="rId9">
                  <a:extLst>
                    <a:ext uri="{A12FA001-AC4F-418D-AE19-62706E023703}">
                      <ahyp:hlinkClr xmlns:ahyp="http://schemas.microsoft.com/office/drawing/2018/hyperlinkcolor" xmlns="" val="tx"/>
                    </a:ext>
                  </a:extLst>
                </a:hlinkClick>
              </a:rPr>
              <a:t>https://www.gov.uk/national-insurance-credits/eligibility</a:t>
            </a:r>
            <a:endParaRPr lang="en-GB" sz="1700" dirty="0">
              <a:solidFill>
                <a:schemeClr val="tx1">
                  <a:lumMod val="75000"/>
                  <a:lumOff val="25000"/>
                </a:schemeClr>
              </a:solidFill>
            </a:endParaRPr>
          </a:p>
        </p:txBody>
      </p:sp>
      <p:sp>
        <p:nvSpPr>
          <p:cNvPr id="214" name="Rounded Rectangle 4">
            <a:extLst>
              <a:ext uri="{FF2B5EF4-FFF2-40B4-BE49-F238E27FC236}">
                <a16:creationId xmlns:a16="http://schemas.microsoft.com/office/drawing/2014/main" id="{2B4F5205-8958-4251-84CD-5F3329B86C7B}"/>
              </a:ext>
            </a:extLst>
          </p:cNvPr>
          <p:cNvSpPr/>
          <p:nvPr/>
        </p:nvSpPr>
        <p:spPr>
          <a:xfrm>
            <a:off x="7164920" y="1944546"/>
            <a:ext cx="2121906" cy="491345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GB" dirty="0"/>
              <a:t>You'll usually need at least 10 </a:t>
            </a:r>
            <a:r>
              <a:rPr lang="en-GB" b="1" dirty="0"/>
              <a:t>qualifying</a:t>
            </a:r>
            <a:r>
              <a:rPr lang="en-GB" dirty="0"/>
              <a:t> years on your </a:t>
            </a:r>
            <a:r>
              <a:rPr lang="en-GB" b="1" dirty="0"/>
              <a:t>National</a:t>
            </a:r>
            <a:r>
              <a:rPr lang="en-GB" dirty="0"/>
              <a:t> Insurance record to get any </a:t>
            </a:r>
            <a:r>
              <a:rPr lang="en-GB" b="1" dirty="0"/>
              <a:t>State Pension</a:t>
            </a:r>
            <a:r>
              <a:rPr lang="en-GB" dirty="0"/>
              <a:t>. You'll need 35 </a:t>
            </a:r>
            <a:r>
              <a:rPr lang="en-GB" b="1" dirty="0"/>
              <a:t>qualifying</a:t>
            </a:r>
            <a:r>
              <a:rPr lang="en-GB" dirty="0"/>
              <a:t> years to get the full new </a:t>
            </a:r>
            <a:r>
              <a:rPr lang="en-GB" b="1" dirty="0"/>
              <a:t>State Pension</a:t>
            </a:r>
            <a:r>
              <a:rPr lang="en-GB" dirty="0"/>
              <a:t>. You'll get a proportion of the new </a:t>
            </a:r>
            <a:r>
              <a:rPr lang="en-GB" b="1" dirty="0"/>
              <a:t>State Pension</a:t>
            </a:r>
            <a:r>
              <a:rPr lang="en-GB" dirty="0"/>
              <a:t> if you have between 10 and 35 </a:t>
            </a:r>
            <a:r>
              <a:rPr lang="en-GB" b="1" dirty="0"/>
              <a:t>qualifying</a:t>
            </a:r>
            <a:r>
              <a:rPr lang="en-GB" dirty="0"/>
              <a:t> years.</a:t>
            </a:r>
          </a:p>
        </p:txBody>
      </p:sp>
      <p:sp>
        <p:nvSpPr>
          <p:cNvPr id="216" name="Rounded Rectangle 5">
            <a:extLst>
              <a:ext uri="{FF2B5EF4-FFF2-40B4-BE49-F238E27FC236}">
                <a16:creationId xmlns:a16="http://schemas.microsoft.com/office/drawing/2014/main" id="{9A36CA37-92C6-433C-8FD4-9900B83E6172}"/>
              </a:ext>
            </a:extLst>
          </p:cNvPr>
          <p:cNvSpPr/>
          <p:nvPr/>
        </p:nvSpPr>
        <p:spPr>
          <a:xfrm>
            <a:off x="773016" y="6056586"/>
            <a:ext cx="5623835" cy="5256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https://www.gov.uk/check-national-insurance-record</a:t>
            </a:r>
          </a:p>
        </p:txBody>
      </p:sp>
    </p:spTree>
    <p:extLst>
      <p:ext uri="{BB962C8B-B14F-4D97-AF65-F5344CB8AC3E}">
        <p14:creationId xmlns:p14="http://schemas.microsoft.com/office/powerpoint/2010/main" val="412366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3141" r="23141"/>
          <a:stretch/>
        </p:blipFill>
        <p:spPr>
          <a:xfrm>
            <a:off x="379025"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2882096"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347241"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867653" y="5529897"/>
            <a:ext cx="2378416" cy="2378414"/>
          </a:xfrm>
          <a:prstGeom prst="rect">
            <a:avLst/>
          </a:prstGeom>
        </p:spPr>
      </p:pic>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4919328" y="2119474"/>
            <a:ext cx="6997573" cy="61555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US" sz="2000" dirty="0">
                <a:solidFill>
                  <a:schemeClr val="accent1"/>
                </a:solidFill>
              </a:rPr>
              <a:t>SALARY-RELATED PENSIONS FROM EMPLOYERS (FOR CONTRACTORS – SELF INVESTED PERSONAL PENSION)</a:t>
            </a:r>
          </a:p>
        </p:txBody>
      </p:sp>
      <p:sp>
        <p:nvSpPr>
          <p:cNvPr id="211" name="TextBox 210">
            <a:extLst>
              <a:ext uri="{FF2B5EF4-FFF2-40B4-BE49-F238E27FC236}">
                <a16:creationId xmlns:a16="http://schemas.microsoft.com/office/drawing/2014/main" id="{9FE0C56D-69A2-4971-A28F-A4261BBD4544}"/>
              </a:ext>
            </a:extLst>
          </p:cNvPr>
          <p:cNvSpPr txBox="1"/>
          <p:nvPr/>
        </p:nvSpPr>
        <p:spPr>
          <a:xfrm>
            <a:off x="4919328" y="2862056"/>
            <a:ext cx="6997573" cy="3508653"/>
          </a:xfrm>
          <a:prstGeom prst="rect">
            <a:avLst/>
          </a:prstGeom>
          <a:noFill/>
        </p:spPr>
        <p:txBody>
          <a:bodyPr wrap="square" lIns="0" tIns="0" rIns="0" bIns="0">
            <a:spAutoFit/>
          </a:bodyPr>
          <a:lstStyle/>
          <a:p>
            <a:pPr marL="342900" indent="-342900">
              <a:spcBef>
                <a:spcPts val="600"/>
              </a:spcBef>
              <a:spcAft>
                <a:spcPts val="600"/>
              </a:spcAft>
              <a:buFont typeface="Arial" panose="020B0604020202020204" pitchFamily="34" charset="0"/>
              <a:buChar char="•"/>
            </a:pPr>
            <a:r>
              <a:rPr lang="en-US" sz="1600">
                <a:solidFill>
                  <a:schemeClr val="tx1">
                    <a:lumMod val="75000"/>
                    <a:lumOff val="25000"/>
                  </a:schemeClr>
                </a:solidFill>
              </a:rPr>
              <a:t>If you are a member of a defined benefit scheme (also known as an employer’s salary-related pension scheme such as a final salary or career average scheme) you will receive a pension from these based on how long you worked for the organisation and how much you earned.</a:t>
            </a:r>
          </a:p>
          <a:p>
            <a:pPr marL="342900" indent="-342900">
              <a:spcBef>
                <a:spcPts val="600"/>
              </a:spcBef>
              <a:spcAft>
                <a:spcPts val="600"/>
              </a:spcAft>
              <a:buFont typeface="Arial" panose="020B0604020202020204" pitchFamily="34" charset="0"/>
              <a:buChar char="•"/>
            </a:pPr>
            <a:r>
              <a:rPr lang="en-US" sz="1600">
                <a:solidFill>
                  <a:schemeClr val="tx1">
                    <a:lumMod val="75000"/>
                    <a:lumOff val="25000"/>
                  </a:schemeClr>
                </a:solidFill>
              </a:rPr>
              <a:t>This pension is a secure income for life, it usually increases over time and often provides an income for your dependants if you die before them. You can usually take up to 25% of your pension entitlement as a tax-free lump sum at the outset, but the more cash you take the lower the income you will get.</a:t>
            </a:r>
          </a:p>
          <a:p>
            <a:pPr marL="342900" indent="-342900">
              <a:spcBef>
                <a:spcPts val="600"/>
              </a:spcBef>
              <a:spcAft>
                <a:spcPts val="600"/>
              </a:spcAft>
              <a:buFont typeface="Arial" panose="020B0604020202020204" pitchFamily="34" charset="0"/>
              <a:buChar char="•"/>
            </a:pPr>
            <a:r>
              <a:rPr lang="en-US" sz="1600">
                <a:solidFill>
                  <a:schemeClr val="tx1">
                    <a:lumMod val="75000"/>
                    <a:lumOff val="25000"/>
                  </a:schemeClr>
                </a:solidFill>
              </a:rPr>
              <a:t>You cannot take all of your salary-related pension as a cash lump sum. If you want to do this you will have to transfer out of your salary-related pension scheme into a personal pension (if you’re allowed to) and this is not usually a good idea. If your pension is worth £30,000 or more you will have to take advice from a regulated financial adviser before you can transfer.</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70116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3412768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347241" y="5529897"/>
            <a:ext cx="2378416" cy="2378414"/>
          </a:xfrm>
          <a:prstGeom prst="rect">
            <a:avLst/>
          </a:prstGeom>
        </p:spPr>
      </p:pic>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l="23141" r="23141"/>
          <a:stretch/>
        </p:blipFill>
        <p:spPr>
          <a:xfrm>
            <a:off x="7527403"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0"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9919866"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350124" y="2086127"/>
            <a:ext cx="6867390"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000" dirty="0">
                <a:solidFill>
                  <a:schemeClr val="accent1"/>
                </a:solidFill>
              </a:rPr>
              <a:t>SAVINGS AND INVESTMENTS</a:t>
            </a:r>
          </a:p>
        </p:txBody>
      </p:sp>
      <p:sp>
        <p:nvSpPr>
          <p:cNvPr id="214" name="TextBox 213">
            <a:extLst>
              <a:ext uri="{FF2B5EF4-FFF2-40B4-BE49-F238E27FC236}">
                <a16:creationId xmlns:a16="http://schemas.microsoft.com/office/drawing/2014/main" id="{E5D28F73-347E-437B-8CFD-AF268849BD1D}"/>
              </a:ext>
            </a:extLst>
          </p:cNvPr>
          <p:cNvSpPr txBox="1"/>
          <p:nvPr/>
        </p:nvSpPr>
        <p:spPr>
          <a:xfrm>
            <a:off x="210702" y="2466807"/>
            <a:ext cx="7146235" cy="4078039"/>
          </a:xfrm>
          <a:prstGeom prst="rect">
            <a:avLst/>
          </a:prstGeom>
          <a:noFill/>
        </p:spPr>
        <p:txBody>
          <a:bodyPr wrap="square" lIns="0" tIns="0" rIns="0" bIns="0">
            <a:spAutoFit/>
          </a:bodyPr>
          <a:lstStyle/>
          <a:p>
            <a:pPr marL="261938" indent="-261938">
              <a:spcBef>
                <a:spcPts val="600"/>
              </a:spcBef>
              <a:buFont typeface="Arial" panose="020B0604020202020204" pitchFamily="34" charset="0"/>
              <a:buChar char="•"/>
            </a:pPr>
            <a:r>
              <a:rPr lang="en-US" sz="1600" dirty="0">
                <a:solidFill>
                  <a:schemeClr val="tx1">
                    <a:lumMod val="75000"/>
                    <a:lumOff val="25000"/>
                  </a:schemeClr>
                </a:solidFill>
              </a:rPr>
              <a:t>You may have savings or investments which will provide you with some income in retirement. This income is likely to be variable and there’s no guarantee it will rise over time.</a:t>
            </a:r>
          </a:p>
          <a:p>
            <a:pPr marL="261938" indent="-261938">
              <a:spcBef>
                <a:spcPts val="600"/>
              </a:spcBef>
              <a:buFont typeface="Arial" panose="020B0604020202020204" pitchFamily="34" charset="0"/>
              <a:buChar char="•"/>
            </a:pPr>
            <a:r>
              <a:rPr lang="en-US" sz="1600" dirty="0">
                <a:solidFill>
                  <a:schemeClr val="tx1">
                    <a:lumMod val="75000"/>
                    <a:lumOff val="25000"/>
                  </a:schemeClr>
                </a:solidFill>
              </a:rPr>
              <a:t>The amount of interest you earn on your savings will depend on interest rates which change over time. If you have stock market investments, the income from these may change depending on the types of investments you choose and how well they perform.</a:t>
            </a:r>
          </a:p>
          <a:p>
            <a:pPr marL="261938" indent="-261938">
              <a:spcBef>
                <a:spcPts val="600"/>
              </a:spcBef>
              <a:buFont typeface="Arial" panose="020B0604020202020204" pitchFamily="34" charset="0"/>
              <a:buChar char="•"/>
            </a:pPr>
            <a:r>
              <a:rPr lang="en-US" sz="1600" b="1" dirty="0">
                <a:solidFill>
                  <a:schemeClr val="accent1"/>
                </a:solidFill>
              </a:rPr>
              <a:t>If you take more than the income or growth on your savings or investments, this will reduce the amount of income they earn. You will also have less savings left for the future.</a:t>
            </a:r>
          </a:p>
          <a:p>
            <a:pPr marL="261938" indent="-261938">
              <a:spcBef>
                <a:spcPts val="600"/>
              </a:spcBef>
              <a:buFont typeface="Arial" panose="020B0604020202020204" pitchFamily="34" charset="0"/>
              <a:buChar char="•"/>
            </a:pPr>
            <a:r>
              <a:rPr lang="en-US" sz="1600" dirty="0">
                <a:solidFill>
                  <a:schemeClr val="tx1">
                    <a:lumMod val="75000"/>
                    <a:lumOff val="25000"/>
                  </a:schemeClr>
                </a:solidFill>
              </a:rPr>
              <a:t>The income you get from your savings and investments is usually taxable unless they are in a tax-efficient savings scheme such as an ISA.</a:t>
            </a:r>
          </a:p>
          <a:p>
            <a:pPr marL="261938" indent="-261938">
              <a:spcBef>
                <a:spcPts val="600"/>
              </a:spcBef>
              <a:buFont typeface="Arial" panose="020B0604020202020204" pitchFamily="34" charset="0"/>
              <a:buChar char="•"/>
            </a:pPr>
            <a:r>
              <a:rPr lang="en-US" sz="1600" dirty="0">
                <a:solidFill>
                  <a:schemeClr val="tx1">
                    <a:lumMod val="75000"/>
                    <a:lumOff val="25000"/>
                  </a:schemeClr>
                </a:solidFill>
              </a:rPr>
              <a:t>Any savings or investments you have when you die can be passed on to your heirs.</a:t>
            </a:r>
          </a:p>
          <a:p>
            <a:pPr marL="261938" indent="-261938">
              <a:spcBef>
                <a:spcPts val="600"/>
              </a:spcBef>
              <a:buFont typeface="Arial" panose="020B0604020202020204" pitchFamily="34" charset="0"/>
              <a:buChar char="•"/>
            </a:pPr>
            <a:r>
              <a:rPr lang="en-US" sz="1600" dirty="0">
                <a:solidFill>
                  <a:schemeClr val="tx1">
                    <a:lumMod val="75000"/>
                    <a:lumOff val="25000"/>
                  </a:schemeClr>
                </a:solidFill>
              </a:rPr>
              <a:t>It’s worth noting that all your savings and investments (even if they’re in an ISA) may be added to your estate when it’s assessed for Inheritance Tax. </a:t>
            </a:r>
          </a:p>
        </p:txBody>
      </p:sp>
    </p:spTree>
    <p:extLst>
      <p:ext uri="{BB962C8B-B14F-4D97-AF65-F5344CB8AC3E}">
        <p14:creationId xmlns:p14="http://schemas.microsoft.com/office/powerpoint/2010/main" val="299347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3141" r="23141"/>
          <a:stretch/>
        </p:blipFill>
        <p:spPr>
          <a:xfrm>
            <a:off x="379025"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2882096"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347241"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867653" y="5529897"/>
            <a:ext cx="2378416" cy="2378414"/>
          </a:xfrm>
          <a:prstGeom prst="rect">
            <a:avLst/>
          </a:prstGeom>
        </p:spPr>
      </p:pic>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4919328" y="2119474"/>
            <a:ext cx="6997573"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US" sz="2000" dirty="0">
                <a:solidFill>
                  <a:schemeClr val="accent1"/>
                </a:solidFill>
              </a:rPr>
              <a:t>PROPERTY</a:t>
            </a:r>
          </a:p>
        </p:txBody>
      </p:sp>
      <p:sp>
        <p:nvSpPr>
          <p:cNvPr id="211" name="TextBox 210">
            <a:extLst>
              <a:ext uri="{FF2B5EF4-FFF2-40B4-BE49-F238E27FC236}">
                <a16:creationId xmlns:a16="http://schemas.microsoft.com/office/drawing/2014/main" id="{9FE0C56D-69A2-4971-A28F-A4261BBD4544}"/>
              </a:ext>
            </a:extLst>
          </p:cNvPr>
          <p:cNvSpPr txBox="1"/>
          <p:nvPr/>
        </p:nvSpPr>
        <p:spPr>
          <a:xfrm>
            <a:off x="4919328" y="2530887"/>
            <a:ext cx="6997573" cy="3847207"/>
          </a:xfrm>
          <a:prstGeom prst="rect">
            <a:avLst/>
          </a:prstGeom>
          <a:noFill/>
        </p:spPr>
        <p:txBody>
          <a:bodyPr wrap="square" lIns="0" tIns="0" rIns="0" bIns="0">
            <a:spAutoFit/>
          </a:bodyPr>
          <a:lstStyle/>
          <a:p>
            <a:pPr marL="342900" indent="-342900">
              <a:spcBef>
                <a:spcPts val="600"/>
              </a:spcBef>
              <a:spcAft>
                <a:spcPts val="600"/>
              </a:spcAft>
              <a:buFont typeface="Arial" panose="020B0604020202020204" pitchFamily="34" charset="0"/>
              <a:buChar char="•"/>
            </a:pPr>
            <a:r>
              <a:rPr lang="en-US" sz="2000">
                <a:solidFill>
                  <a:schemeClr val="tx1">
                    <a:lumMod val="75000"/>
                    <a:lumOff val="25000"/>
                  </a:schemeClr>
                </a:solidFill>
              </a:rPr>
              <a:t>You may have property which provides you with some income. This could be your own home (you may have a lodger) or rental property you own.</a:t>
            </a:r>
          </a:p>
          <a:p>
            <a:pPr marL="342900" indent="-342900">
              <a:spcBef>
                <a:spcPts val="600"/>
              </a:spcBef>
              <a:spcAft>
                <a:spcPts val="600"/>
              </a:spcAft>
              <a:buFont typeface="Arial" panose="020B0604020202020204" pitchFamily="34" charset="0"/>
              <a:buChar char="•"/>
            </a:pPr>
            <a:r>
              <a:rPr lang="en-US" sz="2000">
                <a:solidFill>
                  <a:schemeClr val="tx1">
                    <a:lumMod val="75000"/>
                    <a:lumOff val="25000"/>
                  </a:schemeClr>
                </a:solidFill>
              </a:rPr>
              <a:t>You may plan to sell or release some equity from your property to provide you with extra income or to pay for care in later life.</a:t>
            </a:r>
          </a:p>
          <a:p>
            <a:pPr marL="342900" indent="-342900">
              <a:spcBef>
                <a:spcPts val="600"/>
              </a:spcBef>
              <a:spcAft>
                <a:spcPts val="600"/>
              </a:spcAft>
              <a:buFont typeface="Arial" panose="020B0604020202020204" pitchFamily="34" charset="0"/>
              <a:buChar char="•"/>
            </a:pPr>
            <a:r>
              <a:rPr lang="en-US" sz="2000">
                <a:solidFill>
                  <a:schemeClr val="tx1">
                    <a:lumMod val="75000"/>
                    <a:lumOff val="25000"/>
                  </a:schemeClr>
                </a:solidFill>
              </a:rPr>
              <a:t>If you decide to sell your own home and downsize you need to take into account any costs involved as this can significantly reduce the amount of cash you raise to provide yourself with extra income.</a:t>
            </a:r>
          </a:p>
          <a:p>
            <a:pPr marL="342900" indent="-342900">
              <a:spcBef>
                <a:spcPts val="600"/>
              </a:spcBef>
              <a:spcAft>
                <a:spcPts val="600"/>
              </a:spcAft>
              <a:buFont typeface="Arial" panose="020B0604020202020204" pitchFamily="34" charset="0"/>
              <a:buChar char="•"/>
            </a:pPr>
            <a:r>
              <a:rPr lang="en-US" sz="2000">
                <a:solidFill>
                  <a:schemeClr val="tx1">
                    <a:lumMod val="75000"/>
                    <a:lumOff val="25000"/>
                  </a:schemeClr>
                </a:solidFill>
              </a:rPr>
              <a:t>If you sell any other property you may have to pay Capital Gains Tax on any increase in value you make.</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71860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5A816F-B5F6-43FC-9191-F2E14AF206FE}"/>
              </a:ext>
            </a:extLst>
          </p:cNvPr>
          <p:cNvGraphicFramePr>
            <a:graphicFrameLocks noChangeAspect="1"/>
          </p:cNvGraphicFramePr>
          <p:nvPr>
            <p:custDataLst>
              <p:tags r:id="rId2"/>
            </p:custDataLst>
            <p:extLst>
              <p:ext uri="{D42A27DB-BD31-4B8C-83A1-F6EECF244321}">
                <p14:modId xmlns:p14="http://schemas.microsoft.com/office/powerpoint/2010/main" val="4147552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9"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66" name="Picture 2065">
            <a:extLst>
              <a:ext uri="{FF2B5EF4-FFF2-40B4-BE49-F238E27FC236}">
                <a16:creationId xmlns:a16="http://schemas.microsoft.com/office/drawing/2014/main" id="{8F3A5E39-E39C-4D07-BBCE-8992CC3BE66D}"/>
              </a:ext>
            </a:extLst>
          </p:cNvPr>
          <p:cNvPicPr>
            <a:picLocks noChangeAspect="1"/>
          </p:cNvPicPr>
          <p:nvPr/>
        </p:nvPicPr>
        <p:blipFill>
          <a:blip r:embed="rId6">
            <a:lum bright="11000"/>
          </a:blip>
          <a:stretch>
            <a:fillRect/>
          </a:stretch>
        </p:blipFill>
        <p:spPr>
          <a:xfrm>
            <a:off x="9619839" y="-1"/>
            <a:ext cx="2572162" cy="2590801"/>
          </a:xfrm>
          <a:prstGeom prst="rect">
            <a:avLst/>
          </a:prstGeom>
        </p:spPr>
      </p:pic>
      <p:grpSp>
        <p:nvGrpSpPr>
          <p:cNvPr id="5" name="Group 4">
            <a:extLst>
              <a:ext uri="{FF2B5EF4-FFF2-40B4-BE49-F238E27FC236}">
                <a16:creationId xmlns:a16="http://schemas.microsoft.com/office/drawing/2014/main" id="{FFA383C2-52E8-4AAB-AA14-B0E77FCE2383}"/>
              </a:ext>
            </a:extLst>
          </p:cNvPr>
          <p:cNvGrpSpPr/>
          <p:nvPr/>
        </p:nvGrpSpPr>
        <p:grpSpPr>
          <a:xfrm>
            <a:off x="0" y="0"/>
            <a:ext cx="4506411" cy="6858000"/>
            <a:chOff x="0" y="0"/>
            <a:chExt cx="4506411" cy="6858000"/>
          </a:xfrm>
        </p:grpSpPr>
        <p:pic>
          <p:nvPicPr>
            <p:cNvPr id="3" name="Picture 2" descr="A picture containing person, person, table, person&#10;&#10;Description automatically generated">
              <a:extLst>
                <a:ext uri="{FF2B5EF4-FFF2-40B4-BE49-F238E27FC236}">
                  <a16:creationId xmlns:a16="http://schemas.microsoft.com/office/drawing/2014/main" id="{60625BCC-5B3E-4E22-A273-DF336BCE3A38}"/>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18524" r="37669"/>
            <a:stretch/>
          </p:blipFill>
          <p:spPr>
            <a:xfrm>
              <a:off x="0" y="0"/>
              <a:ext cx="4506410" cy="6858000"/>
            </a:xfrm>
            <a:prstGeom prst="rect">
              <a:avLst/>
            </a:prstGeom>
          </p:spPr>
        </p:pic>
        <p:sp>
          <p:nvSpPr>
            <p:cNvPr id="15" name="Rectangle 14">
              <a:extLst>
                <a:ext uri="{FF2B5EF4-FFF2-40B4-BE49-F238E27FC236}">
                  <a16:creationId xmlns:a16="http://schemas.microsoft.com/office/drawing/2014/main" id="{DDA4EC89-4E48-4BA4-9082-62E54E1CD88B}"/>
                </a:ext>
              </a:extLst>
            </p:cNvPr>
            <p:cNvSpPr/>
            <p:nvPr/>
          </p:nvSpPr>
          <p:spPr>
            <a:xfrm>
              <a:off x="0" y="0"/>
              <a:ext cx="4506411" cy="6858000"/>
            </a:xfrm>
            <a:prstGeom prst="rect">
              <a:avLst/>
            </a:prstGeom>
            <a:gradFill>
              <a:gsLst>
                <a:gs pos="6000">
                  <a:schemeClr val="accent1">
                    <a:alpha val="54000"/>
                  </a:schemeClr>
                </a:gs>
                <a:gs pos="92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300" dirty="0">
                  <a:latin typeface="+mj-lt"/>
                </a:rPr>
                <a:t>OBJECTIVES</a:t>
              </a:r>
              <a:br>
                <a:rPr lang="en-US" sz="3600" spc="300" dirty="0">
                  <a:latin typeface="+mj-lt"/>
                </a:rPr>
              </a:br>
              <a:r>
                <a:rPr lang="en-US" sz="3600" spc="300" dirty="0">
                  <a:latin typeface="+mj-lt"/>
                </a:rPr>
                <a:t>AND OUTLINE</a:t>
              </a:r>
            </a:p>
          </p:txBody>
        </p:sp>
      </p:grpSp>
      <p:sp>
        <p:nvSpPr>
          <p:cNvPr id="33" name="TextBox 32">
            <a:extLst>
              <a:ext uri="{FF2B5EF4-FFF2-40B4-BE49-F238E27FC236}">
                <a16:creationId xmlns:a16="http://schemas.microsoft.com/office/drawing/2014/main" id="{B3DACB06-CF5E-4A83-8E0B-068F816F26D6}"/>
              </a:ext>
            </a:extLst>
          </p:cNvPr>
          <p:cNvSpPr txBox="1"/>
          <p:nvPr/>
        </p:nvSpPr>
        <p:spPr>
          <a:xfrm>
            <a:off x="4794814" y="366623"/>
            <a:ext cx="7173410" cy="6124754"/>
          </a:xfrm>
          <a:prstGeom prst="rect">
            <a:avLst/>
          </a:prstGeom>
          <a:noFill/>
        </p:spPr>
        <p:txBody>
          <a:bodyPr wrap="square" lIns="0" tIns="0" rIns="0" bIns="0">
            <a:spAutoFit/>
          </a:bodyPr>
          <a:lstStyle/>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What is the topic and what are the aims/objectives this presentation</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Importance of planning for retirement</a:t>
            </a:r>
          </a:p>
          <a:p>
            <a:pPr marL="28575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Retirement standards</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Planning – What does this mean?</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Life expectancy for male and female post retirement </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Timing – when is the right time and am I too late?</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Key things to consider about planning for retirement</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Sources of income in retirement (Investment vehicles towards it)</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Employed and Self Employed</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How do ensure I plan to ensure I don’t run of money after retirement?</a:t>
            </a:r>
          </a:p>
          <a:p>
            <a:pPr marL="285750" lvl="0" indent="-285750">
              <a:spcBef>
                <a:spcPts val="1200"/>
              </a:spcBef>
              <a:spcAft>
                <a:spcPts val="1200"/>
              </a:spcAft>
              <a:buFont typeface="Arial" panose="020B0604020202020204" pitchFamily="34" charset="0"/>
              <a:buChar char="•"/>
            </a:pPr>
            <a:r>
              <a:rPr lang="en-GB" dirty="0">
                <a:solidFill>
                  <a:schemeClr val="tx1">
                    <a:lumMod val="75000"/>
                    <a:lumOff val="25000"/>
                  </a:schemeClr>
                </a:solidFill>
              </a:rPr>
              <a:t>Question and Answers</a:t>
            </a:r>
          </a:p>
        </p:txBody>
      </p:sp>
    </p:spTree>
    <p:extLst>
      <p:ext uri="{BB962C8B-B14F-4D97-AF65-F5344CB8AC3E}">
        <p14:creationId xmlns:p14="http://schemas.microsoft.com/office/powerpoint/2010/main" val="2614333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257524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347241" y="5529897"/>
            <a:ext cx="2378416" cy="2378414"/>
          </a:xfrm>
          <a:prstGeom prst="rect">
            <a:avLst/>
          </a:prstGeom>
        </p:spPr>
      </p:pic>
      <p:pic>
        <p:nvPicPr>
          <p:cNvPr id="3" name="Picture 2" descr="A picture containing person, table, indoor, cutting&#10;&#10;Description automatically generated">
            <a:extLst>
              <a:ext uri="{FF2B5EF4-FFF2-40B4-BE49-F238E27FC236}">
                <a16:creationId xmlns:a16="http://schemas.microsoft.com/office/drawing/2014/main" id="{0C526526-5D46-42EB-9668-B92944298025}"/>
              </a:ext>
            </a:extLst>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l="23141" r="23141"/>
          <a:stretch/>
        </p:blipFill>
        <p:spPr>
          <a:xfrm>
            <a:off x="7527403" y="1180618"/>
            <a:ext cx="4285572" cy="5318566"/>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0" y="416689"/>
            <a:ext cx="9309904" cy="1527858"/>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SOURCES OF INCOME IN RETIREMENT (INVESTMENT VEHICLES TOWARDS IT)</a:t>
            </a:r>
          </a:p>
        </p:txBody>
      </p:sp>
      <p:grpSp>
        <p:nvGrpSpPr>
          <p:cNvPr id="84" name="Group 83">
            <a:extLst>
              <a:ext uri="{FF2B5EF4-FFF2-40B4-BE49-F238E27FC236}">
                <a16:creationId xmlns:a16="http://schemas.microsoft.com/office/drawing/2014/main" id="{EA4AF09C-3640-4CE5-A7EF-259298E51BB2}"/>
              </a:ext>
            </a:extLst>
          </p:cNvPr>
          <p:cNvGrpSpPr/>
          <p:nvPr/>
        </p:nvGrpSpPr>
        <p:grpSpPr>
          <a:xfrm>
            <a:off x="9919866"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350124" y="2086127"/>
            <a:ext cx="6867390"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000" dirty="0">
                <a:solidFill>
                  <a:schemeClr val="accent1"/>
                </a:solidFill>
              </a:rPr>
              <a:t>STATE BENEFITS</a:t>
            </a:r>
          </a:p>
        </p:txBody>
      </p:sp>
      <p:sp>
        <p:nvSpPr>
          <p:cNvPr id="214" name="TextBox 213">
            <a:extLst>
              <a:ext uri="{FF2B5EF4-FFF2-40B4-BE49-F238E27FC236}">
                <a16:creationId xmlns:a16="http://schemas.microsoft.com/office/drawing/2014/main" id="{E5D28F73-347E-437B-8CFD-AF268849BD1D}"/>
              </a:ext>
            </a:extLst>
          </p:cNvPr>
          <p:cNvSpPr txBox="1"/>
          <p:nvPr/>
        </p:nvSpPr>
        <p:spPr>
          <a:xfrm>
            <a:off x="210702" y="2477693"/>
            <a:ext cx="7146235" cy="1231106"/>
          </a:xfrm>
          <a:prstGeom prst="rect">
            <a:avLst/>
          </a:prstGeom>
          <a:noFill/>
        </p:spPr>
        <p:txBody>
          <a:bodyPr wrap="square" lIns="0" tIns="0" rIns="0" bIns="0">
            <a:spAutoFit/>
          </a:bodyPr>
          <a:lstStyle/>
          <a:p>
            <a:pPr marL="261938" indent="-261938">
              <a:spcBef>
                <a:spcPts val="600"/>
              </a:spcBef>
              <a:buFont typeface="Arial" panose="020B0604020202020204" pitchFamily="34" charset="0"/>
              <a:buChar char="•"/>
            </a:pPr>
            <a:r>
              <a:rPr lang="en-US" sz="2000" dirty="0">
                <a:solidFill>
                  <a:schemeClr val="tx1">
                    <a:lumMod val="75000"/>
                    <a:lumOff val="25000"/>
                  </a:schemeClr>
                </a:solidFill>
              </a:rPr>
              <a:t>You may be entitled to certain state benefits, like Pension Credit. Nearly all benefits are means-tested and so may be affected by how much income or capital you have, so you need to bear this in mind when deciding what to do with your pension pot.</a:t>
            </a:r>
          </a:p>
        </p:txBody>
      </p:sp>
      <p:sp>
        <p:nvSpPr>
          <p:cNvPr id="211" name="Content Placeholder 2">
            <a:extLst>
              <a:ext uri="{FF2B5EF4-FFF2-40B4-BE49-F238E27FC236}">
                <a16:creationId xmlns:a16="http://schemas.microsoft.com/office/drawing/2014/main" id="{89D34B08-585E-4DAC-A439-04ECC67704F5}"/>
              </a:ext>
            </a:extLst>
          </p:cNvPr>
          <p:cNvSpPr txBox="1">
            <a:spLocks/>
          </p:cNvSpPr>
          <p:nvPr/>
        </p:nvSpPr>
        <p:spPr>
          <a:xfrm>
            <a:off x="350124" y="4022118"/>
            <a:ext cx="6867390"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GB" sz="2000" dirty="0">
                <a:solidFill>
                  <a:schemeClr val="accent1"/>
                </a:solidFill>
              </a:rPr>
              <a:t>OTHER INCOME</a:t>
            </a:r>
          </a:p>
        </p:txBody>
      </p:sp>
      <p:sp>
        <p:nvSpPr>
          <p:cNvPr id="212" name="TextBox 211">
            <a:extLst>
              <a:ext uri="{FF2B5EF4-FFF2-40B4-BE49-F238E27FC236}">
                <a16:creationId xmlns:a16="http://schemas.microsoft.com/office/drawing/2014/main" id="{2E372BEF-04A4-4DC0-9E2E-B8D06653D79D}"/>
              </a:ext>
            </a:extLst>
          </p:cNvPr>
          <p:cNvSpPr txBox="1"/>
          <p:nvPr/>
        </p:nvSpPr>
        <p:spPr>
          <a:xfrm>
            <a:off x="210702" y="4413684"/>
            <a:ext cx="7146235" cy="1923604"/>
          </a:xfrm>
          <a:prstGeom prst="rect">
            <a:avLst/>
          </a:prstGeom>
          <a:noFill/>
        </p:spPr>
        <p:txBody>
          <a:bodyPr wrap="square" lIns="0" tIns="0" rIns="0" bIns="0">
            <a:spAutoFit/>
          </a:bodyPr>
          <a:lstStyle/>
          <a:p>
            <a:pPr marL="261938" indent="-261938">
              <a:spcBef>
                <a:spcPts val="600"/>
              </a:spcBef>
              <a:buFont typeface="Arial" panose="020B0604020202020204" pitchFamily="34" charset="0"/>
              <a:buChar char="•"/>
            </a:pPr>
            <a:r>
              <a:rPr lang="en-US" sz="2000">
                <a:solidFill>
                  <a:schemeClr val="tx1">
                    <a:lumMod val="75000"/>
                    <a:lumOff val="25000"/>
                  </a:schemeClr>
                </a:solidFill>
              </a:rPr>
              <a:t>This could include income you receive from a trust, a survivor’s pension, inherited income such as from a deceased spouse’s pension, gifts from family or friends.</a:t>
            </a:r>
          </a:p>
          <a:p>
            <a:pPr marL="261938" indent="-261938">
              <a:spcBef>
                <a:spcPts val="600"/>
              </a:spcBef>
              <a:buFont typeface="Arial" panose="020B0604020202020204" pitchFamily="34" charset="0"/>
              <a:buChar char="•"/>
            </a:pPr>
            <a:r>
              <a:rPr lang="en-US" sz="2000">
                <a:solidFill>
                  <a:schemeClr val="tx1">
                    <a:lumMod val="75000"/>
                    <a:lumOff val="25000"/>
                  </a:schemeClr>
                </a:solidFill>
              </a:rPr>
              <a:t>Some of this may be secure income which increases over time and is paid for life. Other income may be ad-hoc or not guaranteed so you will not be able to rely on it.</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83734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1644123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2A0B863A-F120-4913-A073-300373296674}"/>
              </a:ext>
            </a:extLst>
          </p:cNvPr>
          <p:cNvPicPr>
            <a:picLocks noChangeAspect="1"/>
          </p:cNvPicPr>
          <p:nvPr/>
        </p:nvPicPr>
        <p:blipFill>
          <a:blip r:embed="rId6"/>
          <a:stretch>
            <a:fillRect/>
          </a:stretch>
        </p:blipFill>
        <p:spPr>
          <a:xfrm>
            <a:off x="413294" y="1541021"/>
            <a:ext cx="3871296" cy="4804064"/>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906603" y="556552"/>
            <a:ext cx="4137934" cy="2006287"/>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EMPLOYED AND SELF EMPLOYED</a:t>
            </a:r>
          </a:p>
        </p:txBody>
      </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347241" y="5529897"/>
            <a:ext cx="2378416" cy="2378414"/>
          </a:xfrm>
          <a:prstGeom prst="rect">
            <a:avLst/>
          </a:prstGeom>
        </p:spPr>
      </p:pic>
      <p:grpSp>
        <p:nvGrpSpPr>
          <p:cNvPr id="84" name="Group 83">
            <a:extLst>
              <a:ext uri="{FF2B5EF4-FFF2-40B4-BE49-F238E27FC236}">
                <a16:creationId xmlns:a16="http://schemas.microsoft.com/office/drawing/2014/main" id="{EA4AF09C-3640-4CE5-A7EF-259298E51BB2}"/>
              </a:ext>
            </a:extLst>
          </p:cNvPr>
          <p:cNvGrpSpPr/>
          <p:nvPr/>
        </p:nvGrpSpPr>
        <p:grpSpPr>
          <a:xfrm>
            <a:off x="9919866"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TextBox 213">
            <a:extLst>
              <a:ext uri="{FF2B5EF4-FFF2-40B4-BE49-F238E27FC236}">
                <a16:creationId xmlns:a16="http://schemas.microsoft.com/office/drawing/2014/main" id="{E5D28F73-347E-437B-8CFD-AF268849BD1D}"/>
              </a:ext>
            </a:extLst>
          </p:cNvPr>
          <p:cNvSpPr txBox="1"/>
          <p:nvPr/>
        </p:nvSpPr>
        <p:spPr>
          <a:xfrm>
            <a:off x="5210677" y="713310"/>
            <a:ext cx="6543298" cy="1692771"/>
          </a:xfrm>
          <a:prstGeom prst="rect">
            <a:avLst/>
          </a:prstGeom>
          <a:noFill/>
        </p:spPr>
        <p:txBody>
          <a:bodyPr wrap="square" lIns="0" tIns="0" rIns="0" bIns="0">
            <a:spAutoFit/>
          </a:bodyPr>
          <a:lstStyle/>
          <a:p>
            <a:pPr>
              <a:spcBef>
                <a:spcPts val="600"/>
              </a:spcBef>
            </a:pPr>
            <a:r>
              <a:rPr lang="en-US" sz="2200" dirty="0">
                <a:solidFill>
                  <a:schemeClr val="tx1">
                    <a:lumMod val="75000"/>
                    <a:lumOff val="25000"/>
                  </a:schemeClr>
                </a:solidFill>
              </a:rPr>
              <a:t>Saving into a pension is one of the most sensible financial steps you can take. Not only are you putting something aside to have a comfortable life in the future, but you're also getting free money from the government and your employer for doing so. </a:t>
            </a:r>
          </a:p>
        </p:txBody>
      </p:sp>
      <p:sp>
        <p:nvSpPr>
          <p:cNvPr id="213" name="TextBox 212">
            <a:extLst>
              <a:ext uri="{FF2B5EF4-FFF2-40B4-BE49-F238E27FC236}">
                <a16:creationId xmlns:a16="http://schemas.microsoft.com/office/drawing/2014/main" id="{76C98D63-F198-4660-9C58-C9FEDA79279C}"/>
              </a:ext>
            </a:extLst>
          </p:cNvPr>
          <p:cNvSpPr txBox="1"/>
          <p:nvPr/>
        </p:nvSpPr>
        <p:spPr>
          <a:xfrm>
            <a:off x="4583802" y="3115093"/>
            <a:ext cx="4137934" cy="2508379"/>
          </a:xfrm>
          <a:prstGeom prst="rect">
            <a:avLst/>
          </a:prstGeom>
          <a:noFill/>
        </p:spPr>
        <p:txBody>
          <a:bodyPr wrap="square" lIns="0" tIns="0" rIns="0" bIns="0">
            <a:spAutoFit/>
          </a:bodyPr>
          <a:lstStyle/>
          <a:p>
            <a:pPr marL="479425" indent="-479425">
              <a:spcBef>
                <a:spcPts val="1800"/>
              </a:spcBef>
              <a:spcAft>
                <a:spcPts val="1200"/>
              </a:spcAft>
              <a:buFont typeface="Wingdings" panose="05000000000000000000" pitchFamily="2" charset="2"/>
              <a:buChar char="v"/>
            </a:pPr>
            <a:r>
              <a:rPr lang="en-GB" sz="2200" b="1" dirty="0">
                <a:solidFill>
                  <a:schemeClr val="accent1"/>
                </a:solidFill>
              </a:rPr>
              <a:t>Tax relief</a:t>
            </a:r>
          </a:p>
          <a:p>
            <a:pPr marL="479425" indent="-479425">
              <a:spcBef>
                <a:spcPts val="1800"/>
              </a:spcBef>
              <a:spcAft>
                <a:spcPts val="1200"/>
              </a:spcAft>
              <a:buFont typeface="Wingdings" panose="05000000000000000000" pitchFamily="2" charset="2"/>
              <a:buChar char="v"/>
            </a:pPr>
            <a:r>
              <a:rPr lang="en-GB" sz="2200" b="1" dirty="0">
                <a:solidFill>
                  <a:schemeClr val="accent1"/>
                </a:solidFill>
              </a:rPr>
              <a:t>Compound interest</a:t>
            </a:r>
          </a:p>
          <a:p>
            <a:pPr marL="479425" indent="-479425">
              <a:spcBef>
                <a:spcPts val="1800"/>
              </a:spcBef>
              <a:spcAft>
                <a:spcPts val="1200"/>
              </a:spcAft>
              <a:buFont typeface="Wingdings" panose="05000000000000000000" pitchFamily="2" charset="2"/>
              <a:buChar char="v"/>
            </a:pPr>
            <a:r>
              <a:rPr lang="en-GB" sz="2200" b="1" dirty="0">
                <a:solidFill>
                  <a:schemeClr val="accent1"/>
                </a:solidFill>
              </a:rPr>
              <a:t>Employer contributions</a:t>
            </a:r>
          </a:p>
          <a:p>
            <a:pPr marL="479425" indent="-479425">
              <a:spcBef>
                <a:spcPts val="1800"/>
              </a:spcBef>
              <a:spcAft>
                <a:spcPts val="1200"/>
              </a:spcAft>
              <a:buFont typeface="Wingdings" panose="05000000000000000000" pitchFamily="2" charset="2"/>
              <a:buChar char="v"/>
            </a:pPr>
            <a:r>
              <a:rPr lang="en-GB" sz="2200" b="1" dirty="0">
                <a:solidFill>
                  <a:schemeClr val="accent1"/>
                </a:solidFill>
              </a:rPr>
              <a:t>Guaranteed income at the end</a:t>
            </a:r>
          </a:p>
        </p:txBody>
      </p:sp>
      <p:sp>
        <p:nvSpPr>
          <p:cNvPr id="10" name="Freeform: Shape 9">
            <a:extLst>
              <a:ext uri="{FF2B5EF4-FFF2-40B4-BE49-F238E27FC236}">
                <a16:creationId xmlns:a16="http://schemas.microsoft.com/office/drawing/2014/main" id="{043CC864-FEB0-4FC3-8F71-0D5C0653E73A}"/>
              </a:ext>
            </a:extLst>
          </p:cNvPr>
          <p:cNvSpPr/>
          <p:nvPr/>
        </p:nvSpPr>
        <p:spPr>
          <a:xfrm>
            <a:off x="9107522" y="2639380"/>
            <a:ext cx="2804202" cy="3826936"/>
          </a:xfrm>
          <a:custGeom>
            <a:avLst/>
            <a:gdLst>
              <a:gd name="connsiteX0" fmla="*/ 2453142 w 2460915"/>
              <a:gd name="connsiteY0" fmla="*/ 2291553 h 3358448"/>
              <a:gd name="connsiteX1" fmla="*/ 2390468 w 2460915"/>
              <a:gd name="connsiteY1" fmla="*/ 223009 h 3358448"/>
              <a:gd name="connsiteX2" fmla="*/ 1902026 w 2460915"/>
              <a:gd name="connsiteY2" fmla="*/ 29 h 3358448"/>
              <a:gd name="connsiteX3" fmla="*/ 285824 w 2460915"/>
              <a:gd name="connsiteY3" fmla="*/ 111566 h 3358448"/>
              <a:gd name="connsiteX4" fmla="*/ 74 w 2460915"/>
              <a:gd name="connsiteY4" fmla="*/ 369408 h 3358448"/>
              <a:gd name="connsiteX5" fmla="*/ 48842 w 2460915"/>
              <a:gd name="connsiteY5" fmla="*/ 2683126 h 3358448"/>
              <a:gd name="connsiteX6" fmla="*/ 451749 w 2460915"/>
              <a:gd name="connsiteY6" fmla="*/ 2989736 h 3358448"/>
              <a:gd name="connsiteX7" fmla="*/ 1613037 w 2460915"/>
              <a:gd name="connsiteY7" fmla="*/ 2951255 h 3358448"/>
              <a:gd name="connsiteX8" fmla="*/ 1351766 w 2460915"/>
              <a:gd name="connsiteY8" fmla="*/ 3358449 h 3358448"/>
              <a:gd name="connsiteX9" fmla="*/ 1990608 w 2460915"/>
              <a:gd name="connsiteY9" fmla="*/ 2924394 h 3358448"/>
              <a:gd name="connsiteX10" fmla="*/ 2237115 w 2460915"/>
              <a:gd name="connsiteY10" fmla="*/ 2899153 h 3358448"/>
              <a:gd name="connsiteX11" fmla="*/ 2453142 w 2460915"/>
              <a:gd name="connsiteY11" fmla="*/ 2291553 h 335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0915" h="3358448">
                <a:moveTo>
                  <a:pt x="2453142" y="2291553"/>
                </a:moveTo>
                <a:cubicBezTo>
                  <a:pt x="2434187" y="2077145"/>
                  <a:pt x="2432282" y="425129"/>
                  <a:pt x="2390468" y="223009"/>
                </a:cubicBezTo>
                <a:cubicBezTo>
                  <a:pt x="2348653" y="20888"/>
                  <a:pt x="2165201" y="-924"/>
                  <a:pt x="1902026" y="29"/>
                </a:cubicBezTo>
                <a:cubicBezTo>
                  <a:pt x="1797822" y="410"/>
                  <a:pt x="628343" y="61084"/>
                  <a:pt x="285824" y="111566"/>
                </a:cubicBezTo>
                <a:cubicBezTo>
                  <a:pt x="71987" y="143094"/>
                  <a:pt x="-2689" y="236820"/>
                  <a:pt x="74" y="369408"/>
                </a:cubicBezTo>
                <a:lnTo>
                  <a:pt x="48842" y="2683126"/>
                </a:lnTo>
                <a:cubicBezTo>
                  <a:pt x="48842" y="2683126"/>
                  <a:pt x="25315" y="2975829"/>
                  <a:pt x="451749" y="2989736"/>
                </a:cubicBezTo>
                <a:cubicBezTo>
                  <a:pt x="703685" y="2997927"/>
                  <a:pt x="1200890" y="2976972"/>
                  <a:pt x="1613037" y="2951255"/>
                </a:cubicBezTo>
                <a:cubicBezTo>
                  <a:pt x="1573699" y="3066507"/>
                  <a:pt x="1489117" y="3265866"/>
                  <a:pt x="1351766" y="3358449"/>
                </a:cubicBezTo>
                <a:cubicBezTo>
                  <a:pt x="1351766" y="3358449"/>
                  <a:pt x="1752483" y="3209763"/>
                  <a:pt x="1990608" y="2924394"/>
                </a:cubicBezTo>
                <a:cubicBezTo>
                  <a:pt x="2102146" y="2915155"/>
                  <a:pt x="2189585" y="2908964"/>
                  <a:pt x="2237115" y="2899153"/>
                </a:cubicBezTo>
                <a:cubicBezTo>
                  <a:pt x="2435807" y="2858005"/>
                  <a:pt x="2481812" y="2615022"/>
                  <a:pt x="2453142" y="2291553"/>
                </a:cubicBez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pc="300">
              <a:solidFill>
                <a:schemeClr val="lt1"/>
              </a:solidFill>
              <a:latin typeface="+mj-lt"/>
            </a:endParaRPr>
          </a:p>
        </p:txBody>
      </p:sp>
      <p:sp>
        <p:nvSpPr>
          <p:cNvPr id="11" name="Freeform: Shape 10">
            <a:extLst>
              <a:ext uri="{FF2B5EF4-FFF2-40B4-BE49-F238E27FC236}">
                <a16:creationId xmlns:a16="http://schemas.microsoft.com/office/drawing/2014/main" id="{9B6CD4EF-6A4A-47FC-883F-DA4198C78210}"/>
              </a:ext>
            </a:extLst>
          </p:cNvPr>
          <p:cNvSpPr/>
          <p:nvPr/>
        </p:nvSpPr>
        <p:spPr>
          <a:xfrm>
            <a:off x="9327502" y="2595456"/>
            <a:ext cx="374670" cy="381832"/>
          </a:xfrm>
          <a:custGeom>
            <a:avLst/>
            <a:gdLst>
              <a:gd name="connsiteX0" fmla="*/ 73628 w 328803"/>
              <a:gd name="connsiteY0" fmla="*/ 0 h 335089"/>
              <a:gd name="connsiteX1" fmla="*/ 166306 w 328803"/>
              <a:gd name="connsiteY1" fmla="*/ 0 h 335089"/>
              <a:gd name="connsiteX2" fmla="*/ 123158 w 328803"/>
              <a:gd name="connsiteY2" fmla="*/ 335090 h 335089"/>
              <a:gd name="connsiteX3" fmla="*/ 0 w 328803"/>
              <a:gd name="connsiteY3" fmla="*/ 335090 h 335089"/>
              <a:gd name="connsiteX4" fmla="*/ 73628 w 328803"/>
              <a:gd name="connsiteY4" fmla="*/ 0 h 335089"/>
              <a:gd name="connsiteX5" fmla="*/ 236125 w 328803"/>
              <a:gd name="connsiteY5" fmla="*/ 0 h 335089"/>
              <a:gd name="connsiteX6" fmla="*/ 328803 w 328803"/>
              <a:gd name="connsiteY6" fmla="*/ 0 h 335089"/>
              <a:gd name="connsiteX7" fmla="*/ 285655 w 328803"/>
              <a:gd name="connsiteY7" fmla="*/ 335090 h 335089"/>
              <a:gd name="connsiteX8" fmla="*/ 162497 w 328803"/>
              <a:gd name="connsiteY8" fmla="*/ 335090 h 335089"/>
              <a:gd name="connsiteX9" fmla="*/ 236125 w 328803"/>
              <a:gd name="connsiteY9" fmla="*/ 0 h 33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803" h="335089">
                <a:moveTo>
                  <a:pt x="73628" y="0"/>
                </a:moveTo>
                <a:lnTo>
                  <a:pt x="166306" y="0"/>
                </a:lnTo>
                <a:lnTo>
                  <a:pt x="123158" y="335090"/>
                </a:lnTo>
                <a:lnTo>
                  <a:pt x="0" y="335090"/>
                </a:lnTo>
                <a:lnTo>
                  <a:pt x="73628" y="0"/>
                </a:lnTo>
                <a:close/>
                <a:moveTo>
                  <a:pt x="236125" y="0"/>
                </a:moveTo>
                <a:lnTo>
                  <a:pt x="328803" y="0"/>
                </a:lnTo>
                <a:lnTo>
                  <a:pt x="285655" y="335090"/>
                </a:lnTo>
                <a:lnTo>
                  <a:pt x="162497" y="335090"/>
                </a:lnTo>
                <a:lnTo>
                  <a:pt x="236125" y="0"/>
                </a:lnTo>
                <a:close/>
              </a:path>
            </a:pathLst>
          </a:custGeom>
          <a:solidFill>
            <a:schemeClr val="accent4"/>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12E7D6-FA5F-4674-B3D0-A5E0ADA887A6}"/>
              </a:ext>
            </a:extLst>
          </p:cNvPr>
          <p:cNvSpPr/>
          <p:nvPr/>
        </p:nvSpPr>
        <p:spPr>
          <a:xfrm>
            <a:off x="11443430" y="5747911"/>
            <a:ext cx="374670" cy="381832"/>
          </a:xfrm>
          <a:custGeom>
            <a:avLst/>
            <a:gdLst>
              <a:gd name="connsiteX0" fmla="*/ 73628 w 328803"/>
              <a:gd name="connsiteY0" fmla="*/ 0 h 335089"/>
              <a:gd name="connsiteX1" fmla="*/ 166306 w 328803"/>
              <a:gd name="connsiteY1" fmla="*/ 0 h 335089"/>
              <a:gd name="connsiteX2" fmla="*/ 123158 w 328803"/>
              <a:gd name="connsiteY2" fmla="*/ 335089 h 335089"/>
              <a:gd name="connsiteX3" fmla="*/ 0 w 328803"/>
              <a:gd name="connsiteY3" fmla="*/ 335089 h 335089"/>
              <a:gd name="connsiteX4" fmla="*/ 73628 w 328803"/>
              <a:gd name="connsiteY4" fmla="*/ 0 h 335089"/>
              <a:gd name="connsiteX5" fmla="*/ 236125 w 328803"/>
              <a:gd name="connsiteY5" fmla="*/ 0 h 335089"/>
              <a:gd name="connsiteX6" fmla="*/ 328803 w 328803"/>
              <a:gd name="connsiteY6" fmla="*/ 0 h 335089"/>
              <a:gd name="connsiteX7" fmla="*/ 285655 w 328803"/>
              <a:gd name="connsiteY7" fmla="*/ 335089 h 335089"/>
              <a:gd name="connsiteX8" fmla="*/ 162496 w 328803"/>
              <a:gd name="connsiteY8" fmla="*/ 335089 h 335089"/>
              <a:gd name="connsiteX9" fmla="*/ 236125 w 328803"/>
              <a:gd name="connsiteY9" fmla="*/ 0 h 33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803" h="335089">
                <a:moveTo>
                  <a:pt x="73628" y="0"/>
                </a:moveTo>
                <a:lnTo>
                  <a:pt x="166306" y="0"/>
                </a:lnTo>
                <a:lnTo>
                  <a:pt x="123158" y="335089"/>
                </a:lnTo>
                <a:lnTo>
                  <a:pt x="0" y="335089"/>
                </a:lnTo>
                <a:lnTo>
                  <a:pt x="73628" y="0"/>
                </a:lnTo>
                <a:close/>
                <a:moveTo>
                  <a:pt x="236125" y="0"/>
                </a:moveTo>
                <a:lnTo>
                  <a:pt x="328803" y="0"/>
                </a:lnTo>
                <a:lnTo>
                  <a:pt x="285655" y="335089"/>
                </a:lnTo>
                <a:lnTo>
                  <a:pt x="162496" y="335089"/>
                </a:lnTo>
                <a:lnTo>
                  <a:pt x="236125" y="0"/>
                </a:lnTo>
                <a:close/>
              </a:path>
            </a:pathLst>
          </a:custGeom>
          <a:solidFill>
            <a:schemeClr val="accent4"/>
          </a:solidFill>
          <a:ln w="9525" cap="flat">
            <a:noFill/>
            <a:prstDash val="solid"/>
            <a:miter/>
          </a:ln>
        </p:spPr>
        <p:txBody>
          <a:bodyPr rtlCol="0" anchor="ctr"/>
          <a:lstStyle/>
          <a:p>
            <a:endParaRPr lang="en-US"/>
          </a:p>
        </p:txBody>
      </p:sp>
      <p:sp>
        <p:nvSpPr>
          <p:cNvPr id="312" name="Content Placeholder 2">
            <a:extLst>
              <a:ext uri="{FF2B5EF4-FFF2-40B4-BE49-F238E27FC236}">
                <a16:creationId xmlns:a16="http://schemas.microsoft.com/office/drawing/2014/main" id="{F1E341BA-AE17-431D-80A6-42EFECFB5930}"/>
              </a:ext>
            </a:extLst>
          </p:cNvPr>
          <p:cNvSpPr txBox="1">
            <a:spLocks/>
          </p:cNvSpPr>
          <p:nvPr/>
        </p:nvSpPr>
        <p:spPr>
          <a:xfrm>
            <a:off x="9374589" y="3115694"/>
            <a:ext cx="2270069" cy="281102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800"/>
              </a:spcBef>
              <a:buFont typeface="Arial" panose="020B0604020202020204" pitchFamily="34" charset="0"/>
              <a:buNone/>
            </a:pPr>
            <a:r>
              <a:rPr lang="en-US" sz="2200" dirty="0">
                <a:solidFill>
                  <a:schemeClr val="bg1"/>
                </a:solidFill>
                <a:latin typeface="+mj-lt"/>
              </a:rPr>
              <a:t>It’s a no brainer – you are doing yourself a disadvantage by not joining your </a:t>
            </a:r>
            <a:r>
              <a:rPr lang="en-US" sz="2200" dirty="0" smtClean="0">
                <a:solidFill>
                  <a:schemeClr val="bg1"/>
                </a:solidFill>
                <a:latin typeface="+mj-lt"/>
              </a:rPr>
              <a:t>workplace </a:t>
            </a:r>
            <a:r>
              <a:rPr lang="en-US" sz="2200" dirty="0">
                <a:solidFill>
                  <a:schemeClr val="bg1"/>
                </a:solidFill>
                <a:latin typeface="+mj-lt"/>
              </a:rPr>
              <a:t>pension scheme</a:t>
            </a:r>
          </a:p>
          <a:p>
            <a:pPr marL="0" indent="0" algn="r">
              <a:lnSpc>
                <a:spcPct val="100000"/>
              </a:lnSpc>
              <a:spcBef>
                <a:spcPts val="800"/>
              </a:spcBef>
              <a:buFont typeface="Arial" panose="020B0604020202020204" pitchFamily="34" charset="0"/>
              <a:buNone/>
            </a:pPr>
            <a:r>
              <a:rPr lang="en-US" sz="2200" i="1" dirty="0">
                <a:solidFill>
                  <a:schemeClr val="bg1"/>
                </a:solidFill>
                <a:latin typeface="+mj-lt"/>
              </a:rPr>
              <a:t>– </a:t>
            </a:r>
            <a:r>
              <a:rPr lang="en-US" sz="2200" i="1" dirty="0" err="1">
                <a:solidFill>
                  <a:schemeClr val="bg1"/>
                </a:solidFill>
                <a:latin typeface="+mj-lt"/>
              </a:rPr>
              <a:t>Dotun</a:t>
            </a:r>
            <a:r>
              <a:rPr lang="en-US" sz="2200" i="1" dirty="0">
                <a:solidFill>
                  <a:schemeClr val="bg1"/>
                </a:solidFill>
                <a:latin typeface="+mj-lt"/>
              </a:rPr>
              <a:t> </a:t>
            </a:r>
            <a:r>
              <a:rPr lang="en-US" sz="2200" i="1" dirty="0" err="1">
                <a:solidFill>
                  <a:schemeClr val="bg1"/>
                </a:solidFill>
                <a:latin typeface="+mj-lt"/>
              </a:rPr>
              <a:t>Olaleye</a:t>
            </a:r>
            <a:r>
              <a:rPr lang="en-US" sz="2200" i="1" dirty="0">
                <a:solidFill>
                  <a:schemeClr val="bg1"/>
                </a:solidFill>
                <a:latin typeface="+mj-lt"/>
              </a:rPr>
              <a:t> </a:t>
            </a:r>
          </a:p>
        </p:txBody>
      </p:sp>
      <p:pic>
        <p:nvPicPr>
          <p:cNvPr id="217" name="Graphic 216">
            <a:extLst>
              <a:ext uri="{FF2B5EF4-FFF2-40B4-BE49-F238E27FC236}">
                <a16:creationId xmlns:a16="http://schemas.microsoft.com/office/drawing/2014/main" id="{E5DCF40B-4C78-4837-928A-EEE94DE51A4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6200000" flipV="1">
            <a:off x="-601682" y="-98681"/>
            <a:ext cx="2184720" cy="512934"/>
          </a:xfrm>
          <a:prstGeom prst="rect">
            <a:avLst/>
          </a:prstGeom>
        </p:spPr>
      </p:pic>
    </p:spTree>
    <p:extLst>
      <p:ext uri="{BB962C8B-B14F-4D97-AF65-F5344CB8AC3E}">
        <p14:creationId xmlns:p14="http://schemas.microsoft.com/office/powerpoint/2010/main" val="247555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2306822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34F8C58-B1C5-4993-B855-129E032FDEBD}"/>
              </a:ext>
            </a:extLst>
          </p:cNvPr>
          <p:cNvPicPr>
            <a:picLocks noChangeAspect="1"/>
          </p:cNvPicPr>
          <p:nvPr/>
        </p:nvPicPr>
        <p:blipFill>
          <a:blip r:embed="rId6"/>
          <a:stretch>
            <a:fillRect/>
          </a:stretch>
        </p:blipFill>
        <p:spPr>
          <a:xfrm>
            <a:off x="7913507" y="1541020"/>
            <a:ext cx="3865199" cy="4804064"/>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7147463" y="556552"/>
            <a:ext cx="4137934" cy="2006287"/>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EMPLOYED AND SELF EMPLOYED</a:t>
            </a:r>
          </a:p>
        </p:txBody>
      </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10160825" y="5529897"/>
            <a:ext cx="2378416" cy="2378414"/>
          </a:xfrm>
          <a:prstGeom prst="rect">
            <a:avLst/>
          </a:prstGeom>
        </p:spPr>
      </p:pic>
      <p:grpSp>
        <p:nvGrpSpPr>
          <p:cNvPr id="84" name="Group 83">
            <a:extLst>
              <a:ext uri="{FF2B5EF4-FFF2-40B4-BE49-F238E27FC236}">
                <a16:creationId xmlns:a16="http://schemas.microsoft.com/office/drawing/2014/main" id="{EA4AF09C-3640-4CE5-A7EF-259298E51BB2}"/>
              </a:ext>
            </a:extLst>
          </p:cNvPr>
          <p:cNvGrpSpPr/>
          <p:nvPr/>
        </p:nvGrpSpPr>
        <p:grpSpPr>
          <a:xfrm>
            <a:off x="-347241"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TextBox 213">
            <a:extLst>
              <a:ext uri="{FF2B5EF4-FFF2-40B4-BE49-F238E27FC236}">
                <a16:creationId xmlns:a16="http://schemas.microsoft.com/office/drawing/2014/main" id="{E5D28F73-347E-437B-8CFD-AF268849BD1D}"/>
              </a:ext>
            </a:extLst>
          </p:cNvPr>
          <p:cNvSpPr txBox="1"/>
          <p:nvPr/>
        </p:nvSpPr>
        <p:spPr>
          <a:xfrm>
            <a:off x="317836" y="734293"/>
            <a:ext cx="6674818" cy="1675843"/>
          </a:xfrm>
          <a:prstGeom prst="rect">
            <a:avLst/>
          </a:prstGeom>
          <a:noFill/>
        </p:spPr>
        <p:txBody>
          <a:bodyPr wrap="square" lIns="0" tIns="0" rIns="0" bIns="0" anchor="ctr" anchorCtr="0">
            <a:spAutoFit/>
          </a:bodyPr>
          <a:lstStyle/>
          <a:p>
            <a:pPr>
              <a:lnSpc>
                <a:spcPct val="110000"/>
              </a:lnSpc>
              <a:spcBef>
                <a:spcPts val="600"/>
              </a:spcBef>
            </a:pPr>
            <a:r>
              <a:rPr lang="en-US" sz="2000" b="1" dirty="0">
                <a:solidFill>
                  <a:schemeClr val="accent1"/>
                </a:solidFill>
              </a:rPr>
              <a:t>If you’re self-employed, saving into a pension can be a more difficult habit to develop than it is for people in employment. There is no-one to choose a pension scheme for you, no employer contributions and irregular income patterns which can all make saving difficult. But preparing for retirement is crucial for you too </a:t>
            </a:r>
          </a:p>
        </p:txBody>
      </p:sp>
      <p:pic>
        <p:nvPicPr>
          <p:cNvPr id="217" name="Graphic 216">
            <a:extLst>
              <a:ext uri="{FF2B5EF4-FFF2-40B4-BE49-F238E27FC236}">
                <a16:creationId xmlns:a16="http://schemas.microsoft.com/office/drawing/2014/main" id="{E5DCF40B-4C78-4837-928A-EEE94DE51A4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6200000" flipV="1">
            <a:off x="10608962" y="-98681"/>
            <a:ext cx="2184720" cy="512934"/>
          </a:xfrm>
          <a:prstGeom prst="rect">
            <a:avLst/>
          </a:prstGeom>
        </p:spPr>
      </p:pic>
      <p:grpSp>
        <p:nvGrpSpPr>
          <p:cNvPr id="8" name="Group 7">
            <a:extLst>
              <a:ext uri="{FF2B5EF4-FFF2-40B4-BE49-F238E27FC236}">
                <a16:creationId xmlns:a16="http://schemas.microsoft.com/office/drawing/2014/main" id="{61B6C9C8-5126-412A-B5C1-C62ECE32084E}"/>
              </a:ext>
            </a:extLst>
          </p:cNvPr>
          <p:cNvGrpSpPr/>
          <p:nvPr/>
        </p:nvGrpSpPr>
        <p:grpSpPr>
          <a:xfrm>
            <a:off x="752695" y="2892903"/>
            <a:ext cx="6453209" cy="3393656"/>
            <a:chOff x="4986096" y="2903789"/>
            <a:chExt cx="6453209" cy="3393656"/>
          </a:xfrm>
        </p:grpSpPr>
        <p:sp>
          <p:nvSpPr>
            <p:cNvPr id="2" name="Oval 1">
              <a:extLst>
                <a:ext uri="{FF2B5EF4-FFF2-40B4-BE49-F238E27FC236}">
                  <a16:creationId xmlns:a16="http://schemas.microsoft.com/office/drawing/2014/main" id="{08F8EB41-7829-4BF7-B5E8-62FF2F213154}"/>
                </a:ext>
              </a:extLst>
            </p:cNvPr>
            <p:cNvSpPr/>
            <p:nvPr/>
          </p:nvSpPr>
          <p:spPr>
            <a:xfrm>
              <a:off x="4986096" y="2903789"/>
              <a:ext cx="3393656" cy="339365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1" name="Oval 210">
              <a:extLst>
                <a:ext uri="{FF2B5EF4-FFF2-40B4-BE49-F238E27FC236}">
                  <a16:creationId xmlns:a16="http://schemas.microsoft.com/office/drawing/2014/main" id="{90AD0BC1-2A1A-4331-9D5B-8CC7E4735073}"/>
                </a:ext>
              </a:extLst>
            </p:cNvPr>
            <p:cNvSpPr/>
            <p:nvPr/>
          </p:nvSpPr>
          <p:spPr>
            <a:xfrm>
              <a:off x="8045649" y="2903789"/>
              <a:ext cx="3393656" cy="339365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6" name="TextBox 215">
              <a:extLst>
                <a:ext uri="{FF2B5EF4-FFF2-40B4-BE49-F238E27FC236}">
                  <a16:creationId xmlns:a16="http://schemas.microsoft.com/office/drawing/2014/main" id="{193F4CC4-F320-4DF9-BDF8-36C7C520D635}"/>
                </a:ext>
              </a:extLst>
            </p:cNvPr>
            <p:cNvSpPr txBox="1"/>
            <p:nvPr/>
          </p:nvSpPr>
          <p:spPr>
            <a:xfrm>
              <a:off x="5575266" y="3831176"/>
              <a:ext cx="2215317" cy="1538883"/>
            </a:xfrm>
            <a:prstGeom prst="rect">
              <a:avLst/>
            </a:prstGeom>
            <a:noFill/>
          </p:spPr>
          <p:txBody>
            <a:bodyPr wrap="square" lIns="0" tIns="0" rIns="0" bIns="0" anchor="ctr" anchorCtr="0">
              <a:spAutoFit/>
            </a:bodyPr>
            <a:lstStyle/>
            <a:p>
              <a:pPr marL="0" indent="0" algn="ctr">
                <a:buNone/>
              </a:pPr>
              <a:r>
                <a:rPr lang="en-GB" sz="2000" dirty="0">
                  <a:solidFill>
                    <a:schemeClr val="bg1"/>
                  </a:solidFill>
                </a:rPr>
                <a:t>If you’re self-employed you’re entitled to the State Pension in the same way as anyone else.</a:t>
              </a:r>
            </a:p>
          </p:txBody>
        </p:sp>
        <p:sp>
          <p:nvSpPr>
            <p:cNvPr id="218" name="TextBox 217">
              <a:extLst>
                <a:ext uri="{FF2B5EF4-FFF2-40B4-BE49-F238E27FC236}">
                  <a16:creationId xmlns:a16="http://schemas.microsoft.com/office/drawing/2014/main" id="{403C8821-BF98-4275-920A-9B0E671C2DF3}"/>
                </a:ext>
              </a:extLst>
            </p:cNvPr>
            <p:cNvSpPr txBox="1"/>
            <p:nvPr/>
          </p:nvSpPr>
          <p:spPr>
            <a:xfrm>
              <a:off x="8481858" y="3369511"/>
              <a:ext cx="2521238" cy="2462213"/>
            </a:xfrm>
            <a:prstGeom prst="rect">
              <a:avLst/>
            </a:prstGeom>
            <a:noFill/>
          </p:spPr>
          <p:txBody>
            <a:bodyPr wrap="square" lIns="0" tIns="0" rIns="0" bIns="0" anchor="ctr" anchorCtr="0">
              <a:spAutoFit/>
            </a:bodyPr>
            <a:lstStyle/>
            <a:p>
              <a:pPr marL="0" indent="0" algn="ctr">
                <a:buNone/>
              </a:pPr>
              <a:r>
                <a:rPr lang="en-US" sz="2000" dirty="0">
                  <a:solidFill>
                    <a:schemeClr val="bg1"/>
                  </a:solidFill>
                </a:rPr>
                <a:t>There are around</a:t>
              </a:r>
              <a:br>
                <a:rPr lang="en-US" sz="2000" dirty="0">
                  <a:solidFill>
                    <a:schemeClr val="bg1"/>
                  </a:solidFill>
                </a:rPr>
              </a:br>
              <a:r>
                <a:rPr lang="en-US" sz="2000" dirty="0">
                  <a:solidFill>
                    <a:schemeClr val="bg1"/>
                  </a:solidFill>
                </a:rPr>
                <a:t>4.8 million self-employed people in the UK accounting for 15% of the UK workforce. Yet just 31% of the self -employed are saving into a pension.</a:t>
              </a:r>
            </a:p>
          </p:txBody>
        </p:sp>
      </p:grpSp>
    </p:spTree>
    <p:extLst>
      <p:ext uri="{BB962C8B-B14F-4D97-AF65-F5344CB8AC3E}">
        <p14:creationId xmlns:p14="http://schemas.microsoft.com/office/powerpoint/2010/main" val="42353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73570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AB5CEC6F-5804-4B7A-BAE8-52488ABB3EEA}"/>
              </a:ext>
            </a:extLst>
          </p:cNvPr>
          <p:cNvPicPr>
            <a:picLocks noChangeAspect="1"/>
          </p:cNvPicPr>
          <p:nvPr/>
        </p:nvPicPr>
        <p:blipFill>
          <a:blip r:embed="rId6"/>
          <a:stretch>
            <a:fillRect/>
          </a:stretch>
        </p:blipFill>
        <p:spPr>
          <a:xfrm>
            <a:off x="413295" y="1541019"/>
            <a:ext cx="3865199" cy="4804064"/>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906603" y="556552"/>
            <a:ext cx="4137934" cy="2006287"/>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EMPLOYED AND SELF EMPLOYED</a:t>
            </a:r>
          </a:p>
        </p:txBody>
      </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347241" y="5529897"/>
            <a:ext cx="2378416" cy="2378414"/>
          </a:xfrm>
          <a:prstGeom prst="rect">
            <a:avLst/>
          </a:prstGeom>
        </p:spPr>
      </p:pic>
      <p:grpSp>
        <p:nvGrpSpPr>
          <p:cNvPr id="84" name="Group 83">
            <a:extLst>
              <a:ext uri="{FF2B5EF4-FFF2-40B4-BE49-F238E27FC236}">
                <a16:creationId xmlns:a16="http://schemas.microsoft.com/office/drawing/2014/main" id="{EA4AF09C-3640-4CE5-A7EF-259298E51BB2}"/>
              </a:ext>
            </a:extLst>
          </p:cNvPr>
          <p:cNvGrpSpPr/>
          <p:nvPr/>
        </p:nvGrpSpPr>
        <p:grpSpPr>
          <a:xfrm>
            <a:off x="9919866"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7" name="Graphic 216">
            <a:extLst>
              <a:ext uri="{FF2B5EF4-FFF2-40B4-BE49-F238E27FC236}">
                <a16:creationId xmlns:a16="http://schemas.microsoft.com/office/drawing/2014/main" id="{E5DCF40B-4C78-4837-928A-EEE94DE51A4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6200000" flipV="1">
            <a:off x="-601682" y="-98681"/>
            <a:ext cx="2184720" cy="512934"/>
          </a:xfrm>
          <a:prstGeom prst="rect">
            <a:avLst/>
          </a:prstGeom>
        </p:spPr>
      </p:pic>
      <p:sp>
        <p:nvSpPr>
          <p:cNvPr id="212" name="TextBox 211">
            <a:extLst>
              <a:ext uri="{FF2B5EF4-FFF2-40B4-BE49-F238E27FC236}">
                <a16:creationId xmlns:a16="http://schemas.microsoft.com/office/drawing/2014/main" id="{25050BE9-649B-44DA-BAAE-D9B2C065B26E}"/>
              </a:ext>
            </a:extLst>
          </p:cNvPr>
          <p:cNvSpPr txBox="1"/>
          <p:nvPr/>
        </p:nvSpPr>
        <p:spPr>
          <a:xfrm>
            <a:off x="5210676" y="636366"/>
            <a:ext cx="6709439" cy="1846659"/>
          </a:xfrm>
          <a:prstGeom prst="rect">
            <a:avLst/>
          </a:prstGeom>
          <a:noFill/>
        </p:spPr>
        <p:txBody>
          <a:bodyPr wrap="square" lIns="0" tIns="0" rIns="0" bIns="0" anchor="ctr" anchorCtr="0">
            <a:spAutoFit/>
          </a:bodyPr>
          <a:lstStyle/>
          <a:p>
            <a:pPr>
              <a:spcBef>
                <a:spcPts val="600"/>
              </a:spcBef>
            </a:pPr>
            <a:r>
              <a:rPr lang="en-US" sz="2200" dirty="0">
                <a:solidFill>
                  <a:schemeClr val="tx1">
                    <a:lumMod val="75000"/>
                    <a:lumOff val="25000"/>
                  </a:schemeClr>
                </a:solidFill>
              </a:rPr>
              <a:t>The earlier you start saving into a pension, the better.</a:t>
            </a:r>
          </a:p>
          <a:p>
            <a:pPr marL="342900" indent="-342900">
              <a:spcBef>
                <a:spcPts val="600"/>
              </a:spcBef>
              <a:buFont typeface="Arial" panose="020B0604020202020204" pitchFamily="34" charset="0"/>
              <a:buChar char="•"/>
            </a:pPr>
            <a:r>
              <a:rPr lang="en-US" sz="2200" dirty="0">
                <a:solidFill>
                  <a:schemeClr val="tx1">
                    <a:lumMod val="75000"/>
                    <a:lumOff val="25000"/>
                  </a:schemeClr>
                </a:solidFill>
              </a:rPr>
              <a:t>It gives you more time to contribute to your savings before retirement, more time to benefit from tax relief, and more time for your savings to grow.</a:t>
            </a:r>
          </a:p>
          <a:p>
            <a:pPr marL="342900" indent="-342900">
              <a:spcBef>
                <a:spcPts val="600"/>
              </a:spcBef>
              <a:buFont typeface="Arial" panose="020B0604020202020204" pitchFamily="34" charset="0"/>
              <a:buChar char="•"/>
            </a:pPr>
            <a:r>
              <a:rPr lang="en-US" sz="2200" dirty="0">
                <a:solidFill>
                  <a:schemeClr val="tx1">
                    <a:lumMod val="75000"/>
                    <a:lumOff val="25000"/>
                  </a:schemeClr>
                </a:solidFill>
              </a:rPr>
              <a:t>Starting early could more than double your pension pot:</a:t>
            </a:r>
          </a:p>
        </p:txBody>
      </p:sp>
      <p:graphicFrame>
        <p:nvGraphicFramePr>
          <p:cNvPr id="213" name="Table 212">
            <a:extLst>
              <a:ext uri="{FF2B5EF4-FFF2-40B4-BE49-F238E27FC236}">
                <a16:creationId xmlns:a16="http://schemas.microsoft.com/office/drawing/2014/main" id="{9D2B09B5-17B6-46D7-9BEE-966FF369B528}"/>
              </a:ext>
            </a:extLst>
          </p:cNvPr>
          <p:cNvGraphicFramePr>
            <a:graphicFrameLocks noGrp="1"/>
          </p:cNvGraphicFramePr>
          <p:nvPr>
            <p:extLst>
              <p:ext uri="{D42A27DB-BD31-4B8C-83A1-F6EECF244321}">
                <p14:modId xmlns:p14="http://schemas.microsoft.com/office/powerpoint/2010/main" val="938538456"/>
              </p:ext>
            </p:extLst>
          </p:nvPr>
        </p:nvGraphicFramePr>
        <p:xfrm>
          <a:off x="4590627" y="3258545"/>
          <a:ext cx="7329488" cy="3086536"/>
        </p:xfrm>
        <a:graphic>
          <a:graphicData uri="http://schemas.openxmlformats.org/drawingml/2006/table">
            <a:tbl>
              <a:tblPr firstRow="1" bandRow="1">
                <a:tableStyleId>{21E4AEA4-8DFA-4A89-87EB-49C32662AFE0}</a:tableStyleId>
              </a:tblPr>
              <a:tblGrid>
                <a:gridCol w="1832372">
                  <a:extLst>
                    <a:ext uri="{9D8B030D-6E8A-4147-A177-3AD203B41FA5}">
                      <a16:colId xmlns:a16="http://schemas.microsoft.com/office/drawing/2014/main" val="20000"/>
                    </a:ext>
                  </a:extLst>
                </a:gridCol>
                <a:gridCol w="1832372">
                  <a:extLst>
                    <a:ext uri="{9D8B030D-6E8A-4147-A177-3AD203B41FA5}">
                      <a16:colId xmlns:a16="http://schemas.microsoft.com/office/drawing/2014/main" val="20001"/>
                    </a:ext>
                  </a:extLst>
                </a:gridCol>
                <a:gridCol w="1832372">
                  <a:extLst>
                    <a:ext uri="{9D8B030D-6E8A-4147-A177-3AD203B41FA5}">
                      <a16:colId xmlns:a16="http://schemas.microsoft.com/office/drawing/2014/main" val="20002"/>
                    </a:ext>
                  </a:extLst>
                </a:gridCol>
                <a:gridCol w="1832372">
                  <a:extLst>
                    <a:ext uri="{9D8B030D-6E8A-4147-A177-3AD203B41FA5}">
                      <a16:colId xmlns:a16="http://schemas.microsoft.com/office/drawing/2014/main" val="20003"/>
                    </a:ext>
                  </a:extLst>
                </a:gridCol>
              </a:tblGrid>
              <a:tr h="771634">
                <a:tc>
                  <a:txBody>
                    <a:bodyPr/>
                    <a:lstStyle/>
                    <a:p>
                      <a:pPr algn="ctr" fontAlgn="t"/>
                      <a:r>
                        <a:rPr lang="en-GB" sz="2000" b="1" dirty="0">
                          <a:effectLst/>
                        </a:rPr>
                        <a:t>You pay</a:t>
                      </a:r>
                    </a:p>
                  </a:txBody>
                  <a:tcPr anchor="ctr"/>
                </a:tc>
                <a:tc>
                  <a:txBody>
                    <a:bodyPr/>
                    <a:lstStyle/>
                    <a:p>
                      <a:pPr algn="ctr" fontAlgn="t"/>
                      <a:r>
                        <a:rPr lang="en-GB" sz="2000" b="1" dirty="0">
                          <a:effectLst/>
                        </a:rPr>
                        <a:t>Government pays</a:t>
                      </a:r>
                    </a:p>
                  </a:txBody>
                  <a:tcPr anchor="ctr"/>
                </a:tc>
                <a:tc>
                  <a:txBody>
                    <a:bodyPr/>
                    <a:lstStyle/>
                    <a:p>
                      <a:pPr algn="ctr" fontAlgn="t"/>
                      <a:r>
                        <a:rPr lang="en-GB" sz="2000" b="1" dirty="0">
                          <a:effectLst/>
                        </a:rPr>
                        <a:t>Start saving at age</a:t>
                      </a:r>
                    </a:p>
                  </a:txBody>
                  <a:tcPr anchor="ctr"/>
                </a:tc>
                <a:tc>
                  <a:txBody>
                    <a:bodyPr/>
                    <a:lstStyle/>
                    <a:p>
                      <a:pPr algn="ctr" fontAlgn="t"/>
                      <a:r>
                        <a:rPr lang="en-GB" sz="2000" b="1" dirty="0">
                          <a:effectLst/>
                        </a:rPr>
                        <a:t>Pension pot at 65</a:t>
                      </a:r>
                    </a:p>
                  </a:txBody>
                  <a:tcPr anchor="ctr"/>
                </a:tc>
                <a:extLst>
                  <a:ext uri="{0D108BD9-81ED-4DB2-BD59-A6C34878D82A}">
                    <a16:rowId xmlns:a16="http://schemas.microsoft.com/office/drawing/2014/main" val="10000"/>
                  </a:ext>
                </a:extLst>
              </a:tr>
              <a:tr h="771634">
                <a:tc>
                  <a:txBody>
                    <a:bodyPr/>
                    <a:lstStyle/>
                    <a:p>
                      <a:pPr algn="ctr" fontAlgn="t"/>
                      <a:r>
                        <a:rPr lang="en-GB" sz="2000">
                          <a:effectLst/>
                        </a:rPr>
                        <a:t>£100</a:t>
                      </a:r>
                    </a:p>
                  </a:txBody>
                  <a:tcPr anchor="ctr"/>
                </a:tc>
                <a:tc>
                  <a:txBody>
                    <a:bodyPr/>
                    <a:lstStyle/>
                    <a:p>
                      <a:pPr algn="ctr" fontAlgn="t"/>
                      <a:r>
                        <a:rPr lang="en-GB" sz="2000" dirty="0">
                          <a:effectLst/>
                        </a:rPr>
                        <a:t>£25</a:t>
                      </a:r>
                    </a:p>
                  </a:txBody>
                  <a:tcPr anchor="ctr"/>
                </a:tc>
                <a:tc>
                  <a:txBody>
                    <a:bodyPr/>
                    <a:lstStyle/>
                    <a:p>
                      <a:pPr algn="ctr" fontAlgn="t"/>
                      <a:r>
                        <a:rPr lang="en-GB" sz="2000" dirty="0">
                          <a:effectLst/>
                        </a:rPr>
                        <a:t>30</a:t>
                      </a:r>
                    </a:p>
                  </a:txBody>
                  <a:tcPr anchor="ctr"/>
                </a:tc>
                <a:tc>
                  <a:txBody>
                    <a:bodyPr/>
                    <a:lstStyle/>
                    <a:p>
                      <a:pPr algn="ctr" fontAlgn="t"/>
                      <a:r>
                        <a:rPr lang="en-GB" sz="2000">
                          <a:effectLst/>
                        </a:rPr>
                        <a:t>£70,000</a:t>
                      </a:r>
                    </a:p>
                  </a:txBody>
                  <a:tcPr anchor="ctr"/>
                </a:tc>
                <a:extLst>
                  <a:ext uri="{0D108BD9-81ED-4DB2-BD59-A6C34878D82A}">
                    <a16:rowId xmlns:a16="http://schemas.microsoft.com/office/drawing/2014/main" val="10001"/>
                  </a:ext>
                </a:extLst>
              </a:tr>
              <a:tr h="771634">
                <a:tc>
                  <a:txBody>
                    <a:bodyPr/>
                    <a:lstStyle/>
                    <a:p>
                      <a:pPr algn="ctr" fontAlgn="t"/>
                      <a:r>
                        <a:rPr lang="en-GB" sz="2000">
                          <a:effectLst/>
                        </a:rPr>
                        <a:t>£100</a:t>
                      </a:r>
                    </a:p>
                  </a:txBody>
                  <a:tcPr anchor="ctr"/>
                </a:tc>
                <a:tc>
                  <a:txBody>
                    <a:bodyPr/>
                    <a:lstStyle/>
                    <a:p>
                      <a:pPr algn="ctr" fontAlgn="t"/>
                      <a:r>
                        <a:rPr lang="en-GB" sz="2000">
                          <a:effectLst/>
                        </a:rPr>
                        <a:t>£25</a:t>
                      </a:r>
                    </a:p>
                  </a:txBody>
                  <a:tcPr anchor="ctr"/>
                </a:tc>
                <a:tc>
                  <a:txBody>
                    <a:bodyPr/>
                    <a:lstStyle/>
                    <a:p>
                      <a:pPr algn="ctr" fontAlgn="t"/>
                      <a:r>
                        <a:rPr lang="en-GB" sz="2000" dirty="0">
                          <a:effectLst/>
                        </a:rPr>
                        <a:t>40</a:t>
                      </a:r>
                    </a:p>
                  </a:txBody>
                  <a:tcPr anchor="ctr"/>
                </a:tc>
                <a:tc>
                  <a:txBody>
                    <a:bodyPr/>
                    <a:lstStyle/>
                    <a:p>
                      <a:pPr algn="ctr" fontAlgn="t"/>
                      <a:r>
                        <a:rPr lang="en-GB" sz="2000" dirty="0">
                          <a:effectLst/>
                        </a:rPr>
                        <a:t>£46,000</a:t>
                      </a:r>
                    </a:p>
                  </a:txBody>
                  <a:tcPr anchor="ctr"/>
                </a:tc>
                <a:extLst>
                  <a:ext uri="{0D108BD9-81ED-4DB2-BD59-A6C34878D82A}">
                    <a16:rowId xmlns:a16="http://schemas.microsoft.com/office/drawing/2014/main" val="10002"/>
                  </a:ext>
                </a:extLst>
              </a:tr>
              <a:tr h="771634">
                <a:tc>
                  <a:txBody>
                    <a:bodyPr/>
                    <a:lstStyle/>
                    <a:p>
                      <a:pPr algn="ctr" fontAlgn="t"/>
                      <a:r>
                        <a:rPr lang="en-GB" sz="2000">
                          <a:effectLst/>
                        </a:rPr>
                        <a:t>£100</a:t>
                      </a:r>
                    </a:p>
                  </a:txBody>
                  <a:tcPr anchor="ctr"/>
                </a:tc>
                <a:tc>
                  <a:txBody>
                    <a:bodyPr/>
                    <a:lstStyle/>
                    <a:p>
                      <a:pPr algn="ctr" fontAlgn="t"/>
                      <a:r>
                        <a:rPr lang="en-GB" sz="2000">
                          <a:effectLst/>
                        </a:rPr>
                        <a:t>£25</a:t>
                      </a:r>
                    </a:p>
                  </a:txBody>
                  <a:tcPr anchor="ctr"/>
                </a:tc>
                <a:tc>
                  <a:txBody>
                    <a:bodyPr/>
                    <a:lstStyle/>
                    <a:p>
                      <a:pPr algn="ctr" fontAlgn="t"/>
                      <a:r>
                        <a:rPr lang="en-GB" sz="2000">
                          <a:effectLst/>
                        </a:rPr>
                        <a:t>50</a:t>
                      </a:r>
                    </a:p>
                  </a:txBody>
                  <a:tcPr anchor="ctr"/>
                </a:tc>
                <a:tc>
                  <a:txBody>
                    <a:bodyPr/>
                    <a:lstStyle/>
                    <a:p>
                      <a:pPr algn="ctr" fontAlgn="t"/>
                      <a:r>
                        <a:rPr lang="en-GB" sz="2000" dirty="0">
                          <a:effectLst/>
                        </a:rPr>
                        <a:t>£25,000*</a:t>
                      </a:r>
                    </a:p>
                  </a:txBody>
                  <a:tcPr anchor="ctr"/>
                </a:tc>
                <a:extLst>
                  <a:ext uri="{0D108BD9-81ED-4DB2-BD59-A6C34878D82A}">
                    <a16:rowId xmlns:a16="http://schemas.microsoft.com/office/drawing/2014/main" val="10003"/>
                  </a:ext>
                </a:extLst>
              </a:tr>
            </a:tbl>
          </a:graphicData>
        </a:graphic>
      </p:graphicFrame>
      <p:sp>
        <p:nvSpPr>
          <p:cNvPr id="215" name="TextBox 214">
            <a:extLst>
              <a:ext uri="{FF2B5EF4-FFF2-40B4-BE49-F238E27FC236}">
                <a16:creationId xmlns:a16="http://schemas.microsoft.com/office/drawing/2014/main" id="{911167DC-E965-490C-97A3-D2CD4C9CBA82}"/>
              </a:ext>
            </a:extLst>
          </p:cNvPr>
          <p:cNvSpPr txBox="1"/>
          <p:nvPr/>
        </p:nvSpPr>
        <p:spPr>
          <a:xfrm>
            <a:off x="4590628" y="2881924"/>
            <a:ext cx="7329488" cy="307777"/>
          </a:xfrm>
          <a:prstGeom prst="rect">
            <a:avLst/>
          </a:prstGeom>
          <a:noFill/>
        </p:spPr>
        <p:txBody>
          <a:bodyPr wrap="square" lIns="0" tIns="0" rIns="0" bIns="0" anchor="ctr" anchorCtr="0">
            <a:spAutoFit/>
          </a:bodyPr>
          <a:lstStyle/>
          <a:p>
            <a:pPr>
              <a:spcBef>
                <a:spcPts val="600"/>
              </a:spcBef>
            </a:pPr>
            <a:r>
              <a:rPr lang="en-US" sz="2000" dirty="0">
                <a:solidFill>
                  <a:schemeClr val="tx1">
                    <a:lumMod val="75000"/>
                    <a:lumOff val="25000"/>
                  </a:schemeClr>
                </a:solidFill>
              </a:rPr>
              <a:t>*Assuming savings grew at 5% a year and charges were 0.75% a year</a:t>
            </a:r>
          </a:p>
        </p:txBody>
      </p:sp>
    </p:spTree>
    <p:extLst>
      <p:ext uri="{BB962C8B-B14F-4D97-AF65-F5344CB8AC3E}">
        <p14:creationId xmlns:p14="http://schemas.microsoft.com/office/powerpoint/2010/main" val="148794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1042281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31F2FAC0-7982-4B42-B475-9C4084ED8212}"/>
              </a:ext>
            </a:extLst>
          </p:cNvPr>
          <p:cNvPicPr>
            <a:picLocks noChangeAspect="1"/>
          </p:cNvPicPr>
          <p:nvPr/>
        </p:nvPicPr>
        <p:blipFill>
          <a:blip r:embed="rId6"/>
          <a:stretch>
            <a:fillRect/>
          </a:stretch>
        </p:blipFill>
        <p:spPr>
          <a:xfrm>
            <a:off x="7969703" y="1541017"/>
            <a:ext cx="3865199" cy="4804064"/>
          </a:xfrm>
          <a:prstGeom prst="rect">
            <a:avLst/>
          </a:prstGeom>
        </p:spPr>
      </p:pic>
      <p:grpSp>
        <p:nvGrpSpPr>
          <p:cNvPr id="84" name="Group 83">
            <a:extLst>
              <a:ext uri="{FF2B5EF4-FFF2-40B4-BE49-F238E27FC236}">
                <a16:creationId xmlns:a16="http://schemas.microsoft.com/office/drawing/2014/main" id="{EA4AF09C-3640-4CE5-A7EF-259298E51BB2}"/>
              </a:ext>
            </a:extLst>
          </p:cNvPr>
          <p:cNvGrpSpPr/>
          <p:nvPr/>
        </p:nvGrpSpPr>
        <p:grpSpPr>
          <a:xfrm>
            <a:off x="-952590" y="-381964"/>
            <a:ext cx="2619375" cy="2698751"/>
            <a:chOff x="-563563" y="-579438"/>
            <a:chExt cx="2619375" cy="2698751"/>
          </a:xfrm>
          <a:solidFill>
            <a:srgbClr val="FAECF4">
              <a:alpha val="41000"/>
            </a:srgbClr>
          </a:solidFill>
        </p:grpSpPr>
        <p:sp>
          <p:nvSpPr>
            <p:cNvPr id="85" name="Freeform 5">
              <a:extLst>
                <a:ext uri="{FF2B5EF4-FFF2-40B4-BE49-F238E27FC236}">
                  <a16:creationId xmlns:a16="http://schemas.microsoft.com/office/drawing/2014/main" id="{B083B0FA-C3A6-4C36-A61A-A715B2CC2DB2}"/>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B0C974D9-4F17-4F2F-95AB-2F6262CA0769}"/>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B593861C-CD05-4935-857D-D33751340A0F}"/>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
              <a:extLst>
                <a:ext uri="{FF2B5EF4-FFF2-40B4-BE49-F238E27FC236}">
                  <a16:creationId xmlns:a16="http://schemas.microsoft.com/office/drawing/2014/main" id="{5E111CDB-5D6D-4084-B21E-33AB49770B27}"/>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9">
              <a:extLst>
                <a:ext uri="{FF2B5EF4-FFF2-40B4-BE49-F238E27FC236}">
                  <a16:creationId xmlns:a16="http://schemas.microsoft.com/office/drawing/2014/main" id="{AB1E7D6C-C372-4F66-92A1-EFA69FD9EDF3}"/>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0">
              <a:extLst>
                <a:ext uri="{FF2B5EF4-FFF2-40B4-BE49-F238E27FC236}">
                  <a16:creationId xmlns:a16="http://schemas.microsoft.com/office/drawing/2014/main" id="{889AE567-4ED5-47D2-AD5A-D56C0717CF4F}"/>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1">
              <a:extLst>
                <a:ext uri="{FF2B5EF4-FFF2-40B4-BE49-F238E27FC236}">
                  <a16:creationId xmlns:a16="http://schemas.microsoft.com/office/drawing/2014/main" id="{542260F6-6368-41C3-8449-7C5B7D8C7EFA}"/>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EBDA926C-1F45-4D9B-ADE1-6189A0860C4B}"/>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3">
              <a:extLst>
                <a:ext uri="{FF2B5EF4-FFF2-40B4-BE49-F238E27FC236}">
                  <a16:creationId xmlns:a16="http://schemas.microsoft.com/office/drawing/2014/main" id="{38630665-6784-4CA8-9439-C8F48C33A48F}"/>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4">
              <a:extLst>
                <a:ext uri="{FF2B5EF4-FFF2-40B4-BE49-F238E27FC236}">
                  <a16:creationId xmlns:a16="http://schemas.microsoft.com/office/drawing/2014/main" id="{50586D55-B247-4A9A-8700-7D777B0A96DA}"/>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5">
              <a:extLst>
                <a:ext uri="{FF2B5EF4-FFF2-40B4-BE49-F238E27FC236}">
                  <a16:creationId xmlns:a16="http://schemas.microsoft.com/office/drawing/2014/main" id="{9A498119-A486-45EB-A4BA-41989EE8EF5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6">
              <a:extLst>
                <a:ext uri="{FF2B5EF4-FFF2-40B4-BE49-F238E27FC236}">
                  <a16:creationId xmlns:a16="http://schemas.microsoft.com/office/drawing/2014/main" id="{E500E25F-A3E1-40B1-BCAA-BEF3624FD26C}"/>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7">
              <a:extLst>
                <a:ext uri="{FF2B5EF4-FFF2-40B4-BE49-F238E27FC236}">
                  <a16:creationId xmlns:a16="http://schemas.microsoft.com/office/drawing/2014/main" id="{B2F1C963-F917-4233-8EC5-880D12C25211}"/>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230578C0-D4D5-4A2B-9B2B-41F8C92E2840}"/>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9">
              <a:extLst>
                <a:ext uri="{FF2B5EF4-FFF2-40B4-BE49-F238E27FC236}">
                  <a16:creationId xmlns:a16="http://schemas.microsoft.com/office/drawing/2014/main" id="{DF1DD314-8CB8-4122-9FC8-145C6112A370}"/>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
              <a:extLst>
                <a:ext uri="{FF2B5EF4-FFF2-40B4-BE49-F238E27FC236}">
                  <a16:creationId xmlns:a16="http://schemas.microsoft.com/office/drawing/2014/main" id="{BBFE01AF-BDC5-480C-8E97-822E7F302806}"/>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1">
              <a:extLst>
                <a:ext uri="{FF2B5EF4-FFF2-40B4-BE49-F238E27FC236}">
                  <a16:creationId xmlns:a16="http://schemas.microsoft.com/office/drawing/2014/main" id="{19D3E9FB-99F0-4067-95AF-3AD869C25E00}"/>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2">
              <a:extLst>
                <a:ext uri="{FF2B5EF4-FFF2-40B4-BE49-F238E27FC236}">
                  <a16:creationId xmlns:a16="http://schemas.microsoft.com/office/drawing/2014/main" id="{96D84E21-CF30-41A9-B94F-A093A0DC1C92}"/>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3">
              <a:extLst>
                <a:ext uri="{FF2B5EF4-FFF2-40B4-BE49-F238E27FC236}">
                  <a16:creationId xmlns:a16="http://schemas.microsoft.com/office/drawing/2014/main" id="{3B159776-8439-49E1-B6B2-2AFCB918CB1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4">
              <a:extLst>
                <a:ext uri="{FF2B5EF4-FFF2-40B4-BE49-F238E27FC236}">
                  <a16:creationId xmlns:a16="http://schemas.microsoft.com/office/drawing/2014/main" id="{32CD55DF-57D1-4510-B3EE-2D3B8558FF8B}"/>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
              <a:extLst>
                <a:ext uri="{FF2B5EF4-FFF2-40B4-BE49-F238E27FC236}">
                  <a16:creationId xmlns:a16="http://schemas.microsoft.com/office/drawing/2014/main" id="{088F121B-E358-4637-89E6-00FB094C0FF4}"/>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6">
              <a:extLst>
                <a:ext uri="{FF2B5EF4-FFF2-40B4-BE49-F238E27FC236}">
                  <a16:creationId xmlns:a16="http://schemas.microsoft.com/office/drawing/2014/main" id="{7AFE323F-6086-4574-9707-34A76309D3C9}"/>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7">
              <a:extLst>
                <a:ext uri="{FF2B5EF4-FFF2-40B4-BE49-F238E27FC236}">
                  <a16:creationId xmlns:a16="http://schemas.microsoft.com/office/drawing/2014/main" id="{1EAE3C49-1FDC-4919-AE82-8E3C226DCDB6}"/>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8">
              <a:extLst>
                <a:ext uri="{FF2B5EF4-FFF2-40B4-BE49-F238E27FC236}">
                  <a16:creationId xmlns:a16="http://schemas.microsoft.com/office/drawing/2014/main" id="{E78E25EB-4901-4C67-9744-00546C3C285A}"/>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9">
              <a:extLst>
                <a:ext uri="{FF2B5EF4-FFF2-40B4-BE49-F238E27FC236}">
                  <a16:creationId xmlns:a16="http://schemas.microsoft.com/office/drawing/2014/main" id="{E49D9D9E-9D2F-4F11-8F06-A29F4870495B}"/>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a:extLst>
                <a:ext uri="{FF2B5EF4-FFF2-40B4-BE49-F238E27FC236}">
                  <a16:creationId xmlns:a16="http://schemas.microsoft.com/office/drawing/2014/main" id="{D5095A82-D918-480C-9DF8-1B71AB2A1B42}"/>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CC40436D-A858-498C-9504-DD98CD42B2C2}"/>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28270866-9DA1-49BE-A5BB-3F6927A0E0AF}"/>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3">
              <a:extLst>
                <a:ext uri="{FF2B5EF4-FFF2-40B4-BE49-F238E27FC236}">
                  <a16:creationId xmlns:a16="http://schemas.microsoft.com/office/drawing/2014/main" id="{332ED193-F0B8-49DE-9D64-6D79DC6C42AC}"/>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34">
              <a:extLst>
                <a:ext uri="{FF2B5EF4-FFF2-40B4-BE49-F238E27FC236}">
                  <a16:creationId xmlns:a16="http://schemas.microsoft.com/office/drawing/2014/main" id="{E851EC18-5FAA-4EB7-8114-7604043E00D0}"/>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5">
              <a:extLst>
                <a:ext uri="{FF2B5EF4-FFF2-40B4-BE49-F238E27FC236}">
                  <a16:creationId xmlns:a16="http://schemas.microsoft.com/office/drawing/2014/main" id="{672DC18C-9410-4836-8757-67E803B76233}"/>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6">
              <a:extLst>
                <a:ext uri="{FF2B5EF4-FFF2-40B4-BE49-F238E27FC236}">
                  <a16:creationId xmlns:a16="http://schemas.microsoft.com/office/drawing/2014/main" id="{F8D5939A-DCE0-44CA-AD45-719EFE306A8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7">
              <a:extLst>
                <a:ext uri="{FF2B5EF4-FFF2-40B4-BE49-F238E27FC236}">
                  <a16:creationId xmlns:a16="http://schemas.microsoft.com/office/drawing/2014/main" id="{EE89BE04-2E0E-41B7-8B4E-F895DF15F018}"/>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8">
              <a:extLst>
                <a:ext uri="{FF2B5EF4-FFF2-40B4-BE49-F238E27FC236}">
                  <a16:creationId xmlns:a16="http://schemas.microsoft.com/office/drawing/2014/main" id="{56F5CD74-5419-45D7-AB5A-D9F1E15732A2}"/>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9">
              <a:extLst>
                <a:ext uri="{FF2B5EF4-FFF2-40B4-BE49-F238E27FC236}">
                  <a16:creationId xmlns:a16="http://schemas.microsoft.com/office/drawing/2014/main" id="{341A9E0D-3AFA-4F28-85FB-E3A8B219A8EB}"/>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0">
              <a:extLst>
                <a:ext uri="{FF2B5EF4-FFF2-40B4-BE49-F238E27FC236}">
                  <a16:creationId xmlns:a16="http://schemas.microsoft.com/office/drawing/2014/main" id="{73E593E2-56C6-415B-A772-86301D12FFA4}"/>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41">
              <a:extLst>
                <a:ext uri="{FF2B5EF4-FFF2-40B4-BE49-F238E27FC236}">
                  <a16:creationId xmlns:a16="http://schemas.microsoft.com/office/drawing/2014/main" id="{FC6DCC90-B5BE-443E-A800-285E284D78C0}"/>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2">
              <a:extLst>
                <a:ext uri="{FF2B5EF4-FFF2-40B4-BE49-F238E27FC236}">
                  <a16:creationId xmlns:a16="http://schemas.microsoft.com/office/drawing/2014/main" id="{ACB9C48A-6DFD-40B9-BD1A-D8057E9421F0}"/>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3">
              <a:extLst>
                <a:ext uri="{FF2B5EF4-FFF2-40B4-BE49-F238E27FC236}">
                  <a16:creationId xmlns:a16="http://schemas.microsoft.com/office/drawing/2014/main" id="{75D3EAE6-235C-4FF4-B37B-BD9B56AE042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4">
              <a:extLst>
                <a:ext uri="{FF2B5EF4-FFF2-40B4-BE49-F238E27FC236}">
                  <a16:creationId xmlns:a16="http://schemas.microsoft.com/office/drawing/2014/main" id="{037F7E62-D026-4056-812A-919E89359D06}"/>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5">
              <a:extLst>
                <a:ext uri="{FF2B5EF4-FFF2-40B4-BE49-F238E27FC236}">
                  <a16:creationId xmlns:a16="http://schemas.microsoft.com/office/drawing/2014/main" id="{E209EF53-4D58-46BD-B99B-DD866E41C18C}"/>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6">
              <a:extLst>
                <a:ext uri="{FF2B5EF4-FFF2-40B4-BE49-F238E27FC236}">
                  <a16:creationId xmlns:a16="http://schemas.microsoft.com/office/drawing/2014/main" id="{822060C1-38C7-4B04-8591-16EE4D48F7F3}"/>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7">
              <a:extLst>
                <a:ext uri="{FF2B5EF4-FFF2-40B4-BE49-F238E27FC236}">
                  <a16:creationId xmlns:a16="http://schemas.microsoft.com/office/drawing/2014/main" id="{1B0193BB-350D-4FE2-BD9D-EF638E08217E}"/>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8">
              <a:extLst>
                <a:ext uri="{FF2B5EF4-FFF2-40B4-BE49-F238E27FC236}">
                  <a16:creationId xmlns:a16="http://schemas.microsoft.com/office/drawing/2014/main" id="{4E10FF51-8E95-41FD-AA5C-28A3B4983DD5}"/>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9">
              <a:extLst>
                <a:ext uri="{FF2B5EF4-FFF2-40B4-BE49-F238E27FC236}">
                  <a16:creationId xmlns:a16="http://schemas.microsoft.com/office/drawing/2014/main" id="{08A3B151-523D-4BF4-A129-FF9FA0B04CA8}"/>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50">
              <a:extLst>
                <a:ext uri="{FF2B5EF4-FFF2-40B4-BE49-F238E27FC236}">
                  <a16:creationId xmlns:a16="http://schemas.microsoft.com/office/drawing/2014/main" id="{2B908002-1974-4FA4-8D27-8F85AA5417A8}"/>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1">
              <a:extLst>
                <a:ext uri="{FF2B5EF4-FFF2-40B4-BE49-F238E27FC236}">
                  <a16:creationId xmlns:a16="http://schemas.microsoft.com/office/drawing/2014/main" id="{65E0D766-679C-483B-AC4F-5F5FCC74620A}"/>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2">
              <a:extLst>
                <a:ext uri="{FF2B5EF4-FFF2-40B4-BE49-F238E27FC236}">
                  <a16:creationId xmlns:a16="http://schemas.microsoft.com/office/drawing/2014/main" id="{39534490-0EBE-46AE-92D7-6B80CFE39AD4}"/>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3">
              <a:extLst>
                <a:ext uri="{FF2B5EF4-FFF2-40B4-BE49-F238E27FC236}">
                  <a16:creationId xmlns:a16="http://schemas.microsoft.com/office/drawing/2014/main" id="{1A1EB0AF-A995-46DA-95E1-CB3C083A414F}"/>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4">
              <a:extLst>
                <a:ext uri="{FF2B5EF4-FFF2-40B4-BE49-F238E27FC236}">
                  <a16:creationId xmlns:a16="http://schemas.microsoft.com/office/drawing/2014/main" id="{7F7D82D9-BF0F-4B4B-941A-4850A786CF64}"/>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5">
              <a:extLst>
                <a:ext uri="{FF2B5EF4-FFF2-40B4-BE49-F238E27FC236}">
                  <a16:creationId xmlns:a16="http://schemas.microsoft.com/office/drawing/2014/main" id="{E4623462-021E-4D38-957D-71E8F32C1166}"/>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a:extLst>
                <a:ext uri="{FF2B5EF4-FFF2-40B4-BE49-F238E27FC236}">
                  <a16:creationId xmlns:a16="http://schemas.microsoft.com/office/drawing/2014/main" id="{9A64FAD8-85B9-466C-B572-AD83C3872E07}"/>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7">
              <a:extLst>
                <a:ext uri="{FF2B5EF4-FFF2-40B4-BE49-F238E27FC236}">
                  <a16:creationId xmlns:a16="http://schemas.microsoft.com/office/drawing/2014/main" id="{12F0ECFC-263C-4CE3-B278-FEF70B6D71A6}"/>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8">
              <a:extLst>
                <a:ext uri="{FF2B5EF4-FFF2-40B4-BE49-F238E27FC236}">
                  <a16:creationId xmlns:a16="http://schemas.microsoft.com/office/drawing/2014/main" id="{822A4AD6-2AA4-4F6E-9F12-3A262ED0C3DE}"/>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9">
              <a:extLst>
                <a:ext uri="{FF2B5EF4-FFF2-40B4-BE49-F238E27FC236}">
                  <a16:creationId xmlns:a16="http://schemas.microsoft.com/office/drawing/2014/main" id="{9EF0C02E-9C78-4B87-B856-50E0B1854FA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
              <a:extLst>
                <a:ext uri="{FF2B5EF4-FFF2-40B4-BE49-F238E27FC236}">
                  <a16:creationId xmlns:a16="http://schemas.microsoft.com/office/drawing/2014/main" id="{E44F7D96-898D-49D2-B51E-B6AC26B681FC}"/>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61">
              <a:extLst>
                <a:ext uri="{FF2B5EF4-FFF2-40B4-BE49-F238E27FC236}">
                  <a16:creationId xmlns:a16="http://schemas.microsoft.com/office/drawing/2014/main" id="{B441F14C-D058-478E-B598-D0177FEC5C15}"/>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2">
              <a:extLst>
                <a:ext uri="{FF2B5EF4-FFF2-40B4-BE49-F238E27FC236}">
                  <a16:creationId xmlns:a16="http://schemas.microsoft.com/office/drawing/2014/main" id="{73B09107-DB32-4D5B-BBE0-0D7AEF043FD0}"/>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3">
              <a:extLst>
                <a:ext uri="{FF2B5EF4-FFF2-40B4-BE49-F238E27FC236}">
                  <a16:creationId xmlns:a16="http://schemas.microsoft.com/office/drawing/2014/main" id="{A5E6F6D3-CC1B-4D24-8415-8BEA9CC11D2A}"/>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4">
              <a:extLst>
                <a:ext uri="{FF2B5EF4-FFF2-40B4-BE49-F238E27FC236}">
                  <a16:creationId xmlns:a16="http://schemas.microsoft.com/office/drawing/2014/main" id="{12C239E8-4177-4154-ABED-B2AB803FC46C}"/>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5">
              <a:extLst>
                <a:ext uri="{FF2B5EF4-FFF2-40B4-BE49-F238E27FC236}">
                  <a16:creationId xmlns:a16="http://schemas.microsoft.com/office/drawing/2014/main" id="{42F74CE0-0892-4C0C-8237-54E05D586AFE}"/>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6">
              <a:extLst>
                <a:ext uri="{FF2B5EF4-FFF2-40B4-BE49-F238E27FC236}">
                  <a16:creationId xmlns:a16="http://schemas.microsoft.com/office/drawing/2014/main" id="{8009928D-0589-4335-8090-D46C6AAD18DB}"/>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7">
              <a:extLst>
                <a:ext uri="{FF2B5EF4-FFF2-40B4-BE49-F238E27FC236}">
                  <a16:creationId xmlns:a16="http://schemas.microsoft.com/office/drawing/2014/main" id="{C3E4092D-95A7-4BBD-AEC3-7C65BE80D15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8">
              <a:extLst>
                <a:ext uri="{FF2B5EF4-FFF2-40B4-BE49-F238E27FC236}">
                  <a16:creationId xmlns:a16="http://schemas.microsoft.com/office/drawing/2014/main" id="{A4983454-759C-4702-8CB1-1C1D6B26E7C2}"/>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9">
              <a:extLst>
                <a:ext uri="{FF2B5EF4-FFF2-40B4-BE49-F238E27FC236}">
                  <a16:creationId xmlns:a16="http://schemas.microsoft.com/office/drawing/2014/main" id="{5E67983C-017B-4142-8BD1-097824A9679A}"/>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70">
              <a:extLst>
                <a:ext uri="{FF2B5EF4-FFF2-40B4-BE49-F238E27FC236}">
                  <a16:creationId xmlns:a16="http://schemas.microsoft.com/office/drawing/2014/main" id="{61450ECE-5ACF-4060-8459-F0D290B6A76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a:extLst>
                <a:ext uri="{FF2B5EF4-FFF2-40B4-BE49-F238E27FC236}">
                  <a16:creationId xmlns:a16="http://schemas.microsoft.com/office/drawing/2014/main" id="{D7B53582-0DD5-4B5F-A0AB-6A272F9319EF}"/>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2">
              <a:extLst>
                <a:ext uri="{FF2B5EF4-FFF2-40B4-BE49-F238E27FC236}">
                  <a16:creationId xmlns:a16="http://schemas.microsoft.com/office/drawing/2014/main" id="{79911F0B-C92D-4464-A6C7-9EFE976E85D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3">
              <a:extLst>
                <a:ext uri="{FF2B5EF4-FFF2-40B4-BE49-F238E27FC236}">
                  <a16:creationId xmlns:a16="http://schemas.microsoft.com/office/drawing/2014/main" id="{8C9B8CD9-4D01-4754-BED4-6E814A2CDA26}"/>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4">
              <a:extLst>
                <a:ext uri="{FF2B5EF4-FFF2-40B4-BE49-F238E27FC236}">
                  <a16:creationId xmlns:a16="http://schemas.microsoft.com/office/drawing/2014/main" id="{B5ED50A6-AF1A-444C-B1B4-EAF8E4BCB3B7}"/>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5">
              <a:extLst>
                <a:ext uri="{FF2B5EF4-FFF2-40B4-BE49-F238E27FC236}">
                  <a16:creationId xmlns:a16="http://schemas.microsoft.com/office/drawing/2014/main" id="{BAF74640-078B-4C1F-9BE9-D08841E2B79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6">
              <a:extLst>
                <a:ext uri="{FF2B5EF4-FFF2-40B4-BE49-F238E27FC236}">
                  <a16:creationId xmlns:a16="http://schemas.microsoft.com/office/drawing/2014/main" id="{7A2886A2-24D2-461B-9F6F-BE6A9B42169E}"/>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7">
              <a:extLst>
                <a:ext uri="{FF2B5EF4-FFF2-40B4-BE49-F238E27FC236}">
                  <a16:creationId xmlns:a16="http://schemas.microsoft.com/office/drawing/2014/main" id="{4DF0048A-DDB1-4767-AADB-C6E403F7F472}"/>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8">
              <a:extLst>
                <a:ext uri="{FF2B5EF4-FFF2-40B4-BE49-F238E27FC236}">
                  <a16:creationId xmlns:a16="http://schemas.microsoft.com/office/drawing/2014/main" id="{3CF34A51-3045-45DA-8B2A-2A80068B54EA}"/>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9">
              <a:extLst>
                <a:ext uri="{FF2B5EF4-FFF2-40B4-BE49-F238E27FC236}">
                  <a16:creationId xmlns:a16="http://schemas.microsoft.com/office/drawing/2014/main" id="{EB112130-1BA1-41C7-B897-7D1B04472F34}"/>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80">
              <a:extLst>
                <a:ext uri="{FF2B5EF4-FFF2-40B4-BE49-F238E27FC236}">
                  <a16:creationId xmlns:a16="http://schemas.microsoft.com/office/drawing/2014/main" id="{C03EA371-A8D2-424C-B70B-DB45BF2E73A7}"/>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81">
              <a:extLst>
                <a:ext uri="{FF2B5EF4-FFF2-40B4-BE49-F238E27FC236}">
                  <a16:creationId xmlns:a16="http://schemas.microsoft.com/office/drawing/2014/main" id="{FFF66390-165B-4084-BBF3-472451EA7DB0}"/>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2">
              <a:extLst>
                <a:ext uri="{FF2B5EF4-FFF2-40B4-BE49-F238E27FC236}">
                  <a16:creationId xmlns:a16="http://schemas.microsoft.com/office/drawing/2014/main" id="{3A123A78-D40D-44D8-841F-F5717E324874}"/>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3">
              <a:extLst>
                <a:ext uri="{FF2B5EF4-FFF2-40B4-BE49-F238E27FC236}">
                  <a16:creationId xmlns:a16="http://schemas.microsoft.com/office/drawing/2014/main" id="{A243501B-0669-49C0-86C0-7184E5947490}"/>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
              <a:extLst>
                <a:ext uri="{FF2B5EF4-FFF2-40B4-BE49-F238E27FC236}">
                  <a16:creationId xmlns:a16="http://schemas.microsoft.com/office/drawing/2014/main" id="{4B24A8F8-6988-44F1-B969-E793AE21F294}"/>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5">
              <a:extLst>
                <a:ext uri="{FF2B5EF4-FFF2-40B4-BE49-F238E27FC236}">
                  <a16:creationId xmlns:a16="http://schemas.microsoft.com/office/drawing/2014/main" id="{6B8B7A64-AD8E-4F98-A7D5-0BCF8F2ADA43}"/>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6">
              <a:extLst>
                <a:ext uri="{FF2B5EF4-FFF2-40B4-BE49-F238E27FC236}">
                  <a16:creationId xmlns:a16="http://schemas.microsoft.com/office/drawing/2014/main" id="{B6996510-ED20-4373-9882-54B87C17A009}"/>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7">
              <a:extLst>
                <a:ext uri="{FF2B5EF4-FFF2-40B4-BE49-F238E27FC236}">
                  <a16:creationId xmlns:a16="http://schemas.microsoft.com/office/drawing/2014/main" id="{ECFE3322-7DF4-4369-9ABF-0195264BF6EB}"/>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8">
              <a:extLst>
                <a:ext uri="{FF2B5EF4-FFF2-40B4-BE49-F238E27FC236}">
                  <a16:creationId xmlns:a16="http://schemas.microsoft.com/office/drawing/2014/main" id="{0DBB35B0-5225-4932-9DC5-64D318243D19}"/>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9">
              <a:extLst>
                <a:ext uri="{FF2B5EF4-FFF2-40B4-BE49-F238E27FC236}">
                  <a16:creationId xmlns:a16="http://schemas.microsoft.com/office/drawing/2014/main" id="{9A21DD1D-229E-4744-B97A-DF4E6529A2A7}"/>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90">
              <a:extLst>
                <a:ext uri="{FF2B5EF4-FFF2-40B4-BE49-F238E27FC236}">
                  <a16:creationId xmlns:a16="http://schemas.microsoft.com/office/drawing/2014/main" id="{6739FF35-72A4-4773-9AF8-C1668F0AE7E7}"/>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91">
              <a:extLst>
                <a:ext uri="{FF2B5EF4-FFF2-40B4-BE49-F238E27FC236}">
                  <a16:creationId xmlns:a16="http://schemas.microsoft.com/office/drawing/2014/main" id="{01EA0F3A-F076-4102-887D-D1993460DF34}"/>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2">
              <a:extLst>
                <a:ext uri="{FF2B5EF4-FFF2-40B4-BE49-F238E27FC236}">
                  <a16:creationId xmlns:a16="http://schemas.microsoft.com/office/drawing/2014/main" id="{4D53BB40-995F-401C-9E7F-90C9D777D9A0}"/>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3">
              <a:extLst>
                <a:ext uri="{FF2B5EF4-FFF2-40B4-BE49-F238E27FC236}">
                  <a16:creationId xmlns:a16="http://schemas.microsoft.com/office/drawing/2014/main" id="{06B550B7-1CB7-43D2-9154-A6E3D0EBC448}"/>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4">
              <a:extLst>
                <a:ext uri="{FF2B5EF4-FFF2-40B4-BE49-F238E27FC236}">
                  <a16:creationId xmlns:a16="http://schemas.microsoft.com/office/drawing/2014/main" id="{6CC064B1-9438-47AA-80DE-A4E96B1BAFF7}"/>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5">
              <a:extLst>
                <a:ext uri="{FF2B5EF4-FFF2-40B4-BE49-F238E27FC236}">
                  <a16:creationId xmlns:a16="http://schemas.microsoft.com/office/drawing/2014/main" id="{13E59AF5-8167-43A8-BC69-CF92D4787D60}"/>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6">
              <a:extLst>
                <a:ext uri="{FF2B5EF4-FFF2-40B4-BE49-F238E27FC236}">
                  <a16:creationId xmlns:a16="http://schemas.microsoft.com/office/drawing/2014/main" id="{6768A044-FADA-44EA-BDB8-C661467AEE56}"/>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7">
              <a:extLst>
                <a:ext uri="{FF2B5EF4-FFF2-40B4-BE49-F238E27FC236}">
                  <a16:creationId xmlns:a16="http://schemas.microsoft.com/office/drawing/2014/main" id="{DF330A3C-78E7-4B32-8502-4EAC2F406096}"/>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8">
              <a:extLst>
                <a:ext uri="{FF2B5EF4-FFF2-40B4-BE49-F238E27FC236}">
                  <a16:creationId xmlns:a16="http://schemas.microsoft.com/office/drawing/2014/main" id="{37C7E5FD-43F7-4F84-9BCB-1253EE8F5146}"/>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9">
              <a:extLst>
                <a:ext uri="{FF2B5EF4-FFF2-40B4-BE49-F238E27FC236}">
                  <a16:creationId xmlns:a16="http://schemas.microsoft.com/office/drawing/2014/main" id="{75CAA6FB-0D63-47D7-9C42-C035B41A13FE}"/>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00">
              <a:extLst>
                <a:ext uri="{FF2B5EF4-FFF2-40B4-BE49-F238E27FC236}">
                  <a16:creationId xmlns:a16="http://schemas.microsoft.com/office/drawing/2014/main" id="{36B235C5-983C-404B-84E6-6AD01B8743CC}"/>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01">
              <a:extLst>
                <a:ext uri="{FF2B5EF4-FFF2-40B4-BE49-F238E27FC236}">
                  <a16:creationId xmlns:a16="http://schemas.microsoft.com/office/drawing/2014/main" id="{7E3FE367-AC50-4DDA-8280-77FF97D8641F}"/>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02">
              <a:extLst>
                <a:ext uri="{FF2B5EF4-FFF2-40B4-BE49-F238E27FC236}">
                  <a16:creationId xmlns:a16="http://schemas.microsoft.com/office/drawing/2014/main" id="{0EC8EE4D-C2D5-4B91-A416-98D5DDCC4023}"/>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3">
              <a:extLst>
                <a:ext uri="{FF2B5EF4-FFF2-40B4-BE49-F238E27FC236}">
                  <a16:creationId xmlns:a16="http://schemas.microsoft.com/office/drawing/2014/main" id="{80119E7C-A595-4A55-8282-33D18E5500F5}"/>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4">
              <a:extLst>
                <a:ext uri="{FF2B5EF4-FFF2-40B4-BE49-F238E27FC236}">
                  <a16:creationId xmlns:a16="http://schemas.microsoft.com/office/drawing/2014/main" id="{5A28073C-15B1-4C04-9AD1-E330DD3909F0}"/>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5">
              <a:extLst>
                <a:ext uri="{FF2B5EF4-FFF2-40B4-BE49-F238E27FC236}">
                  <a16:creationId xmlns:a16="http://schemas.microsoft.com/office/drawing/2014/main" id="{CFC95244-50EC-4223-8295-BF00222B45D1}"/>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6">
              <a:extLst>
                <a:ext uri="{FF2B5EF4-FFF2-40B4-BE49-F238E27FC236}">
                  <a16:creationId xmlns:a16="http://schemas.microsoft.com/office/drawing/2014/main" id="{E22B52CD-E643-4285-BE3B-2B491B9FB91E}"/>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7">
              <a:extLst>
                <a:ext uri="{FF2B5EF4-FFF2-40B4-BE49-F238E27FC236}">
                  <a16:creationId xmlns:a16="http://schemas.microsoft.com/office/drawing/2014/main" id="{28317E00-9032-4E4F-B97F-C57B603F46AA}"/>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8">
              <a:extLst>
                <a:ext uri="{FF2B5EF4-FFF2-40B4-BE49-F238E27FC236}">
                  <a16:creationId xmlns:a16="http://schemas.microsoft.com/office/drawing/2014/main" id="{65621A35-D28D-4B2C-BD3B-BA847364CD6B}"/>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9">
              <a:extLst>
                <a:ext uri="{FF2B5EF4-FFF2-40B4-BE49-F238E27FC236}">
                  <a16:creationId xmlns:a16="http://schemas.microsoft.com/office/drawing/2014/main" id="{CA9B1774-C735-426E-A5E4-C11E747CA4B4}"/>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10">
              <a:extLst>
                <a:ext uri="{FF2B5EF4-FFF2-40B4-BE49-F238E27FC236}">
                  <a16:creationId xmlns:a16="http://schemas.microsoft.com/office/drawing/2014/main" id="{CE512D86-AF12-495D-B1F4-103C2E2A8109}"/>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11">
              <a:extLst>
                <a:ext uri="{FF2B5EF4-FFF2-40B4-BE49-F238E27FC236}">
                  <a16:creationId xmlns:a16="http://schemas.microsoft.com/office/drawing/2014/main" id="{6F4023A7-FD8D-48CA-929C-0F492D58779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B843BC4F-D318-4FDE-B7D2-E6C9F974EF8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0E3F5251-88CB-49E4-9068-762B42E603B3}"/>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6EAC467B-AE16-40AA-9867-2ECEDAE4CD28}"/>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3084436E-D9D4-43A1-8778-98A62021E404}"/>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0562929A-A2C7-46F4-ACE4-73CF1E892974}"/>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932A8CB2-2034-4957-98C7-1265FAD8AF26}"/>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D87F4930-C6B0-400B-97EA-22D12FA9368A}"/>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3F4E4E8-1121-4B76-BB4D-DFFE1231607D}"/>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BDDD47A9-3166-4E90-83CC-30D4F0A12F18}"/>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39CCA858-FD1B-40F6-B132-1CD00E383569}"/>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33622CD3-580A-497B-8604-54156652F904}"/>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23">
              <a:extLst>
                <a:ext uri="{FF2B5EF4-FFF2-40B4-BE49-F238E27FC236}">
                  <a16:creationId xmlns:a16="http://schemas.microsoft.com/office/drawing/2014/main" id="{7BC04590-4397-4474-A480-6A2B16230B4D}"/>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24">
              <a:extLst>
                <a:ext uri="{FF2B5EF4-FFF2-40B4-BE49-F238E27FC236}">
                  <a16:creationId xmlns:a16="http://schemas.microsoft.com/office/drawing/2014/main" id="{8E5A55F3-6E02-40B5-8481-FABBE5A0B9E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25">
              <a:extLst>
                <a:ext uri="{FF2B5EF4-FFF2-40B4-BE49-F238E27FC236}">
                  <a16:creationId xmlns:a16="http://schemas.microsoft.com/office/drawing/2014/main" id="{D722BBA6-150A-430B-9B3F-CBFBD2060F10}"/>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CEA8AFFB-172E-45D7-82B6-398601379399}"/>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1482E4AB-412A-4C08-8CE4-3FC70F3449B1}"/>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4DCEB617-2997-4A0E-A384-EFFD1A60E343}"/>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
              <a:extLst>
                <a:ext uri="{FF2B5EF4-FFF2-40B4-BE49-F238E27FC236}">
                  <a16:creationId xmlns:a16="http://schemas.microsoft.com/office/drawing/2014/main" id="{2EF8335A-CC43-4ADD-8230-E10052FA0B9B}"/>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43AA5E5B-7622-482E-A9B2-93867383F7BE}"/>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A98477E5-D507-49C0-9AE5-BE921375E9D3}"/>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D9655194-3F5C-4B36-9941-5A2635C2C3DC}"/>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6920371-1699-41C2-971B-91245DA8549D}"/>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76876672-1C4C-498E-AC06-00E8077B7B72}"/>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5">
              <a:extLst>
                <a:ext uri="{FF2B5EF4-FFF2-40B4-BE49-F238E27FC236}">
                  <a16:creationId xmlns:a16="http://schemas.microsoft.com/office/drawing/2014/main" id="{0E11179D-D0F0-4792-AD0A-BEBFE545A654}"/>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DCCA2B2-E539-45A9-9A5D-97E9530F6D9D}"/>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37">
              <a:extLst>
                <a:ext uri="{FF2B5EF4-FFF2-40B4-BE49-F238E27FC236}">
                  <a16:creationId xmlns:a16="http://schemas.microsoft.com/office/drawing/2014/main" id="{820AAED5-AEAA-493F-9FC2-D220457A3ED4}"/>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38">
              <a:extLst>
                <a:ext uri="{FF2B5EF4-FFF2-40B4-BE49-F238E27FC236}">
                  <a16:creationId xmlns:a16="http://schemas.microsoft.com/office/drawing/2014/main" id="{71651966-E716-4E79-BAAD-DB79E406015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39">
              <a:extLst>
                <a:ext uri="{FF2B5EF4-FFF2-40B4-BE49-F238E27FC236}">
                  <a16:creationId xmlns:a16="http://schemas.microsoft.com/office/drawing/2014/main" id="{1F2CCCCB-3BCE-40E7-8CB0-45B838B0D29E}"/>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3ECE8461-190A-4EDE-8874-5B39D3A9ED41}"/>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7A562C8B-FBCB-4A06-8E62-58CF57BD59F6}"/>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2">
              <a:extLst>
                <a:ext uri="{FF2B5EF4-FFF2-40B4-BE49-F238E27FC236}">
                  <a16:creationId xmlns:a16="http://schemas.microsoft.com/office/drawing/2014/main" id="{6530DE59-2F80-47BE-970A-6369386A184C}"/>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43">
              <a:extLst>
                <a:ext uri="{FF2B5EF4-FFF2-40B4-BE49-F238E27FC236}">
                  <a16:creationId xmlns:a16="http://schemas.microsoft.com/office/drawing/2014/main" id="{4E8DE9B6-536D-4A73-9B36-5D0DA1C1A814}"/>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44">
              <a:extLst>
                <a:ext uri="{FF2B5EF4-FFF2-40B4-BE49-F238E27FC236}">
                  <a16:creationId xmlns:a16="http://schemas.microsoft.com/office/drawing/2014/main" id="{0E323638-3D43-425A-AC5E-683FD7007B5D}"/>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45">
              <a:extLst>
                <a:ext uri="{FF2B5EF4-FFF2-40B4-BE49-F238E27FC236}">
                  <a16:creationId xmlns:a16="http://schemas.microsoft.com/office/drawing/2014/main" id="{D40A21A4-7292-4CDD-A669-C355B2DAF979}"/>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46">
              <a:extLst>
                <a:ext uri="{FF2B5EF4-FFF2-40B4-BE49-F238E27FC236}">
                  <a16:creationId xmlns:a16="http://schemas.microsoft.com/office/drawing/2014/main" id="{F5C860F6-59CD-4961-8507-13CB1B7F9D1B}"/>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47">
              <a:extLst>
                <a:ext uri="{FF2B5EF4-FFF2-40B4-BE49-F238E27FC236}">
                  <a16:creationId xmlns:a16="http://schemas.microsoft.com/office/drawing/2014/main" id="{9E667871-4BE4-4ABB-8701-64DA3084C93F}"/>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48">
              <a:extLst>
                <a:ext uri="{FF2B5EF4-FFF2-40B4-BE49-F238E27FC236}">
                  <a16:creationId xmlns:a16="http://schemas.microsoft.com/office/drawing/2014/main" id="{1031B1A4-B042-4699-A3E2-C5BD60EC3780}"/>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49">
              <a:extLst>
                <a:ext uri="{FF2B5EF4-FFF2-40B4-BE49-F238E27FC236}">
                  <a16:creationId xmlns:a16="http://schemas.microsoft.com/office/drawing/2014/main" id="{2DA8825A-1ED1-46AE-BCC1-616F77783AD3}"/>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50">
              <a:extLst>
                <a:ext uri="{FF2B5EF4-FFF2-40B4-BE49-F238E27FC236}">
                  <a16:creationId xmlns:a16="http://schemas.microsoft.com/office/drawing/2014/main" id="{5CD9A700-D729-480C-A94F-D6D517BD3819}"/>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51">
              <a:extLst>
                <a:ext uri="{FF2B5EF4-FFF2-40B4-BE49-F238E27FC236}">
                  <a16:creationId xmlns:a16="http://schemas.microsoft.com/office/drawing/2014/main" id="{7C573DA4-A75A-44F6-A1B1-9960222736FF}"/>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52">
              <a:extLst>
                <a:ext uri="{FF2B5EF4-FFF2-40B4-BE49-F238E27FC236}">
                  <a16:creationId xmlns:a16="http://schemas.microsoft.com/office/drawing/2014/main" id="{51FDC42D-1D8A-4C7C-9B28-ED5D2718C8EC}"/>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53">
              <a:extLst>
                <a:ext uri="{FF2B5EF4-FFF2-40B4-BE49-F238E27FC236}">
                  <a16:creationId xmlns:a16="http://schemas.microsoft.com/office/drawing/2014/main" id="{27B1173D-8A8F-478E-A52F-3DC72FDDE14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54">
              <a:extLst>
                <a:ext uri="{FF2B5EF4-FFF2-40B4-BE49-F238E27FC236}">
                  <a16:creationId xmlns:a16="http://schemas.microsoft.com/office/drawing/2014/main" id="{6123D856-651A-4232-9ADB-F5F3F4D5B553}"/>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5">
              <a:extLst>
                <a:ext uri="{FF2B5EF4-FFF2-40B4-BE49-F238E27FC236}">
                  <a16:creationId xmlns:a16="http://schemas.microsoft.com/office/drawing/2014/main" id="{F789341C-4A2D-4EAF-BCB7-0A0CD926881B}"/>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56">
              <a:extLst>
                <a:ext uri="{FF2B5EF4-FFF2-40B4-BE49-F238E27FC236}">
                  <a16:creationId xmlns:a16="http://schemas.microsoft.com/office/drawing/2014/main" id="{20C4E13D-FCA6-42BD-B28C-12ED94826164}"/>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57">
              <a:extLst>
                <a:ext uri="{FF2B5EF4-FFF2-40B4-BE49-F238E27FC236}">
                  <a16:creationId xmlns:a16="http://schemas.microsoft.com/office/drawing/2014/main" id="{0DDD1F06-48D6-44EF-8BFC-D35E05B7978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58">
              <a:extLst>
                <a:ext uri="{FF2B5EF4-FFF2-40B4-BE49-F238E27FC236}">
                  <a16:creationId xmlns:a16="http://schemas.microsoft.com/office/drawing/2014/main" id="{5FF8A087-DD06-4A00-9268-C9DF003D6445}"/>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59">
              <a:extLst>
                <a:ext uri="{FF2B5EF4-FFF2-40B4-BE49-F238E27FC236}">
                  <a16:creationId xmlns:a16="http://schemas.microsoft.com/office/drawing/2014/main" id="{BD3FFE0D-5700-435C-A9A3-FD3964AD394F}"/>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60">
              <a:extLst>
                <a:ext uri="{FF2B5EF4-FFF2-40B4-BE49-F238E27FC236}">
                  <a16:creationId xmlns:a16="http://schemas.microsoft.com/office/drawing/2014/main" id="{C4235414-D398-42F6-A407-86BACFA3AE94}"/>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61">
              <a:extLst>
                <a:ext uri="{FF2B5EF4-FFF2-40B4-BE49-F238E27FC236}">
                  <a16:creationId xmlns:a16="http://schemas.microsoft.com/office/drawing/2014/main" id="{4C620A66-0420-4CE4-97B7-70C7053A1396}"/>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62">
              <a:extLst>
                <a:ext uri="{FF2B5EF4-FFF2-40B4-BE49-F238E27FC236}">
                  <a16:creationId xmlns:a16="http://schemas.microsoft.com/office/drawing/2014/main" id="{25ACC5D4-89ED-4B8A-9BC6-461F2D66CC3D}"/>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63">
              <a:extLst>
                <a:ext uri="{FF2B5EF4-FFF2-40B4-BE49-F238E27FC236}">
                  <a16:creationId xmlns:a16="http://schemas.microsoft.com/office/drawing/2014/main" id="{D2E055D8-3560-4743-8A7F-BE1DB71E6D57}"/>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64">
              <a:extLst>
                <a:ext uri="{FF2B5EF4-FFF2-40B4-BE49-F238E27FC236}">
                  <a16:creationId xmlns:a16="http://schemas.microsoft.com/office/drawing/2014/main" id="{00485515-FBBD-44F3-B552-5D93869ABE1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65">
              <a:extLst>
                <a:ext uri="{FF2B5EF4-FFF2-40B4-BE49-F238E27FC236}">
                  <a16:creationId xmlns:a16="http://schemas.microsoft.com/office/drawing/2014/main" id="{81152B6C-5CE5-45DA-93B6-4713FE81E34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66">
              <a:extLst>
                <a:ext uri="{FF2B5EF4-FFF2-40B4-BE49-F238E27FC236}">
                  <a16:creationId xmlns:a16="http://schemas.microsoft.com/office/drawing/2014/main" id="{129AE236-071C-4A04-A879-D133CCFCFDE7}"/>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73A8A0C3-A980-432C-94FD-F205511D8D2F}"/>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68">
              <a:extLst>
                <a:ext uri="{FF2B5EF4-FFF2-40B4-BE49-F238E27FC236}">
                  <a16:creationId xmlns:a16="http://schemas.microsoft.com/office/drawing/2014/main" id="{1F0FE550-A20E-46FE-B68C-016AE2F24ED8}"/>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69">
              <a:extLst>
                <a:ext uri="{FF2B5EF4-FFF2-40B4-BE49-F238E27FC236}">
                  <a16:creationId xmlns:a16="http://schemas.microsoft.com/office/drawing/2014/main" id="{707E6B3D-12E2-4B0A-95B5-B6A3BBDF9456}"/>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70">
              <a:extLst>
                <a:ext uri="{FF2B5EF4-FFF2-40B4-BE49-F238E27FC236}">
                  <a16:creationId xmlns:a16="http://schemas.microsoft.com/office/drawing/2014/main" id="{2642753F-DE98-47D5-93C5-52AA580DE1CB}"/>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71">
              <a:extLst>
                <a:ext uri="{FF2B5EF4-FFF2-40B4-BE49-F238E27FC236}">
                  <a16:creationId xmlns:a16="http://schemas.microsoft.com/office/drawing/2014/main" id="{29D332AB-883A-40A5-8481-EF4F8D941905}"/>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FDD42F72-6FFC-4BD2-B921-6DF90F464923}"/>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73">
              <a:extLst>
                <a:ext uri="{FF2B5EF4-FFF2-40B4-BE49-F238E27FC236}">
                  <a16:creationId xmlns:a16="http://schemas.microsoft.com/office/drawing/2014/main" id="{647FE1CF-FCA6-456B-8542-C9DF7814CF07}"/>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74">
              <a:extLst>
                <a:ext uri="{FF2B5EF4-FFF2-40B4-BE49-F238E27FC236}">
                  <a16:creationId xmlns:a16="http://schemas.microsoft.com/office/drawing/2014/main" id="{C365BC8A-AEC7-4996-AB46-EA37EF4A85FB}"/>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75">
              <a:extLst>
                <a:ext uri="{FF2B5EF4-FFF2-40B4-BE49-F238E27FC236}">
                  <a16:creationId xmlns:a16="http://schemas.microsoft.com/office/drawing/2014/main" id="{52F166B9-4C73-4E8E-A362-1094F28D8806}"/>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B14DE92C-1D4E-4A0A-8168-49D9EF299B1F}"/>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90F6C97-E92B-468C-8B70-3FE8C9F79B95}"/>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60E42FF4-68DB-46BD-9AE2-ADB7A58C89AB}"/>
              </a:ext>
            </a:extLst>
          </p:cNvPr>
          <p:cNvSpPr/>
          <p:nvPr/>
        </p:nvSpPr>
        <p:spPr>
          <a:xfrm>
            <a:off x="7203660" y="556552"/>
            <a:ext cx="4137934" cy="2006287"/>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latin typeface="+mj-lt"/>
              </a:rPr>
              <a:t>EMPLOYED AND SELF EMPLOYED</a:t>
            </a:r>
          </a:p>
        </p:txBody>
      </p:sp>
      <p:pic>
        <p:nvPicPr>
          <p:cNvPr id="310" name="Graphic 309">
            <a:extLst>
              <a:ext uri="{FF2B5EF4-FFF2-40B4-BE49-F238E27FC236}">
                <a16:creationId xmlns:a16="http://schemas.microsoft.com/office/drawing/2014/main" id="{C0EA987E-4442-476E-B05D-A18D4C54136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217022" y="5529897"/>
            <a:ext cx="2378416" cy="2378414"/>
          </a:xfrm>
          <a:prstGeom prst="rect">
            <a:avLst/>
          </a:prstGeom>
        </p:spPr>
      </p:pic>
      <p:pic>
        <p:nvPicPr>
          <p:cNvPr id="217" name="Graphic 216">
            <a:extLst>
              <a:ext uri="{FF2B5EF4-FFF2-40B4-BE49-F238E27FC236}">
                <a16:creationId xmlns:a16="http://schemas.microsoft.com/office/drawing/2014/main" id="{E5DCF40B-4C78-4837-928A-EEE94DE51A4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5400000" flipH="1" flipV="1">
            <a:off x="10665159" y="-98681"/>
            <a:ext cx="2184720" cy="512934"/>
          </a:xfrm>
          <a:prstGeom prst="rect">
            <a:avLst/>
          </a:prstGeom>
        </p:spPr>
      </p:pic>
      <p:sp>
        <p:nvSpPr>
          <p:cNvPr id="214" name="Content Placeholder 2">
            <a:extLst>
              <a:ext uri="{FF2B5EF4-FFF2-40B4-BE49-F238E27FC236}">
                <a16:creationId xmlns:a16="http://schemas.microsoft.com/office/drawing/2014/main" id="{0C619A91-8F3E-43C4-9FAB-4DE2D4840BC8}"/>
              </a:ext>
            </a:extLst>
          </p:cNvPr>
          <p:cNvSpPr txBox="1">
            <a:spLocks/>
          </p:cNvSpPr>
          <p:nvPr/>
        </p:nvSpPr>
        <p:spPr>
          <a:xfrm>
            <a:off x="426387" y="556552"/>
            <a:ext cx="6488470" cy="227754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600" b="1" dirty="0">
                <a:solidFill>
                  <a:schemeClr val="accent1"/>
                </a:solidFill>
              </a:rPr>
              <a:t>Self-employed: what kind of pension should I use?</a:t>
            </a:r>
          </a:p>
          <a:p>
            <a:pPr marL="0" indent="0">
              <a:lnSpc>
                <a:spcPct val="100000"/>
              </a:lnSpc>
              <a:spcBef>
                <a:spcPts val="600"/>
              </a:spcBef>
              <a:buFont typeface="Arial" panose="020B0604020202020204" pitchFamily="34" charset="0"/>
              <a:buNone/>
            </a:pPr>
            <a:r>
              <a:rPr lang="en-GB" sz="1600" dirty="0"/>
              <a:t>Most self-employed people use a personal pension for their pension savings.</a:t>
            </a:r>
          </a:p>
          <a:p>
            <a:pPr>
              <a:lnSpc>
                <a:spcPct val="100000"/>
              </a:lnSpc>
              <a:spcBef>
                <a:spcPts val="600"/>
              </a:spcBef>
            </a:pPr>
            <a:r>
              <a:rPr lang="en-GB" sz="1600" dirty="0"/>
              <a:t>With a personal pension you choose where you want your contributions to be invested from a range of funds offered by the provider.</a:t>
            </a:r>
          </a:p>
          <a:p>
            <a:pPr>
              <a:lnSpc>
                <a:spcPct val="100000"/>
              </a:lnSpc>
              <a:spcBef>
                <a:spcPts val="600"/>
              </a:spcBef>
            </a:pPr>
            <a:r>
              <a:rPr lang="en-GB" sz="1600" dirty="0"/>
              <a:t>The provider will claim tax relief at the basic rate of tax on your behalf and add it to your pension savings.</a:t>
            </a:r>
          </a:p>
          <a:p>
            <a:pPr>
              <a:lnSpc>
                <a:spcPct val="100000"/>
              </a:lnSpc>
              <a:spcBef>
                <a:spcPts val="600"/>
              </a:spcBef>
            </a:pPr>
            <a:r>
              <a:rPr lang="en-GB" sz="1600" dirty="0"/>
              <a:t>How much you get back depends on how much is paid in, how well your savings perform, and the level of charges you pay.</a:t>
            </a:r>
          </a:p>
        </p:txBody>
      </p:sp>
      <p:sp>
        <p:nvSpPr>
          <p:cNvPr id="216" name="Content Placeholder 2">
            <a:extLst>
              <a:ext uri="{FF2B5EF4-FFF2-40B4-BE49-F238E27FC236}">
                <a16:creationId xmlns:a16="http://schemas.microsoft.com/office/drawing/2014/main" id="{91D86634-EF9D-415E-B5DA-51D5EEF12254}"/>
              </a:ext>
            </a:extLst>
          </p:cNvPr>
          <p:cNvSpPr txBox="1">
            <a:spLocks/>
          </p:cNvSpPr>
          <p:nvPr/>
        </p:nvSpPr>
        <p:spPr>
          <a:xfrm>
            <a:off x="771577" y="3132240"/>
            <a:ext cx="6488470"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GB" sz="1600" dirty="0"/>
              <a:t>There are </a:t>
            </a:r>
            <a:r>
              <a:rPr lang="en-GB" sz="1600" b="1" dirty="0">
                <a:solidFill>
                  <a:schemeClr val="accent1"/>
                </a:solidFill>
              </a:rPr>
              <a:t>3 types </a:t>
            </a:r>
            <a:r>
              <a:rPr lang="en-GB" sz="1600" dirty="0"/>
              <a:t>of personal pension:</a:t>
            </a:r>
          </a:p>
        </p:txBody>
      </p:sp>
      <p:sp>
        <p:nvSpPr>
          <p:cNvPr id="10" name="Oval 9">
            <a:extLst>
              <a:ext uri="{FF2B5EF4-FFF2-40B4-BE49-F238E27FC236}">
                <a16:creationId xmlns:a16="http://schemas.microsoft.com/office/drawing/2014/main" id="{4B4C8152-77E2-46C9-8F9B-B07921787A96}"/>
              </a:ext>
            </a:extLst>
          </p:cNvPr>
          <p:cNvSpPr/>
          <p:nvPr/>
        </p:nvSpPr>
        <p:spPr>
          <a:xfrm>
            <a:off x="665002" y="3531809"/>
            <a:ext cx="1605902" cy="1605902"/>
          </a:xfrm>
          <a:prstGeom prst="ellipse">
            <a:avLst/>
          </a:prstGeom>
          <a:gradFill>
            <a:gsLst>
              <a:gs pos="0">
                <a:schemeClr val="accent1"/>
              </a:gs>
              <a:gs pos="9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t>Ordinary personal pensions</a:t>
            </a:r>
            <a:endParaRPr lang="en-US" sz="1600" spc="300" dirty="0">
              <a:latin typeface="+mj-lt"/>
            </a:endParaRPr>
          </a:p>
        </p:txBody>
      </p:sp>
      <p:sp>
        <p:nvSpPr>
          <p:cNvPr id="219" name="Oval 218">
            <a:extLst>
              <a:ext uri="{FF2B5EF4-FFF2-40B4-BE49-F238E27FC236}">
                <a16:creationId xmlns:a16="http://schemas.microsoft.com/office/drawing/2014/main" id="{2A0DE79B-3DCF-44D8-AC8C-780FCB2087CA}"/>
              </a:ext>
            </a:extLst>
          </p:cNvPr>
          <p:cNvSpPr/>
          <p:nvPr/>
        </p:nvSpPr>
        <p:spPr>
          <a:xfrm>
            <a:off x="3212861" y="3531809"/>
            <a:ext cx="1605902" cy="1605902"/>
          </a:xfrm>
          <a:prstGeom prst="ellipse">
            <a:avLst/>
          </a:prstGeom>
          <a:gradFill>
            <a:gsLst>
              <a:gs pos="0">
                <a:schemeClr val="accent1"/>
              </a:gs>
              <a:gs pos="9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t>Stakeholder pensions </a:t>
            </a:r>
            <a:endParaRPr lang="en-US" sz="1600" spc="300" dirty="0">
              <a:latin typeface="+mj-lt"/>
            </a:endParaRPr>
          </a:p>
        </p:txBody>
      </p:sp>
      <p:sp>
        <p:nvSpPr>
          <p:cNvPr id="220" name="Oval 219">
            <a:extLst>
              <a:ext uri="{FF2B5EF4-FFF2-40B4-BE49-F238E27FC236}">
                <a16:creationId xmlns:a16="http://schemas.microsoft.com/office/drawing/2014/main" id="{A4FCEA37-09CD-4CC2-AAA0-11266D8EEE23}"/>
              </a:ext>
            </a:extLst>
          </p:cNvPr>
          <p:cNvSpPr/>
          <p:nvPr/>
        </p:nvSpPr>
        <p:spPr>
          <a:xfrm>
            <a:off x="5760720" y="3531809"/>
            <a:ext cx="1605902" cy="1605902"/>
          </a:xfrm>
          <a:prstGeom prst="ellipse">
            <a:avLst/>
          </a:prstGeom>
          <a:gradFill>
            <a:gsLst>
              <a:gs pos="0">
                <a:schemeClr val="accent1"/>
              </a:gs>
              <a:gs pos="9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t>Self-invested personal pensions </a:t>
            </a:r>
            <a:endParaRPr lang="en-US" sz="1600" spc="300" dirty="0">
              <a:latin typeface="+mj-lt"/>
            </a:endParaRPr>
          </a:p>
        </p:txBody>
      </p:sp>
      <p:sp>
        <p:nvSpPr>
          <p:cNvPr id="221" name="Content Placeholder 2">
            <a:extLst>
              <a:ext uri="{FF2B5EF4-FFF2-40B4-BE49-F238E27FC236}">
                <a16:creationId xmlns:a16="http://schemas.microsoft.com/office/drawing/2014/main" id="{08A77D77-C342-43C4-840C-FA729D4DD529}"/>
              </a:ext>
            </a:extLst>
          </p:cNvPr>
          <p:cNvSpPr txBox="1">
            <a:spLocks/>
          </p:cNvSpPr>
          <p:nvPr/>
        </p:nvSpPr>
        <p:spPr>
          <a:xfrm>
            <a:off x="352377" y="5271343"/>
            <a:ext cx="2231152"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dirty="0"/>
              <a:t>Which are offered by most large providers</a:t>
            </a:r>
            <a:endParaRPr lang="en-GB" sz="1600" dirty="0"/>
          </a:p>
        </p:txBody>
      </p:sp>
      <p:sp>
        <p:nvSpPr>
          <p:cNvPr id="222" name="Content Placeholder 2">
            <a:extLst>
              <a:ext uri="{FF2B5EF4-FFF2-40B4-BE49-F238E27FC236}">
                <a16:creationId xmlns:a16="http://schemas.microsoft.com/office/drawing/2014/main" id="{B75FFC05-8B0D-448D-9DBE-2543AA22D744}"/>
              </a:ext>
            </a:extLst>
          </p:cNvPr>
          <p:cNvSpPr txBox="1">
            <a:spLocks/>
          </p:cNvSpPr>
          <p:nvPr/>
        </p:nvSpPr>
        <p:spPr>
          <a:xfrm>
            <a:off x="2900236" y="5271343"/>
            <a:ext cx="2231152" cy="98488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dirty="0"/>
              <a:t>Where the maximum charge is capped at 1.5% and you can stop and start premiums without penalty</a:t>
            </a:r>
            <a:endParaRPr lang="en-GB" sz="1600" dirty="0"/>
          </a:p>
        </p:txBody>
      </p:sp>
      <p:sp>
        <p:nvSpPr>
          <p:cNvPr id="223" name="Content Placeholder 2">
            <a:extLst>
              <a:ext uri="{FF2B5EF4-FFF2-40B4-BE49-F238E27FC236}">
                <a16:creationId xmlns:a16="http://schemas.microsoft.com/office/drawing/2014/main" id="{5A2FD7D1-2094-463C-92E2-5FF45E439D12}"/>
              </a:ext>
            </a:extLst>
          </p:cNvPr>
          <p:cNvSpPr txBox="1">
            <a:spLocks/>
          </p:cNvSpPr>
          <p:nvPr/>
        </p:nvSpPr>
        <p:spPr>
          <a:xfrm>
            <a:off x="5448095" y="5271343"/>
            <a:ext cx="2231152"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dirty="0"/>
              <a:t>Which have a wider range of investment options, but usually higher charges.</a:t>
            </a:r>
            <a:endParaRPr lang="en-GB" sz="1600" dirty="0"/>
          </a:p>
        </p:txBody>
      </p:sp>
    </p:spTree>
    <p:extLst>
      <p:ext uri="{BB962C8B-B14F-4D97-AF65-F5344CB8AC3E}">
        <p14:creationId xmlns:p14="http://schemas.microsoft.com/office/powerpoint/2010/main" val="625837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07D527-5619-41E3-A933-31E010A057F0}"/>
              </a:ext>
            </a:extLst>
          </p:cNvPr>
          <p:cNvGraphicFramePr>
            <a:graphicFrameLocks noChangeAspect="1"/>
          </p:cNvGraphicFramePr>
          <p:nvPr>
            <p:custDataLst>
              <p:tags r:id="rId2"/>
            </p:custDataLst>
            <p:extLst>
              <p:ext uri="{D42A27DB-BD31-4B8C-83A1-F6EECF244321}">
                <p14:modId xmlns:p14="http://schemas.microsoft.com/office/powerpoint/2010/main" val="2619731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507D527-5619-41E3-A933-31E010A05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B9ECC0A6-66ED-48A7-89A8-412946F0E822}"/>
              </a:ext>
            </a:extLst>
          </p:cNvPr>
          <p:cNvPicPr>
            <a:picLocks noChangeAspect="1"/>
          </p:cNvPicPr>
          <p:nvPr/>
        </p:nvPicPr>
        <p:blipFill>
          <a:blip r:embed="rId6"/>
          <a:stretch>
            <a:fillRect/>
          </a:stretch>
        </p:blipFill>
        <p:spPr>
          <a:xfrm>
            <a:off x="406491" y="1672634"/>
            <a:ext cx="5175953" cy="4706520"/>
          </a:xfrm>
          <a:prstGeom prst="rect">
            <a:avLst/>
          </a:prstGeom>
        </p:spPr>
      </p:pic>
      <p:sp>
        <p:nvSpPr>
          <p:cNvPr id="4" name="Rectangle 3">
            <a:extLst>
              <a:ext uri="{FF2B5EF4-FFF2-40B4-BE49-F238E27FC236}">
                <a16:creationId xmlns:a16="http://schemas.microsoft.com/office/drawing/2014/main" id="{60E42FF4-68DB-46BD-9AE2-ADB7A58C89AB}"/>
              </a:ext>
            </a:extLst>
          </p:cNvPr>
          <p:cNvSpPr/>
          <p:nvPr/>
        </p:nvSpPr>
        <p:spPr>
          <a:xfrm>
            <a:off x="0" y="-1"/>
            <a:ext cx="5046562" cy="2405743"/>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10000"/>
              </a:lnSpc>
            </a:pPr>
            <a:r>
              <a:rPr lang="en-US" sz="2800" spc="300" dirty="0">
                <a:latin typeface="+mj-lt"/>
              </a:rPr>
              <a:t>HOW DO ENSURE I PLAN TO ENSURE I DON’T RUN OF MONEY AFTER RETIREMENT?</a:t>
            </a:r>
          </a:p>
        </p:txBody>
      </p:sp>
      <p:sp>
        <p:nvSpPr>
          <p:cNvPr id="212" name="Content Placeholder 2">
            <a:extLst>
              <a:ext uri="{FF2B5EF4-FFF2-40B4-BE49-F238E27FC236}">
                <a16:creationId xmlns:a16="http://schemas.microsoft.com/office/drawing/2014/main" id="{23314A62-17D9-42E6-A4D2-C2C1CB1598D0}"/>
              </a:ext>
            </a:extLst>
          </p:cNvPr>
          <p:cNvSpPr txBox="1">
            <a:spLocks/>
          </p:cNvSpPr>
          <p:nvPr/>
        </p:nvSpPr>
        <p:spPr>
          <a:xfrm>
            <a:off x="5771233" y="1670173"/>
            <a:ext cx="5943025" cy="470898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r>
              <a:rPr lang="en-GB" sz="1600" b="1" dirty="0">
                <a:solidFill>
                  <a:schemeClr val="accent1"/>
                </a:solidFill>
              </a:rPr>
              <a:t>The 4% Rule</a:t>
            </a:r>
            <a:endParaRPr lang="en-GB" sz="1600" dirty="0">
              <a:solidFill>
                <a:schemeClr val="accent1"/>
              </a:solidFill>
            </a:endParaRPr>
          </a:p>
          <a:p>
            <a:pPr fontAlgn="base">
              <a:lnSpc>
                <a:spcPct val="100000"/>
              </a:lnSpc>
            </a:pPr>
            <a:r>
              <a:rPr lang="en-GB" sz="1600" dirty="0">
                <a:solidFill>
                  <a:schemeClr val="tx1">
                    <a:lumMod val="75000"/>
                    <a:lumOff val="25000"/>
                  </a:schemeClr>
                </a:solidFill>
              </a:rPr>
              <a:t>30 years of research into retirement funding has somehow been condensed into the “4% Rule”.</a:t>
            </a:r>
          </a:p>
          <a:p>
            <a:pPr fontAlgn="base">
              <a:lnSpc>
                <a:spcPct val="100000"/>
              </a:lnSpc>
            </a:pPr>
            <a:r>
              <a:rPr lang="en-GB" sz="1600" dirty="0">
                <a:solidFill>
                  <a:schemeClr val="tx1">
                    <a:lumMod val="75000"/>
                    <a:lumOff val="25000"/>
                  </a:schemeClr>
                </a:solidFill>
              </a:rPr>
              <a:t>According to this ‘rule’, you take your pension fund, and multiply it by 4%, to work out how much you can withdraw from your savings in year one.</a:t>
            </a:r>
          </a:p>
          <a:p>
            <a:pPr fontAlgn="base">
              <a:lnSpc>
                <a:spcPct val="100000"/>
              </a:lnSpc>
            </a:pPr>
            <a:r>
              <a:rPr lang="en-GB" sz="1600" dirty="0">
                <a:solidFill>
                  <a:schemeClr val="tx1">
                    <a:lumMod val="75000"/>
                    <a:lumOff val="25000"/>
                  </a:schemeClr>
                </a:solidFill>
              </a:rPr>
              <a:t>Then you increase that figure every year by inflation.</a:t>
            </a:r>
          </a:p>
          <a:p>
            <a:pPr fontAlgn="base">
              <a:lnSpc>
                <a:spcPct val="100000"/>
              </a:lnSpc>
            </a:pPr>
            <a:r>
              <a:rPr lang="en-GB" sz="1600" dirty="0">
                <a:solidFill>
                  <a:schemeClr val="tx1">
                    <a:lumMod val="75000"/>
                    <a:lumOff val="25000"/>
                  </a:schemeClr>
                </a:solidFill>
              </a:rPr>
              <a:t>And, according to the rule, there’s no chance that you will run out of money during your retirement.</a:t>
            </a:r>
          </a:p>
          <a:p>
            <a:pPr fontAlgn="base">
              <a:lnSpc>
                <a:spcPct val="100000"/>
              </a:lnSpc>
            </a:pPr>
            <a:r>
              <a:rPr lang="en-GB" sz="1600" dirty="0">
                <a:solidFill>
                  <a:schemeClr val="tx1">
                    <a:lumMod val="75000"/>
                    <a:lumOff val="25000"/>
                  </a:schemeClr>
                </a:solidFill>
              </a:rPr>
              <a:t>So, if you have a </a:t>
            </a:r>
            <a:r>
              <a:rPr lang="en-GB" sz="1600" b="1" dirty="0">
                <a:solidFill>
                  <a:schemeClr val="accent1"/>
                </a:solidFill>
              </a:rPr>
              <a:t>pension fund of £500,000</a:t>
            </a:r>
            <a:r>
              <a:rPr lang="en-GB" sz="1600" dirty="0">
                <a:solidFill>
                  <a:schemeClr val="tx1">
                    <a:lumMod val="75000"/>
                    <a:lumOff val="25000"/>
                  </a:schemeClr>
                </a:solidFill>
              </a:rPr>
              <a:t>, you can withdraw £20,000 in year one, and increase that amount by inflation every year, and you’ll never run out of money.</a:t>
            </a:r>
          </a:p>
          <a:p>
            <a:pPr fontAlgn="base">
              <a:lnSpc>
                <a:spcPct val="100000"/>
              </a:lnSpc>
            </a:pPr>
            <a:r>
              <a:rPr lang="en-GB" sz="1600" dirty="0">
                <a:solidFill>
                  <a:schemeClr val="tx1">
                    <a:lumMod val="75000"/>
                    <a:lumOff val="25000"/>
                  </a:schemeClr>
                </a:solidFill>
              </a:rPr>
              <a:t>This sounds straightforward, and could be applied to all sorts of retirement savings, making it easy for people to work out how much income they can enjoy, and whether alternatives, like annuities are attractive.</a:t>
            </a:r>
          </a:p>
        </p:txBody>
      </p:sp>
      <p:sp>
        <p:nvSpPr>
          <p:cNvPr id="8" name="Content Placeholder 2">
            <a:extLst>
              <a:ext uri="{FF2B5EF4-FFF2-40B4-BE49-F238E27FC236}">
                <a16:creationId xmlns:a16="http://schemas.microsoft.com/office/drawing/2014/main" id="{4D4850F7-B841-40E4-8192-0BC783D96DF4}"/>
              </a:ext>
            </a:extLst>
          </p:cNvPr>
          <p:cNvSpPr txBox="1">
            <a:spLocks/>
          </p:cNvSpPr>
          <p:nvPr/>
        </p:nvSpPr>
        <p:spPr>
          <a:xfrm>
            <a:off x="5270490" y="278524"/>
            <a:ext cx="6443768" cy="111312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r>
              <a:rPr lang="en-GB" sz="1600" dirty="0">
                <a:solidFill>
                  <a:schemeClr val="tx1">
                    <a:lumMod val="75000"/>
                    <a:lumOff val="25000"/>
                  </a:schemeClr>
                </a:solidFill>
              </a:rPr>
              <a:t>We all know the formula E=MC2, but few of us can explain Einstein’s General Theory of Relativity.</a:t>
            </a:r>
          </a:p>
          <a:p>
            <a:pPr fontAlgn="base">
              <a:lnSpc>
                <a:spcPct val="100000"/>
              </a:lnSpc>
            </a:pPr>
            <a:r>
              <a:rPr lang="en-GB" sz="1600" dirty="0">
                <a:solidFill>
                  <a:schemeClr val="tx1">
                    <a:lumMod val="75000"/>
                    <a:lumOff val="25000"/>
                  </a:schemeClr>
                </a:solidFill>
              </a:rPr>
              <a:t>You’ll be pleased to know that you don’t need to be Einstein to work out how much you can take out of your retirement savings.</a:t>
            </a:r>
          </a:p>
        </p:txBody>
      </p:sp>
      <p:pic>
        <p:nvPicPr>
          <p:cNvPr id="11" name="Graphic 10">
            <a:extLst>
              <a:ext uri="{FF2B5EF4-FFF2-40B4-BE49-F238E27FC236}">
                <a16:creationId xmlns:a16="http://schemas.microsoft.com/office/drawing/2014/main" id="{9B8957FA-E7B6-4798-9273-15123D23FB8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0800000" flipH="1" flipV="1">
            <a:off x="10256520" y="6310724"/>
            <a:ext cx="1869218" cy="438860"/>
          </a:xfrm>
          <a:prstGeom prst="rect">
            <a:avLst/>
          </a:prstGeom>
        </p:spPr>
      </p:pic>
      <p:pic>
        <p:nvPicPr>
          <p:cNvPr id="12" name="Graphic 11">
            <a:extLst>
              <a:ext uri="{FF2B5EF4-FFF2-40B4-BE49-F238E27FC236}">
                <a16:creationId xmlns:a16="http://schemas.microsoft.com/office/drawing/2014/main" id="{7552087B-731D-4B8F-AB75-0016D50942D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76506" y="5529897"/>
            <a:ext cx="2378416" cy="2378414"/>
          </a:xfrm>
          <a:prstGeom prst="rect">
            <a:avLst/>
          </a:prstGeom>
        </p:spPr>
      </p:pic>
    </p:spTree>
    <p:extLst>
      <p:ext uri="{BB962C8B-B14F-4D97-AF65-F5344CB8AC3E}">
        <p14:creationId xmlns:p14="http://schemas.microsoft.com/office/powerpoint/2010/main" val="1522704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DB8686-26E2-4EE5-8C67-7D2FF2E2249C}"/>
              </a:ext>
            </a:extLst>
          </p:cNvPr>
          <p:cNvGraphicFramePr>
            <a:graphicFrameLocks noChangeAspect="1"/>
          </p:cNvGraphicFramePr>
          <p:nvPr>
            <p:custDataLst>
              <p:tags r:id="rId2"/>
            </p:custDataLst>
            <p:extLst>
              <p:ext uri="{D42A27DB-BD31-4B8C-83A1-F6EECF244321}">
                <p14:modId xmlns:p14="http://schemas.microsoft.com/office/powerpoint/2010/main" val="992926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BCDB8686-26E2-4EE5-8C67-7D2FF2E224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EF4172AA-2A0B-48FF-A232-4D7AAD8C2FAB}"/>
              </a:ext>
            </a:extLst>
          </p:cNvPr>
          <p:cNvPicPr>
            <a:picLocks noChangeAspect="1"/>
          </p:cNvPicPr>
          <p:nvPr/>
        </p:nvPicPr>
        <p:blipFill>
          <a:blip r:embed="rId6"/>
          <a:stretch>
            <a:fillRect/>
          </a:stretch>
        </p:blipFill>
        <p:spPr>
          <a:xfrm>
            <a:off x="7613904" y="0"/>
            <a:ext cx="4578096" cy="6858000"/>
          </a:xfrm>
          <a:prstGeom prst="rect">
            <a:avLst/>
          </a:prstGeom>
        </p:spPr>
      </p:pic>
      <p:sp>
        <p:nvSpPr>
          <p:cNvPr id="40" name="Content Placeholder 2">
            <a:extLst>
              <a:ext uri="{FF2B5EF4-FFF2-40B4-BE49-F238E27FC236}">
                <a16:creationId xmlns:a16="http://schemas.microsoft.com/office/drawing/2014/main" id="{731013F5-9CC7-41ED-A055-50E254DDE9B6}"/>
              </a:ext>
            </a:extLst>
          </p:cNvPr>
          <p:cNvSpPr txBox="1">
            <a:spLocks/>
          </p:cNvSpPr>
          <p:nvPr/>
        </p:nvSpPr>
        <p:spPr>
          <a:xfrm>
            <a:off x="407463" y="1922718"/>
            <a:ext cx="4267457" cy="3529428"/>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3000" dirty="0">
                <a:solidFill>
                  <a:schemeClr val="tx1">
                    <a:lumMod val="75000"/>
                    <a:lumOff val="25000"/>
                  </a:schemeClr>
                </a:solidFill>
              </a:rPr>
              <a:t>Assuming you are 40 years old and plan to retire at age 68. With a monthly savings of </a:t>
            </a:r>
            <a:r>
              <a:rPr lang="en-GB" sz="3000" b="1" dirty="0">
                <a:solidFill>
                  <a:schemeClr val="accent1"/>
                </a:solidFill>
              </a:rPr>
              <a:t>£900 </a:t>
            </a:r>
            <a:r>
              <a:rPr lang="en-GB" sz="3000" dirty="0">
                <a:solidFill>
                  <a:schemeClr val="tx1">
                    <a:lumMod val="75000"/>
                    <a:lumOff val="25000"/>
                  </a:schemeClr>
                </a:solidFill>
              </a:rPr>
              <a:t>per month @ a fund performance of 6%, inflation @ 2% and Charges at 0.75% per annum:  </a:t>
            </a:r>
          </a:p>
        </p:txBody>
      </p:sp>
      <p:sp>
        <p:nvSpPr>
          <p:cNvPr id="41" name="Content Placeholder 2">
            <a:extLst>
              <a:ext uri="{FF2B5EF4-FFF2-40B4-BE49-F238E27FC236}">
                <a16:creationId xmlns:a16="http://schemas.microsoft.com/office/drawing/2014/main" id="{17D72390-9D7F-4161-A319-437301224DF4}"/>
              </a:ext>
            </a:extLst>
          </p:cNvPr>
          <p:cNvSpPr txBox="1">
            <a:spLocks/>
          </p:cNvSpPr>
          <p:nvPr/>
        </p:nvSpPr>
        <p:spPr>
          <a:xfrm>
            <a:off x="407463" y="1922718"/>
            <a:ext cx="4267457" cy="3529428"/>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3000" dirty="0">
                <a:solidFill>
                  <a:schemeClr val="tx1">
                    <a:lumMod val="75000"/>
                    <a:lumOff val="25000"/>
                  </a:schemeClr>
                </a:solidFill>
              </a:rPr>
              <a:t>Assuming you are 40 years old and plan to retire at age 68. With a monthly savings of </a:t>
            </a:r>
            <a:r>
              <a:rPr lang="en-GB" sz="3000" b="1" dirty="0">
                <a:solidFill>
                  <a:schemeClr val="accent1"/>
                </a:solidFill>
              </a:rPr>
              <a:t>£600 </a:t>
            </a:r>
            <a:r>
              <a:rPr lang="en-GB" sz="3000" dirty="0">
                <a:solidFill>
                  <a:schemeClr val="tx1">
                    <a:lumMod val="75000"/>
                    <a:lumOff val="25000"/>
                  </a:schemeClr>
                </a:solidFill>
              </a:rPr>
              <a:t>per month @ a fund performance of 6%, inflation @ 2% and Charges at 0.75% per annum:  </a:t>
            </a:r>
          </a:p>
        </p:txBody>
      </p:sp>
      <p:sp>
        <p:nvSpPr>
          <p:cNvPr id="11" name="Rectangle 10">
            <a:extLst>
              <a:ext uri="{FF2B5EF4-FFF2-40B4-BE49-F238E27FC236}">
                <a16:creationId xmlns:a16="http://schemas.microsoft.com/office/drawing/2014/main" id="{B6C7767D-7A83-4FD0-AE6C-BCB2BBD8DEB2}"/>
              </a:ext>
            </a:extLst>
          </p:cNvPr>
          <p:cNvSpPr/>
          <p:nvPr/>
        </p:nvSpPr>
        <p:spPr>
          <a:xfrm>
            <a:off x="0" y="487104"/>
            <a:ext cx="7614971" cy="1339463"/>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a:r>
              <a:rPr lang="en-US" sz="4000" spc="300" dirty="0">
                <a:latin typeface="+mj-lt"/>
              </a:rPr>
              <a:t>EXAMPLES</a:t>
            </a:r>
          </a:p>
        </p:txBody>
      </p:sp>
      <p:sp>
        <p:nvSpPr>
          <p:cNvPr id="10" name="Rectangle 9">
            <a:extLst>
              <a:ext uri="{FF2B5EF4-FFF2-40B4-BE49-F238E27FC236}">
                <a16:creationId xmlns:a16="http://schemas.microsoft.com/office/drawing/2014/main" id="{5719D5F8-3FB2-4AA3-99C4-CB09D9AFDBE0}"/>
              </a:ext>
            </a:extLst>
          </p:cNvPr>
          <p:cNvSpPr/>
          <p:nvPr/>
        </p:nvSpPr>
        <p:spPr>
          <a:xfrm>
            <a:off x="4968240" y="1028477"/>
            <a:ext cx="4206134" cy="541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6522EB62-A318-4BBD-9E9B-46230D0901D3}"/>
              </a:ext>
            </a:extLst>
          </p:cNvPr>
          <p:cNvSpPr txBox="1">
            <a:spLocks/>
          </p:cNvSpPr>
          <p:nvPr/>
        </p:nvSpPr>
        <p:spPr>
          <a:xfrm>
            <a:off x="407463" y="1922718"/>
            <a:ext cx="4267457" cy="3529428"/>
          </a:xfrm>
          <a:prstGeom prst="rect">
            <a:avLst/>
          </a:prstGeom>
          <a:solidFill>
            <a:schemeClr val="bg1"/>
          </a:solid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3000" dirty="0">
                <a:solidFill>
                  <a:schemeClr val="tx1">
                    <a:lumMod val="75000"/>
                    <a:lumOff val="25000"/>
                  </a:schemeClr>
                </a:solidFill>
              </a:rPr>
              <a:t>Assuming you are 40 years old and plan to retire at age 68. With a monthly savings of </a:t>
            </a:r>
            <a:r>
              <a:rPr lang="en-GB" sz="3000" b="1" dirty="0">
                <a:solidFill>
                  <a:schemeClr val="accent1"/>
                </a:solidFill>
              </a:rPr>
              <a:t>£300 </a:t>
            </a:r>
            <a:r>
              <a:rPr lang="en-GB" sz="3000" dirty="0">
                <a:solidFill>
                  <a:schemeClr val="tx1">
                    <a:lumMod val="75000"/>
                    <a:lumOff val="25000"/>
                  </a:schemeClr>
                </a:solidFill>
              </a:rPr>
              <a:t>per month @ a fund performance of 6%, inflation @ 2% and Charges at 0.75% per annum:  </a:t>
            </a:r>
          </a:p>
        </p:txBody>
      </p:sp>
      <p:grpSp>
        <p:nvGrpSpPr>
          <p:cNvPr id="20" name="Group 19">
            <a:extLst>
              <a:ext uri="{FF2B5EF4-FFF2-40B4-BE49-F238E27FC236}">
                <a16:creationId xmlns:a16="http://schemas.microsoft.com/office/drawing/2014/main" id="{5EDCAA56-31BA-4999-88A5-C30F6617FFCD}"/>
              </a:ext>
            </a:extLst>
          </p:cNvPr>
          <p:cNvGrpSpPr/>
          <p:nvPr/>
        </p:nvGrpSpPr>
        <p:grpSpPr>
          <a:xfrm>
            <a:off x="0" y="5825930"/>
            <a:ext cx="1869218" cy="1032070"/>
            <a:chOff x="407463" y="5717514"/>
            <a:chExt cx="1869218" cy="1032070"/>
          </a:xfrm>
        </p:grpSpPr>
        <p:pic>
          <p:nvPicPr>
            <p:cNvPr id="18" name="Graphic 17">
              <a:extLst>
                <a:ext uri="{FF2B5EF4-FFF2-40B4-BE49-F238E27FC236}">
                  <a16:creationId xmlns:a16="http://schemas.microsoft.com/office/drawing/2014/main" id="{CEAD3A20-AB20-403F-A96B-4A57C5C61BF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0800000" flipH="1" flipV="1">
              <a:off x="407463" y="6310724"/>
              <a:ext cx="1869218" cy="438860"/>
            </a:xfrm>
            <a:prstGeom prst="rect">
              <a:avLst/>
            </a:prstGeom>
          </p:spPr>
        </p:pic>
        <p:pic>
          <p:nvPicPr>
            <p:cNvPr id="19" name="Graphic 18">
              <a:extLst>
                <a:ext uri="{FF2B5EF4-FFF2-40B4-BE49-F238E27FC236}">
                  <a16:creationId xmlns:a16="http://schemas.microsoft.com/office/drawing/2014/main" id="{D2D93F0D-C883-4FE9-B8B8-43C02BEFFB1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0800000" flipH="1" flipV="1">
              <a:off x="407463" y="5717514"/>
              <a:ext cx="1869218" cy="438860"/>
            </a:xfrm>
            <a:prstGeom prst="rect">
              <a:avLst/>
            </a:prstGeom>
          </p:spPr>
        </p:pic>
      </p:grpSp>
      <p:grpSp>
        <p:nvGrpSpPr>
          <p:cNvPr id="37" name="Group 36">
            <a:extLst>
              <a:ext uri="{FF2B5EF4-FFF2-40B4-BE49-F238E27FC236}">
                <a16:creationId xmlns:a16="http://schemas.microsoft.com/office/drawing/2014/main" id="{43D37295-2C6B-46CD-AEC1-3F31A8BE41F0}"/>
              </a:ext>
            </a:extLst>
          </p:cNvPr>
          <p:cNvGrpSpPr/>
          <p:nvPr/>
        </p:nvGrpSpPr>
        <p:grpSpPr>
          <a:xfrm>
            <a:off x="9896475" y="4756150"/>
            <a:ext cx="2579688" cy="2578101"/>
            <a:chOff x="9896475" y="4756150"/>
            <a:chExt cx="2579688" cy="2578101"/>
          </a:xfrm>
          <a:solidFill>
            <a:srgbClr val="FAECF4">
              <a:alpha val="26000"/>
            </a:srgbClr>
          </a:solidFill>
        </p:grpSpPr>
        <p:sp>
          <p:nvSpPr>
            <p:cNvPr id="24" name="Freeform 6">
              <a:extLst>
                <a:ext uri="{FF2B5EF4-FFF2-40B4-BE49-F238E27FC236}">
                  <a16:creationId xmlns:a16="http://schemas.microsoft.com/office/drawing/2014/main" id="{1208F38A-50D6-4179-96A0-99BCF14B9052}"/>
                </a:ext>
              </a:extLst>
            </p:cNvPr>
            <p:cNvSpPr>
              <a:spLocks/>
            </p:cNvSpPr>
            <p:nvPr/>
          </p:nvSpPr>
          <p:spPr bwMode="auto">
            <a:xfrm>
              <a:off x="10015538" y="4875213"/>
              <a:ext cx="612775" cy="612775"/>
            </a:xfrm>
            <a:custGeom>
              <a:avLst/>
              <a:gdLst>
                <a:gd name="T0" fmla="*/ 40 w 98"/>
                <a:gd name="T1" fmla="*/ 41 h 98"/>
                <a:gd name="T2" fmla="*/ 0 w 98"/>
                <a:gd name="T3" fmla="*/ 98 h 98"/>
                <a:gd name="T4" fmla="*/ 98 w 98"/>
                <a:gd name="T5" fmla="*/ 0 h 98"/>
                <a:gd name="T6" fmla="*/ 40 w 98"/>
                <a:gd name="T7" fmla="*/ 41 h 98"/>
              </a:gdLst>
              <a:ahLst/>
              <a:cxnLst>
                <a:cxn ang="0">
                  <a:pos x="T0" y="T1"/>
                </a:cxn>
                <a:cxn ang="0">
                  <a:pos x="T2" y="T3"/>
                </a:cxn>
                <a:cxn ang="0">
                  <a:pos x="T4" y="T5"/>
                </a:cxn>
                <a:cxn ang="0">
                  <a:pos x="T6" y="T7"/>
                </a:cxn>
              </a:cxnLst>
              <a:rect l="0" t="0" r="r" b="b"/>
              <a:pathLst>
                <a:path w="98" h="98">
                  <a:moveTo>
                    <a:pt x="40" y="41"/>
                  </a:moveTo>
                  <a:cubicBezTo>
                    <a:pt x="23" y="58"/>
                    <a:pt x="10" y="77"/>
                    <a:pt x="0" y="98"/>
                  </a:cubicBezTo>
                  <a:cubicBezTo>
                    <a:pt x="98" y="0"/>
                    <a:pt x="98" y="0"/>
                    <a:pt x="98" y="0"/>
                  </a:cubicBezTo>
                  <a:cubicBezTo>
                    <a:pt x="77" y="10"/>
                    <a:pt x="58" y="23"/>
                    <a:pt x="4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185C72FF-BA29-4D33-AA91-72BDD8E33016}"/>
                </a:ext>
              </a:extLst>
            </p:cNvPr>
            <p:cNvSpPr>
              <a:spLocks/>
            </p:cNvSpPr>
            <p:nvPr/>
          </p:nvSpPr>
          <p:spPr bwMode="auto">
            <a:xfrm>
              <a:off x="9896475" y="4756150"/>
              <a:ext cx="1176338" cy="1176338"/>
            </a:xfrm>
            <a:custGeom>
              <a:avLst/>
              <a:gdLst>
                <a:gd name="T0" fmla="*/ 168 w 188"/>
                <a:gd name="T1" fmla="*/ 2 h 188"/>
                <a:gd name="T2" fmla="*/ 2 w 188"/>
                <a:gd name="T3" fmla="*/ 168 h 188"/>
                <a:gd name="T4" fmla="*/ 0 w 188"/>
                <a:gd name="T5" fmla="*/ 188 h 188"/>
                <a:gd name="T6" fmla="*/ 188 w 188"/>
                <a:gd name="T7" fmla="*/ 0 h 188"/>
                <a:gd name="T8" fmla="*/ 168 w 188"/>
                <a:gd name="T9" fmla="*/ 2 h 188"/>
              </a:gdLst>
              <a:ahLst/>
              <a:cxnLst>
                <a:cxn ang="0">
                  <a:pos x="T0" y="T1"/>
                </a:cxn>
                <a:cxn ang="0">
                  <a:pos x="T2" y="T3"/>
                </a:cxn>
                <a:cxn ang="0">
                  <a:pos x="T4" y="T5"/>
                </a:cxn>
                <a:cxn ang="0">
                  <a:pos x="T6" y="T7"/>
                </a:cxn>
                <a:cxn ang="0">
                  <a:pos x="T8" y="T9"/>
                </a:cxn>
              </a:cxnLst>
              <a:rect l="0" t="0" r="r" b="b"/>
              <a:pathLst>
                <a:path w="188" h="188">
                  <a:moveTo>
                    <a:pt x="168" y="2"/>
                  </a:moveTo>
                  <a:cubicBezTo>
                    <a:pt x="2" y="168"/>
                    <a:pt x="2" y="168"/>
                    <a:pt x="2" y="168"/>
                  </a:cubicBezTo>
                  <a:cubicBezTo>
                    <a:pt x="1" y="175"/>
                    <a:pt x="0" y="181"/>
                    <a:pt x="0" y="188"/>
                  </a:cubicBezTo>
                  <a:cubicBezTo>
                    <a:pt x="188" y="0"/>
                    <a:pt x="188" y="0"/>
                    <a:pt x="188" y="0"/>
                  </a:cubicBezTo>
                  <a:cubicBezTo>
                    <a:pt x="181" y="0"/>
                    <a:pt x="175" y="1"/>
                    <a:pt x="1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415C63E7-CE8B-446E-8AEC-A7A8EB792D15}"/>
                </a:ext>
              </a:extLst>
            </p:cNvPr>
            <p:cNvSpPr>
              <a:spLocks/>
            </p:cNvSpPr>
            <p:nvPr/>
          </p:nvSpPr>
          <p:spPr bwMode="auto">
            <a:xfrm>
              <a:off x="9896475" y="4756150"/>
              <a:ext cx="1490663" cy="1489075"/>
            </a:xfrm>
            <a:custGeom>
              <a:avLst/>
              <a:gdLst>
                <a:gd name="T0" fmla="*/ 222 w 238"/>
                <a:gd name="T1" fmla="*/ 0 h 238"/>
                <a:gd name="T2" fmla="*/ 0 w 238"/>
                <a:gd name="T3" fmla="*/ 223 h 238"/>
                <a:gd name="T4" fmla="*/ 1 w 238"/>
                <a:gd name="T5" fmla="*/ 238 h 238"/>
                <a:gd name="T6" fmla="*/ 238 w 238"/>
                <a:gd name="T7" fmla="*/ 2 h 238"/>
                <a:gd name="T8" fmla="*/ 222 w 238"/>
                <a:gd name="T9" fmla="*/ 0 h 238"/>
              </a:gdLst>
              <a:ahLst/>
              <a:cxnLst>
                <a:cxn ang="0">
                  <a:pos x="T0" y="T1"/>
                </a:cxn>
                <a:cxn ang="0">
                  <a:pos x="T2" y="T3"/>
                </a:cxn>
                <a:cxn ang="0">
                  <a:pos x="T4" y="T5"/>
                </a:cxn>
                <a:cxn ang="0">
                  <a:pos x="T6" y="T7"/>
                </a:cxn>
                <a:cxn ang="0">
                  <a:pos x="T8" y="T9"/>
                </a:cxn>
              </a:cxnLst>
              <a:rect l="0" t="0" r="r" b="b"/>
              <a:pathLst>
                <a:path w="238" h="238">
                  <a:moveTo>
                    <a:pt x="222" y="0"/>
                  </a:moveTo>
                  <a:cubicBezTo>
                    <a:pt x="0" y="223"/>
                    <a:pt x="0" y="223"/>
                    <a:pt x="0" y="223"/>
                  </a:cubicBezTo>
                  <a:cubicBezTo>
                    <a:pt x="0" y="228"/>
                    <a:pt x="1" y="233"/>
                    <a:pt x="1" y="238"/>
                  </a:cubicBezTo>
                  <a:cubicBezTo>
                    <a:pt x="238" y="2"/>
                    <a:pt x="238" y="2"/>
                    <a:pt x="238" y="2"/>
                  </a:cubicBezTo>
                  <a:cubicBezTo>
                    <a:pt x="233" y="1"/>
                    <a:pt x="228"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B4E9209-9607-42E8-845E-17482D98E9C1}"/>
                </a:ext>
              </a:extLst>
            </p:cNvPr>
            <p:cNvSpPr>
              <a:spLocks/>
            </p:cNvSpPr>
            <p:nvPr/>
          </p:nvSpPr>
          <p:spPr bwMode="auto">
            <a:xfrm>
              <a:off x="9945688" y="4805363"/>
              <a:ext cx="1697038" cy="1697038"/>
            </a:xfrm>
            <a:custGeom>
              <a:avLst/>
              <a:gdLst>
                <a:gd name="T0" fmla="*/ 258 w 271"/>
                <a:gd name="T1" fmla="*/ 0 h 271"/>
                <a:gd name="T2" fmla="*/ 0 w 271"/>
                <a:gd name="T3" fmla="*/ 258 h 271"/>
                <a:gd name="T4" fmla="*/ 4 w 271"/>
                <a:gd name="T5" fmla="*/ 271 h 271"/>
                <a:gd name="T6" fmla="*/ 271 w 271"/>
                <a:gd name="T7" fmla="*/ 4 h 271"/>
                <a:gd name="T8" fmla="*/ 258 w 271"/>
                <a:gd name="T9" fmla="*/ 0 h 271"/>
              </a:gdLst>
              <a:ahLst/>
              <a:cxnLst>
                <a:cxn ang="0">
                  <a:pos x="T0" y="T1"/>
                </a:cxn>
                <a:cxn ang="0">
                  <a:pos x="T2" y="T3"/>
                </a:cxn>
                <a:cxn ang="0">
                  <a:pos x="T4" y="T5"/>
                </a:cxn>
                <a:cxn ang="0">
                  <a:pos x="T6" y="T7"/>
                </a:cxn>
                <a:cxn ang="0">
                  <a:pos x="T8" y="T9"/>
                </a:cxn>
              </a:cxnLst>
              <a:rect l="0" t="0" r="r" b="b"/>
              <a:pathLst>
                <a:path w="271" h="271">
                  <a:moveTo>
                    <a:pt x="258" y="0"/>
                  </a:moveTo>
                  <a:cubicBezTo>
                    <a:pt x="0" y="258"/>
                    <a:pt x="0" y="258"/>
                    <a:pt x="0" y="258"/>
                  </a:cubicBezTo>
                  <a:cubicBezTo>
                    <a:pt x="1" y="262"/>
                    <a:pt x="3" y="266"/>
                    <a:pt x="4" y="271"/>
                  </a:cubicBezTo>
                  <a:cubicBezTo>
                    <a:pt x="271" y="4"/>
                    <a:pt x="271" y="4"/>
                    <a:pt x="271" y="4"/>
                  </a:cubicBezTo>
                  <a:cubicBezTo>
                    <a:pt x="266" y="3"/>
                    <a:pt x="262" y="1"/>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5B8B7BEA-F566-4E98-823B-44B036E565E8}"/>
                </a:ext>
              </a:extLst>
            </p:cNvPr>
            <p:cNvSpPr>
              <a:spLocks/>
            </p:cNvSpPr>
            <p:nvPr/>
          </p:nvSpPr>
          <p:spPr bwMode="auto">
            <a:xfrm>
              <a:off x="10040938" y="4900613"/>
              <a:ext cx="1814513" cy="1814513"/>
            </a:xfrm>
            <a:custGeom>
              <a:avLst/>
              <a:gdLst>
                <a:gd name="T0" fmla="*/ 279 w 290"/>
                <a:gd name="T1" fmla="*/ 0 h 290"/>
                <a:gd name="T2" fmla="*/ 0 w 290"/>
                <a:gd name="T3" fmla="*/ 279 h 290"/>
                <a:gd name="T4" fmla="*/ 6 w 290"/>
                <a:gd name="T5" fmla="*/ 290 h 290"/>
                <a:gd name="T6" fmla="*/ 290 w 290"/>
                <a:gd name="T7" fmla="*/ 6 h 290"/>
                <a:gd name="T8" fmla="*/ 279 w 290"/>
                <a:gd name="T9" fmla="*/ 0 h 290"/>
              </a:gdLst>
              <a:ahLst/>
              <a:cxnLst>
                <a:cxn ang="0">
                  <a:pos x="T0" y="T1"/>
                </a:cxn>
                <a:cxn ang="0">
                  <a:pos x="T2" y="T3"/>
                </a:cxn>
                <a:cxn ang="0">
                  <a:pos x="T4" y="T5"/>
                </a:cxn>
                <a:cxn ang="0">
                  <a:pos x="T6" y="T7"/>
                </a:cxn>
                <a:cxn ang="0">
                  <a:pos x="T8" y="T9"/>
                </a:cxn>
              </a:cxnLst>
              <a:rect l="0" t="0" r="r" b="b"/>
              <a:pathLst>
                <a:path w="290" h="290">
                  <a:moveTo>
                    <a:pt x="279" y="0"/>
                  </a:moveTo>
                  <a:cubicBezTo>
                    <a:pt x="0" y="279"/>
                    <a:pt x="0" y="279"/>
                    <a:pt x="0" y="279"/>
                  </a:cubicBezTo>
                  <a:cubicBezTo>
                    <a:pt x="2" y="283"/>
                    <a:pt x="4" y="287"/>
                    <a:pt x="6" y="290"/>
                  </a:cubicBezTo>
                  <a:cubicBezTo>
                    <a:pt x="290" y="6"/>
                    <a:pt x="290" y="6"/>
                    <a:pt x="290" y="6"/>
                  </a:cubicBezTo>
                  <a:cubicBezTo>
                    <a:pt x="287" y="4"/>
                    <a:pt x="283" y="2"/>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4D2AC93F-394D-4868-A996-B6632288BB01}"/>
                </a:ext>
              </a:extLst>
            </p:cNvPr>
            <p:cNvSpPr>
              <a:spLocks/>
            </p:cNvSpPr>
            <p:nvPr/>
          </p:nvSpPr>
          <p:spPr bwMode="auto">
            <a:xfrm>
              <a:off x="10166350" y="5024438"/>
              <a:ext cx="1878013" cy="1878013"/>
            </a:xfrm>
            <a:custGeom>
              <a:avLst/>
              <a:gdLst>
                <a:gd name="T0" fmla="*/ 291 w 300"/>
                <a:gd name="T1" fmla="*/ 0 h 300"/>
                <a:gd name="T2" fmla="*/ 0 w 300"/>
                <a:gd name="T3" fmla="*/ 291 h 300"/>
                <a:gd name="T4" fmla="*/ 8 w 300"/>
                <a:gd name="T5" fmla="*/ 300 h 300"/>
                <a:gd name="T6" fmla="*/ 300 w 300"/>
                <a:gd name="T7" fmla="*/ 8 h 300"/>
                <a:gd name="T8" fmla="*/ 291 w 300"/>
                <a:gd name="T9" fmla="*/ 0 h 300"/>
              </a:gdLst>
              <a:ahLst/>
              <a:cxnLst>
                <a:cxn ang="0">
                  <a:pos x="T0" y="T1"/>
                </a:cxn>
                <a:cxn ang="0">
                  <a:pos x="T2" y="T3"/>
                </a:cxn>
                <a:cxn ang="0">
                  <a:pos x="T4" y="T5"/>
                </a:cxn>
                <a:cxn ang="0">
                  <a:pos x="T6" y="T7"/>
                </a:cxn>
                <a:cxn ang="0">
                  <a:pos x="T8" y="T9"/>
                </a:cxn>
              </a:cxnLst>
              <a:rect l="0" t="0" r="r" b="b"/>
              <a:pathLst>
                <a:path w="300" h="300">
                  <a:moveTo>
                    <a:pt x="291" y="0"/>
                  </a:moveTo>
                  <a:cubicBezTo>
                    <a:pt x="0" y="291"/>
                    <a:pt x="0" y="291"/>
                    <a:pt x="0" y="291"/>
                  </a:cubicBezTo>
                  <a:cubicBezTo>
                    <a:pt x="3" y="294"/>
                    <a:pt x="5" y="297"/>
                    <a:pt x="8" y="300"/>
                  </a:cubicBezTo>
                  <a:cubicBezTo>
                    <a:pt x="300" y="8"/>
                    <a:pt x="300" y="8"/>
                    <a:pt x="300" y="8"/>
                  </a:cubicBezTo>
                  <a:cubicBezTo>
                    <a:pt x="297" y="6"/>
                    <a:pt x="294" y="3"/>
                    <a:pt x="2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B4DD840B-8515-461E-9AF6-F890E0F16BF2}"/>
                </a:ext>
              </a:extLst>
            </p:cNvPr>
            <p:cNvSpPr>
              <a:spLocks/>
            </p:cNvSpPr>
            <p:nvPr/>
          </p:nvSpPr>
          <p:spPr bwMode="auto">
            <a:xfrm>
              <a:off x="10321925" y="5181600"/>
              <a:ext cx="1878013" cy="1878013"/>
            </a:xfrm>
            <a:custGeom>
              <a:avLst/>
              <a:gdLst>
                <a:gd name="T0" fmla="*/ 292 w 300"/>
                <a:gd name="T1" fmla="*/ 0 h 300"/>
                <a:gd name="T2" fmla="*/ 0 w 300"/>
                <a:gd name="T3" fmla="*/ 292 h 300"/>
                <a:gd name="T4" fmla="*/ 10 w 300"/>
                <a:gd name="T5" fmla="*/ 300 h 300"/>
                <a:gd name="T6" fmla="*/ 300 w 300"/>
                <a:gd name="T7" fmla="*/ 10 h 300"/>
                <a:gd name="T8" fmla="*/ 292 w 300"/>
                <a:gd name="T9" fmla="*/ 0 h 300"/>
              </a:gdLst>
              <a:ahLst/>
              <a:cxnLst>
                <a:cxn ang="0">
                  <a:pos x="T0" y="T1"/>
                </a:cxn>
                <a:cxn ang="0">
                  <a:pos x="T2" y="T3"/>
                </a:cxn>
                <a:cxn ang="0">
                  <a:pos x="T4" y="T5"/>
                </a:cxn>
                <a:cxn ang="0">
                  <a:pos x="T6" y="T7"/>
                </a:cxn>
                <a:cxn ang="0">
                  <a:pos x="T8" y="T9"/>
                </a:cxn>
              </a:cxnLst>
              <a:rect l="0" t="0" r="r" b="b"/>
              <a:pathLst>
                <a:path w="300" h="300">
                  <a:moveTo>
                    <a:pt x="292" y="0"/>
                  </a:moveTo>
                  <a:cubicBezTo>
                    <a:pt x="0" y="292"/>
                    <a:pt x="0" y="292"/>
                    <a:pt x="0" y="292"/>
                  </a:cubicBezTo>
                  <a:cubicBezTo>
                    <a:pt x="3" y="295"/>
                    <a:pt x="6" y="297"/>
                    <a:pt x="10" y="300"/>
                  </a:cubicBezTo>
                  <a:cubicBezTo>
                    <a:pt x="300" y="10"/>
                    <a:pt x="300" y="10"/>
                    <a:pt x="300" y="10"/>
                  </a:cubicBezTo>
                  <a:cubicBezTo>
                    <a:pt x="297" y="7"/>
                    <a:pt x="295" y="4"/>
                    <a:pt x="2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1C1CF8B4-4FFD-4D20-BF50-9E0A0C9E9E98}"/>
                </a:ext>
              </a:extLst>
            </p:cNvPr>
            <p:cNvSpPr>
              <a:spLocks/>
            </p:cNvSpPr>
            <p:nvPr/>
          </p:nvSpPr>
          <p:spPr bwMode="auto">
            <a:xfrm>
              <a:off x="10509250" y="5368925"/>
              <a:ext cx="1816100" cy="1816100"/>
            </a:xfrm>
            <a:custGeom>
              <a:avLst/>
              <a:gdLst>
                <a:gd name="T0" fmla="*/ 284 w 290"/>
                <a:gd name="T1" fmla="*/ 0 h 290"/>
                <a:gd name="T2" fmla="*/ 0 w 290"/>
                <a:gd name="T3" fmla="*/ 284 h 290"/>
                <a:gd name="T4" fmla="*/ 11 w 290"/>
                <a:gd name="T5" fmla="*/ 290 h 290"/>
                <a:gd name="T6" fmla="*/ 290 w 290"/>
                <a:gd name="T7" fmla="*/ 11 h 290"/>
                <a:gd name="T8" fmla="*/ 284 w 290"/>
                <a:gd name="T9" fmla="*/ 0 h 290"/>
              </a:gdLst>
              <a:ahLst/>
              <a:cxnLst>
                <a:cxn ang="0">
                  <a:pos x="T0" y="T1"/>
                </a:cxn>
                <a:cxn ang="0">
                  <a:pos x="T2" y="T3"/>
                </a:cxn>
                <a:cxn ang="0">
                  <a:pos x="T4" y="T5"/>
                </a:cxn>
                <a:cxn ang="0">
                  <a:pos x="T6" y="T7"/>
                </a:cxn>
                <a:cxn ang="0">
                  <a:pos x="T8" y="T9"/>
                </a:cxn>
              </a:cxnLst>
              <a:rect l="0" t="0" r="r" b="b"/>
              <a:pathLst>
                <a:path w="290" h="290">
                  <a:moveTo>
                    <a:pt x="284" y="0"/>
                  </a:moveTo>
                  <a:cubicBezTo>
                    <a:pt x="0" y="284"/>
                    <a:pt x="0" y="284"/>
                    <a:pt x="0" y="284"/>
                  </a:cubicBezTo>
                  <a:cubicBezTo>
                    <a:pt x="4" y="286"/>
                    <a:pt x="7" y="288"/>
                    <a:pt x="11" y="290"/>
                  </a:cubicBezTo>
                  <a:cubicBezTo>
                    <a:pt x="290" y="11"/>
                    <a:pt x="290" y="11"/>
                    <a:pt x="290" y="11"/>
                  </a:cubicBezTo>
                  <a:cubicBezTo>
                    <a:pt x="288" y="7"/>
                    <a:pt x="286" y="4"/>
                    <a:pt x="2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BE6BCFE1-450A-4CAF-9380-398E625762C1}"/>
                </a:ext>
              </a:extLst>
            </p:cNvPr>
            <p:cNvSpPr>
              <a:spLocks/>
            </p:cNvSpPr>
            <p:nvPr/>
          </p:nvSpPr>
          <p:spPr bwMode="auto">
            <a:xfrm>
              <a:off x="10728325" y="5588000"/>
              <a:ext cx="1690688" cy="1690688"/>
            </a:xfrm>
            <a:custGeom>
              <a:avLst/>
              <a:gdLst>
                <a:gd name="T0" fmla="*/ 266 w 270"/>
                <a:gd name="T1" fmla="*/ 0 h 270"/>
                <a:gd name="T2" fmla="*/ 0 w 270"/>
                <a:gd name="T3" fmla="*/ 266 h 270"/>
                <a:gd name="T4" fmla="*/ 12 w 270"/>
                <a:gd name="T5" fmla="*/ 270 h 270"/>
                <a:gd name="T6" fmla="*/ 270 w 270"/>
                <a:gd name="T7" fmla="*/ 12 h 270"/>
                <a:gd name="T8" fmla="*/ 266 w 270"/>
                <a:gd name="T9" fmla="*/ 0 h 270"/>
              </a:gdLst>
              <a:ahLst/>
              <a:cxnLst>
                <a:cxn ang="0">
                  <a:pos x="T0" y="T1"/>
                </a:cxn>
                <a:cxn ang="0">
                  <a:pos x="T2" y="T3"/>
                </a:cxn>
                <a:cxn ang="0">
                  <a:pos x="T4" y="T5"/>
                </a:cxn>
                <a:cxn ang="0">
                  <a:pos x="T6" y="T7"/>
                </a:cxn>
                <a:cxn ang="0">
                  <a:pos x="T8" y="T9"/>
                </a:cxn>
              </a:cxnLst>
              <a:rect l="0" t="0" r="r" b="b"/>
              <a:pathLst>
                <a:path w="270" h="270">
                  <a:moveTo>
                    <a:pt x="266" y="0"/>
                  </a:moveTo>
                  <a:cubicBezTo>
                    <a:pt x="0" y="266"/>
                    <a:pt x="0" y="266"/>
                    <a:pt x="0" y="266"/>
                  </a:cubicBezTo>
                  <a:cubicBezTo>
                    <a:pt x="4" y="268"/>
                    <a:pt x="8" y="269"/>
                    <a:pt x="12" y="270"/>
                  </a:cubicBezTo>
                  <a:cubicBezTo>
                    <a:pt x="270" y="12"/>
                    <a:pt x="270" y="12"/>
                    <a:pt x="270" y="12"/>
                  </a:cubicBezTo>
                  <a:cubicBezTo>
                    <a:pt x="269" y="8"/>
                    <a:pt x="268" y="4"/>
                    <a:pt x="2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9A235928-9BCB-4079-96B5-3AFD3C607CF6}"/>
                </a:ext>
              </a:extLst>
            </p:cNvPr>
            <p:cNvSpPr>
              <a:spLocks/>
            </p:cNvSpPr>
            <p:nvPr/>
          </p:nvSpPr>
          <p:spPr bwMode="auto">
            <a:xfrm>
              <a:off x="10979150" y="5845175"/>
              <a:ext cx="1497013" cy="1489075"/>
            </a:xfrm>
            <a:custGeom>
              <a:avLst/>
              <a:gdLst>
                <a:gd name="T0" fmla="*/ 237 w 239"/>
                <a:gd name="T1" fmla="*/ 0 h 238"/>
                <a:gd name="T2" fmla="*/ 0 w 239"/>
                <a:gd name="T3" fmla="*/ 236 h 238"/>
                <a:gd name="T4" fmla="*/ 16 w 239"/>
                <a:gd name="T5" fmla="*/ 238 h 238"/>
                <a:gd name="T6" fmla="*/ 239 w 239"/>
                <a:gd name="T7" fmla="*/ 15 h 238"/>
                <a:gd name="T8" fmla="*/ 237 w 239"/>
                <a:gd name="T9" fmla="*/ 0 h 238"/>
              </a:gdLst>
              <a:ahLst/>
              <a:cxnLst>
                <a:cxn ang="0">
                  <a:pos x="T0" y="T1"/>
                </a:cxn>
                <a:cxn ang="0">
                  <a:pos x="T2" y="T3"/>
                </a:cxn>
                <a:cxn ang="0">
                  <a:pos x="T4" y="T5"/>
                </a:cxn>
                <a:cxn ang="0">
                  <a:pos x="T6" y="T7"/>
                </a:cxn>
                <a:cxn ang="0">
                  <a:pos x="T8" y="T9"/>
                </a:cxn>
              </a:cxnLst>
              <a:rect l="0" t="0" r="r" b="b"/>
              <a:pathLst>
                <a:path w="239" h="238">
                  <a:moveTo>
                    <a:pt x="237" y="0"/>
                  </a:moveTo>
                  <a:cubicBezTo>
                    <a:pt x="0" y="236"/>
                    <a:pt x="0" y="236"/>
                    <a:pt x="0" y="236"/>
                  </a:cubicBezTo>
                  <a:cubicBezTo>
                    <a:pt x="6" y="237"/>
                    <a:pt x="11" y="237"/>
                    <a:pt x="16" y="238"/>
                  </a:cubicBezTo>
                  <a:cubicBezTo>
                    <a:pt x="239" y="15"/>
                    <a:pt x="239" y="15"/>
                    <a:pt x="239" y="15"/>
                  </a:cubicBezTo>
                  <a:cubicBezTo>
                    <a:pt x="238" y="10"/>
                    <a:pt x="238" y="5"/>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A5DCDCEF-A1B3-4E48-8DC8-95A6B38B5E02}"/>
                </a:ext>
              </a:extLst>
            </p:cNvPr>
            <p:cNvSpPr>
              <a:spLocks/>
            </p:cNvSpPr>
            <p:nvPr/>
          </p:nvSpPr>
          <p:spPr bwMode="auto">
            <a:xfrm>
              <a:off x="11291888" y="6151563"/>
              <a:ext cx="1177925" cy="1182688"/>
            </a:xfrm>
            <a:custGeom>
              <a:avLst/>
              <a:gdLst>
                <a:gd name="T0" fmla="*/ 188 w 188"/>
                <a:gd name="T1" fmla="*/ 0 h 189"/>
                <a:gd name="T2" fmla="*/ 0 w 188"/>
                <a:gd name="T3" fmla="*/ 189 h 189"/>
                <a:gd name="T4" fmla="*/ 20 w 188"/>
                <a:gd name="T5" fmla="*/ 186 h 189"/>
                <a:gd name="T6" fmla="*/ 186 w 188"/>
                <a:gd name="T7" fmla="*/ 20 h 189"/>
                <a:gd name="T8" fmla="*/ 188 w 188"/>
                <a:gd name="T9" fmla="*/ 0 h 189"/>
              </a:gdLst>
              <a:ahLst/>
              <a:cxnLst>
                <a:cxn ang="0">
                  <a:pos x="T0" y="T1"/>
                </a:cxn>
                <a:cxn ang="0">
                  <a:pos x="T2" y="T3"/>
                </a:cxn>
                <a:cxn ang="0">
                  <a:pos x="T4" y="T5"/>
                </a:cxn>
                <a:cxn ang="0">
                  <a:pos x="T6" y="T7"/>
                </a:cxn>
                <a:cxn ang="0">
                  <a:pos x="T8" y="T9"/>
                </a:cxn>
              </a:cxnLst>
              <a:rect l="0" t="0" r="r" b="b"/>
              <a:pathLst>
                <a:path w="188" h="189">
                  <a:moveTo>
                    <a:pt x="188" y="0"/>
                  </a:moveTo>
                  <a:cubicBezTo>
                    <a:pt x="0" y="189"/>
                    <a:pt x="0" y="189"/>
                    <a:pt x="0" y="189"/>
                  </a:cubicBezTo>
                  <a:cubicBezTo>
                    <a:pt x="7" y="188"/>
                    <a:pt x="13" y="187"/>
                    <a:pt x="20" y="186"/>
                  </a:cubicBezTo>
                  <a:cubicBezTo>
                    <a:pt x="186" y="20"/>
                    <a:pt x="186" y="20"/>
                    <a:pt x="186" y="20"/>
                  </a:cubicBezTo>
                  <a:cubicBezTo>
                    <a:pt x="187" y="14"/>
                    <a:pt x="188" y="7"/>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8B50A19F-8EB7-45BC-A1D2-2E7DDFD3293F}"/>
                </a:ext>
              </a:extLst>
            </p:cNvPr>
            <p:cNvSpPr>
              <a:spLocks/>
            </p:cNvSpPr>
            <p:nvPr/>
          </p:nvSpPr>
          <p:spPr bwMode="auto">
            <a:xfrm>
              <a:off x="11737975" y="6596063"/>
              <a:ext cx="612775" cy="619125"/>
            </a:xfrm>
            <a:custGeom>
              <a:avLst/>
              <a:gdLst>
                <a:gd name="T0" fmla="*/ 0 w 98"/>
                <a:gd name="T1" fmla="*/ 99 h 99"/>
                <a:gd name="T2" fmla="*/ 58 w 98"/>
                <a:gd name="T3" fmla="*/ 58 h 99"/>
                <a:gd name="T4" fmla="*/ 98 w 98"/>
                <a:gd name="T5" fmla="*/ 0 h 99"/>
                <a:gd name="T6" fmla="*/ 0 w 98"/>
                <a:gd name="T7" fmla="*/ 99 h 99"/>
              </a:gdLst>
              <a:ahLst/>
              <a:cxnLst>
                <a:cxn ang="0">
                  <a:pos x="T0" y="T1"/>
                </a:cxn>
                <a:cxn ang="0">
                  <a:pos x="T2" y="T3"/>
                </a:cxn>
                <a:cxn ang="0">
                  <a:pos x="T4" y="T5"/>
                </a:cxn>
                <a:cxn ang="0">
                  <a:pos x="T6" y="T7"/>
                </a:cxn>
              </a:cxnLst>
              <a:rect l="0" t="0" r="r" b="b"/>
              <a:pathLst>
                <a:path w="98" h="99">
                  <a:moveTo>
                    <a:pt x="0" y="99"/>
                  </a:moveTo>
                  <a:cubicBezTo>
                    <a:pt x="21" y="89"/>
                    <a:pt x="40" y="75"/>
                    <a:pt x="58" y="58"/>
                  </a:cubicBezTo>
                  <a:cubicBezTo>
                    <a:pt x="75" y="41"/>
                    <a:pt x="89" y="21"/>
                    <a:pt x="98" y="0"/>
                  </a:cubicBez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42">
            <a:extLst>
              <a:ext uri="{FF2B5EF4-FFF2-40B4-BE49-F238E27FC236}">
                <a16:creationId xmlns:a16="http://schemas.microsoft.com/office/drawing/2014/main" id="{E5B9BED8-AC9A-469C-8393-267BA431E6DC}"/>
              </a:ext>
            </a:extLst>
          </p:cNvPr>
          <p:cNvGrpSpPr/>
          <p:nvPr/>
        </p:nvGrpSpPr>
        <p:grpSpPr>
          <a:xfrm>
            <a:off x="5111991" y="1165707"/>
            <a:ext cx="3918632" cy="5135740"/>
            <a:chOff x="-219695" y="678026"/>
            <a:chExt cx="3918632" cy="5135740"/>
          </a:xfrm>
        </p:grpSpPr>
        <p:sp>
          <p:nvSpPr>
            <p:cNvPr id="144" name="Rectangle 143">
              <a:extLst>
                <a:ext uri="{FF2B5EF4-FFF2-40B4-BE49-F238E27FC236}">
                  <a16:creationId xmlns:a16="http://schemas.microsoft.com/office/drawing/2014/main" id="{B8FFFB99-32FE-4F77-B3C4-A177B8952025}"/>
                </a:ext>
              </a:extLst>
            </p:cNvPr>
            <p:cNvSpPr/>
            <p:nvPr/>
          </p:nvSpPr>
          <p:spPr>
            <a:xfrm>
              <a:off x="-219695" y="678026"/>
              <a:ext cx="3918632" cy="513574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EAF7038-600E-44B4-ADFE-2BD4BC28ACB6}"/>
                </a:ext>
              </a:extLst>
            </p:cNvPr>
            <p:cNvGrpSpPr/>
            <p:nvPr/>
          </p:nvGrpSpPr>
          <p:grpSpPr>
            <a:xfrm>
              <a:off x="-106541" y="836050"/>
              <a:ext cx="3779841" cy="4778249"/>
              <a:chOff x="-106541" y="836050"/>
              <a:chExt cx="3779841" cy="4778249"/>
            </a:xfrm>
          </p:grpSpPr>
          <p:sp>
            <p:nvSpPr>
              <p:cNvPr id="146" name="Content Placeholder 2">
                <a:extLst>
                  <a:ext uri="{FF2B5EF4-FFF2-40B4-BE49-F238E27FC236}">
                    <a16:creationId xmlns:a16="http://schemas.microsoft.com/office/drawing/2014/main" id="{06736AC5-AF73-41A9-81CF-CACA8ECDC415}"/>
                  </a:ext>
                </a:extLst>
              </p:cNvPr>
              <p:cNvSpPr txBox="1">
                <a:spLocks/>
              </p:cNvSpPr>
              <p:nvPr/>
            </p:nvSpPr>
            <p:spPr>
              <a:xfrm>
                <a:off x="-106541" y="3208760"/>
                <a:ext cx="2502803"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 This figure is based on the following assumptions: </a:t>
                </a:r>
              </a:p>
            </p:txBody>
          </p:sp>
          <p:sp>
            <p:nvSpPr>
              <p:cNvPr id="147" name="Content Placeholder 2">
                <a:extLst>
                  <a:ext uri="{FF2B5EF4-FFF2-40B4-BE49-F238E27FC236}">
                    <a16:creationId xmlns:a16="http://schemas.microsoft.com/office/drawing/2014/main" id="{65FED984-65B1-4241-82E6-2ECD46BADB12}"/>
                  </a:ext>
                </a:extLst>
              </p:cNvPr>
              <p:cNvSpPr txBox="1">
                <a:spLocks/>
              </p:cNvSpPr>
              <p:nvPr/>
            </p:nvSpPr>
            <p:spPr>
              <a:xfrm>
                <a:off x="-106541" y="4423453"/>
                <a:ext cx="3779841" cy="2769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Fluctuations in fund performance can happen – we give examples below of how lower fund performance will impact the size of your pension pot.</a:t>
                </a:r>
              </a:p>
            </p:txBody>
          </p:sp>
          <p:sp>
            <p:nvSpPr>
              <p:cNvPr id="148" name="Rectangle 147">
                <a:extLst>
                  <a:ext uri="{FF2B5EF4-FFF2-40B4-BE49-F238E27FC236}">
                    <a16:creationId xmlns:a16="http://schemas.microsoft.com/office/drawing/2014/main" id="{848E6FC6-CEBA-45E2-97DF-44C46F44591A}"/>
                  </a:ext>
                </a:extLst>
              </p:cNvPr>
              <p:cNvSpPr/>
              <p:nvPr/>
            </p:nvSpPr>
            <p:spPr>
              <a:xfrm>
                <a:off x="-106541" y="1038640"/>
                <a:ext cx="3692324" cy="28670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£481,618*</a:t>
                </a:r>
              </a:p>
            </p:txBody>
          </p:sp>
          <p:sp>
            <p:nvSpPr>
              <p:cNvPr id="149" name="Rectangle 148">
                <a:extLst>
                  <a:ext uri="{FF2B5EF4-FFF2-40B4-BE49-F238E27FC236}">
                    <a16:creationId xmlns:a16="http://schemas.microsoft.com/office/drawing/2014/main" id="{EFC4EBA1-DB35-4562-B873-20FE180935FE}"/>
                  </a:ext>
                </a:extLst>
              </p:cNvPr>
              <p:cNvSpPr/>
              <p:nvPr/>
            </p:nvSpPr>
            <p:spPr>
              <a:xfrm>
                <a:off x="-106541"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2971368-F067-4EC5-9CAE-7CC2BB4F12A6}"/>
                  </a:ext>
                </a:extLst>
              </p:cNvPr>
              <p:cNvSpPr/>
              <p:nvPr/>
            </p:nvSpPr>
            <p:spPr>
              <a:xfrm>
                <a:off x="1777760"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F8300571-4D01-44DA-B2F4-4DD4DE165D70}"/>
                  </a:ext>
                </a:extLst>
              </p:cNvPr>
              <p:cNvCxnSpPr>
                <a:cxnSpLocks/>
              </p:cNvCxnSpPr>
              <p:nvPr/>
            </p:nvCxnSpPr>
            <p:spPr>
              <a:xfrm>
                <a:off x="-7188"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2" name="Content Placeholder 2">
                <a:extLst>
                  <a:ext uri="{FF2B5EF4-FFF2-40B4-BE49-F238E27FC236}">
                    <a16:creationId xmlns:a16="http://schemas.microsoft.com/office/drawing/2014/main" id="{215A7347-B570-437D-B4CF-74DE59E66142}"/>
                  </a:ext>
                </a:extLst>
              </p:cNvPr>
              <p:cNvSpPr txBox="1">
                <a:spLocks/>
              </p:cNvSpPr>
              <p:nvPr/>
            </p:nvSpPr>
            <p:spPr>
              <a:xfrm>
                <a:off x="436942"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£39,612.88</a:t>
                </a:r>
              </a:p>
            </p:txBody>
          </p:sp>
          <p:sp>
            <p:nvSpPr>
              <p:cNvPr id="153" name="Content Placeholder 2">
                <a:extLst>
                  <a:ext uri="{FF2B5EF4-FFF2-40B4-BE49-F238E27FC236}">
                    <a16:creationId xmlns:a16="http://schemas.microsoft.com/office/drawing/2014/main" id="{A61BCFD3-E6BF-4057-B752-C37C092BA320}"/>
                  </a:ext>
                </a:extLst>
              </p:cNvPr>
              <p:cNvSpPr txBox="1">
                <a:spLocks/>
              </p:cNvSpPr>
              <p:nvPr/>
            </p:nvSpPr>
            <p:spPr>
              <a:xfrm>
                <a:off x="2321243"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£18,783.1</a:t>
                </a:r>
              </a:p>
            </p:txBody>
          </p:sp>
          <p:cxnSp>
            <p:nvCxnSpPr>
              <p:cNvPr id="154" name="Straight Connector 153">
                <a:extLst>
                  <a:ext uri="{FF2B5EF4-FFF2-40B4-BE49-F238E27FC236}">
                    <a16:creationId xmlns:a16="http://schemas.microsoft.com/office/drawing/2014/main" id="{DBED19EB-7B64-4B85-A992-A329484BEEE1}"/>
                  </a:ext>
                </a:extLst>
              </p:cNvPr>
              <p:cNvCxnSpPr>
                <a:cxnSpLocks/>
              </p:cNvCxnSpPr>
              <p:nvPr/>
            </p:nvCxnSpPr>
            <p:spPr>
              <a:xfrm>
                <a:off x="1877113"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5" name="Content Placeholder 2">
                <a:extLst>
                  <a:ext uri="{FF2B5EF4-FFF2-40B4-BE49-F238E27FC236}">
                    <a16:creationId xmlns:a16="http://schemas.microsoft.com/office/drawing/2014/main" id="{36BF6A6E-91EF-40EE-ACAB-FFD9BF9BD177}"/>
                  </a:ext>
                </a:extLst>
              </p:cNvPr>
              <p:cNvSpPr txBox="1">
                <a:spLocks/>
              </p:cNvSpPr>
              <p:nvPr/>
            </p:nvSpPr>
            <p:spPr>
              <a:xfrm>
                <a:off x="-22323"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Drawdown:</a:t>
                </a:r>
              </a:p>
            </p:txBody>
          </p:sp>
          <p:sp>
            <p:nvSpPr>
              <p:cNvPr id="156" name="Content Placeholder 2">
                <a:extLst>
                  <a:ext uri="{FF2B5EF4-FFF2-40B4-BE49-F238E27FC236}">
                    <a16:creationId xmlns:a16="http://schemas.microsoft.com/office/drawing/2014/main" id="{CB35E6C0-AD1A-4C91-A99F-6DF84C56AAFF}"/>
                  </a:ext>
                </a:extLst>
              </p:cNvPr>
              <p:cNvSpPr txBox="1">
                <a:spLocks/>
              </p:cNvSpPr>
              <p:nvPr/>
            </p:nvSpPr>
            <p:spPr>
              <a:xfrm>
                <a:off x="-22389"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income in advance, based on  6% investment growth over 20 years:</a:t>
                </a:r>
              </a:p>
            </p:txBody>
          </p:sp>
          <p:sp>
            <p:nvSpPr>
              <p:cNvPr id="157" name="Content Placeholder 2">
                <a:extLst>
                  <a:ext uri="{FF2B5EF4-FFF2-40B4-BE49-F238E27FC236}">
                    <a16:creationId xmlns:a16="http://schemas.microsoft.com/office/drawing/2014/main" id="{9DAD68DF-80FD-4999-A8D1-0438E4D494AF}"/>
                  </a:ext>
                </a:extLst>
              </p:cNvPr>
              <p:cNvSpPr txBox="1">
                <a:spLocks/>
              </p:cNvSpPr>
              <p:nvPr/>
            </p:nvSpPr>
            <p:spPr>
              <a:xfrm>
                <a:off x="1861978"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Annuity:</a:t>
                </a:r>
              </a:p>
            </p:txBody>
          </p:sp>
          <p:sp>
            <p:nvSpPr>
              <p:cNvPr id="158" name="Content Placeholder 2">
                <a:extLst>
                  <a:ext uri="{FF2B5EF4-FFF2-40B4-BE49-F238E27FC236}">
                    <a16:creationId xmlns:a16="http://schemas.microsoft.com/office/drawing/2014/main" id="{2ACF6E51-6549-4A0B-BA44-DD96CDAA9478}"/>
                  </a:ext>
                </a:extLst>
              </p:cNvPr>
              <p:cNvSpPr txBox="1">
                <a:spLocks/>
              </p:cNvSpPr>
              <p:nvPr/>
            </p:nvSpPr>
            <p:spPr>
              <a:xfrm>
                <a:off x="1861912"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non-guaranteed annuity that increases with RPI:</a:t>
                </a:r>
              </a:p>
            </p:txBody>
          </p:sp>
          <p:sp>
            <p:nvSpPr>
              <p:cNvPr id="159" name="Content Placeholder 2">
                <a:extLst>
                  <a:ext uri="{FF2B5EF4-FFF2-40B4-BE49-F238E27FC236}">
                    <a16:creationId xmlns:a16="http://schemas.microsoft.com/office/drawing/2014/main" id="{03CC8C62-2DB2-4E5B-B0F3-B235BC7D055E}"/>
                  </a:ext>
                </a:extLst>
              </p:cNvPr>
              <p:cNvSpPr txBox="1">
                <a:spLocks/>
              </p:cNvSpPr>
              <p:nvPr/>
            </p:nvSpPr>
            <p:spPr>
              <a:xfrm>
                <a:off x="-106541" y="836050"/>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Your estimated total pension fund at retirement age:</a:t>
                </a:r>
              </a:p>
            </p:txBody>
          </p:sp>
          <p:sp>
            <p:nvSpPr>
              <p:cNvPr id="160" name="Content Placeholder 2">
                <a:extLst>
                  <a:ext uri="{FF2B5EF4-FFF2-40B4-BE49-F238E27FC236}">
                    <a16:creationId xmlns:a16="http://schemas.microsoft.com/office/drawing/2014/main" id="{6AC13C84-FD64-4C88-BBBF-A8B7980771E9}"/>
                  </a:ext>
                </a:extLst>
              </p:cNvPr>
              <p:cNvSpPr txBox="1">
                <a:spLocks/>
              </p:cNvSpPr>
              <p:nvPr/>
            </p:nvSpPr>
            <p:spPr>
              <a:xfrm>
                <a:off x="-106541" y="1526637"/>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Retirement income options:</a:t>
                </a:r>
              </a:p>
            </p:txBody>
          </p:sp>
          <p:grpSp>
            <p:nvGrpSpPr>
              <p:cNvPr id="161" name="Group 160">
                <a:extLst>
                  <a:ext uri="{FF2B5EF4-FFF2-40B4-BE49-F238E27FC236}">
                    <a16:creationId xmlns:a16="http://schemas.microsoft.com/office/drawing/2014/main" id="{BDCD314E-34A3-4F43-A998-AACFB1A9039C}"/>
                  </a:ext>
                </a:extLst>
              </p:cNvPr>
              <p:cNvGrpSpPr/>
              <p:nvPr/>
            </p:nvGrpSpPr>
            <p:grpSpPr>
              <a:xfrm>
                <a:off x="-106541" y="3520948"/>
                <a:ext cx="3692323" cy="737487"/>
                <a:chOff x="3710037" y="3520948"/>
                <a:chExt cx="3692323" cy="737487"/>
              </a:xfrm>
            </p:grpSpPr>
            <p:sp>
              <p:nvSpPr>
                <p:cNvPr id="176" name="Rectangle 175">
                  <a:extLst>
                    <a:ext uri="{FF2B5EF4-FFF2-40B4-BE49-F238E27FC236}">
                      <a16:creationId xmlns:a16="http://schemas.microsoft.com/office/drawing/2014/main" id="{F052F2E8-FB4C-43D4-AD9F-6908BC8F653B}"/>
                    </a:ext>
                  </a:extLst>
                </p:cNvPr>
                <p:cNvSpPr/>
                <p:nvPr/>
              </p:nvSpPr>
              <p:spPr>
                <a:xfrm>
                  <a:off x="3710037" y="3520948"/>
                  <a:ext cx="3692323" cy="737487"/>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6A37F561-F90C-43BA-9778-90BF841A0D5A}"/>
                    </a:ext>
                  </a:extLst>
                </p:cNvPr>
                <p:cNvCxnSpPr>
                  <a:cxnSpLocks/>
                  <a:stCxn id="176" idx="1"/>
                  <a:endCxn id="176" idx="3"/>
                </p:cNvCxnSpPr>
                <p:nvPr/>
              </p:nvCxnSpPr>
              <p:spPr>
                <a:xfrm>
                  <a:off x="3710037" y="3889692"/>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FEB62CB4-56D8-4B94-9E4A-9AFB9F992755}"/>
                    </a:ext>
                  </a:extLst>
                </p:cNvPr>
                <p:cNvCxnSpPr/>
                <p:nvPr/>
              </p:nvCxnSpPr>
              <p:spPr>
                <a:xfrm>
                  <a:off x="4946757"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1F597D71-246D-4827-8241-222FDBB2E181}"/>
                    </a:ext>
                  </a:extLst>
                </p:cNvPr>
                <p:cNvCxnSpPr/>
                <p:nvPr/>
              </p:nvCxnSpPr>
              <p:spPr>
                <a:xfrm>
                  <a:off x="6165640"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0" name="Content Placeholder 2">
                  <a:extLst>
                    <a:ext uri="{FF2B5EF4-FFF2-40B4-BE49-F238E27FC236}">
                      <a16:creationId xmlns:a16="http://schemas.microsoft.com/office/drawing/2014/main" id="{73BA1C73-0E7B-4B57-90BC-ECA347EAFF3D}"/>
                    </a:ext>
                  </a:extLst>
                </p:cNvPr>
                <p:cNvSpPr txBox="1">
                  <a:spLocks/>
                </p:cNvSpPr>
                <p:nvPr/>
              </p:nvSpPr>
              <p:spPr>
                <a:xfrm>
                  <a:off x="3792500"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1" name="Content Placeholder 2">
                  <a:extLst>
                    <a:ext uri="{FF2B5EF4-FFF2-40B4-BE49-F238E27FC236}">
                      <a16:creationId xmlns:a16="http://schemas.microsoft.com/office/drawing/2014/main" id="{45793065-2D5F-46C6-91FC-B11EC0D3B134}"/>
                    </a:ext>
                  </a:extLst>
                </p:cNvPr>
                <p:cNvSpPr txBox="1">
                  <a:spLocks/>
                </p:cNvSpPr>
                <p:nvPr/>
              </p:nvSpPr>
              <p:spPr>
                <a:xfrm>
                  <a:off x="3792500"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6%</a:t>
                  </a:r>
                </a:p>
              </p:txBody>
            </p:sp>
            <p:sp>
              <p:nvSpPr>
                <p:cNvPr id="182" name="Content Placeholder 2">
                  <a:extLst>
                    <a:ext uri="{FF2B5EF4-FFF2-40B4-BE49-F238E27FC236}">
                      <a16:creationId xmlns:a16="http://schemas.microsoft.com/office/drawing/2014/main" id="{4589AF88-BEDF-4AA0-BF03-6EA74F6C4BB5}"/>
                    </a:ext>
                  </a:extLst>
                </p:cNvPr>
                <p:cNvSpPr txBox="1">
                  <a:spLocks/>
                </p:cNvSpPr>
                <p:nvPr/>
              </p:nvSpPr>
              <p:spPr>
                <a:xfrm>
                  <a:off x="5024112"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Inflation</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3" name="Content Placeholder 2">
                  <a:extLst>
                    <a:ext uri="{FF2B5EF4-FFF2-40B4-BE49-F238E27FC236}">
                      <a16:creationId xmlns:a16="http://schemas.microsoft.com/office/drawing/2014/main" id="{B1A429CA-9707-468B-AA60-5C65C4F807CE}"/>
                    </a:ext>
                  </a:extLst>
                </p:cNvPr>
                <p:cNvSpPr txBox="1">
                  <a:spLocks/>
                </p:cNvSpPr>
                <p:nvPr/>
              </p:nvSpPr>
              <p:spPr>
                <a:xfrm>
                  <a:off x="5024112"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sp>
              <p:nvSpPr>
                <p:cNvPr id="184" name="Content Placeholder 2">
                  <a:extLst>
                    <a:ext uri="{FF2B5EF4-FFF2-40B4-BE49-F238E27FC236}">
                      <a16:creationId xmlns:a16="http://schemas.microsoft.com/office/drawing/2014/main" id="{A9888D24-98E7-4E75-915D-B606D57EC287}"/>
                    </a:ext>
                  </a:extLst>
                </p:cNvPr>
                <p:cNvSpPr txBox="1">
                  <a:spLocks/>
                </p:cNvSpPr>
                <p:nvPr/>
              </p:nvSpPr>
              <p:spPr>
                <a:xfrm>
                  <a:off x="6242994"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Charges</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5" name="Content Placeholder 2">
                  <a:extLst>
                    <a:ext uri="{FF2B5EF4-FFF2-40B4-BE49-F238E27FC236}">
                      <a16:creationId xmlns:a16="http://schemas.microsoft.com/office/drawing/2014/main" id="{EF6E9448-0DC6-4058-A1E9-E4CC30181D5C}"/>
                    </a:ext>
                  </a:extLst>
                </p:cNvPr>
                <p:cNvSpPr txBox="1">
                  <a:spLocks/>
                </p:cNvSpPr>
                <p:nvPr/>
              </p:nvSpPr>
              <p:spPr>
                <a:xfrm>
                  <a:off x="6242994"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0.75%</a:t>
                  </a:r>
                </a:p>
              </p:txBody>
            </p:sp>
          </p:grpSp>
          <p:grpSp>
            <p:nvGrpSpPr>
              <p:cNvPr id="162" name="Group 161">
                <a:extLst>
                  <a:ext uri="{FF2B5EF4-FFF2-40B4-BE49-F238E27FC236}">
                    <a16:creationId xmlns:a16="http://schemas.microsoft.com/office/drawing/2014/main" id="{1F1A2DB9-10B7-47AE-8894-934286BE9D1F}"/>
                  </a:ext>
                </a:extLst>
              </p:cNvPr>
              <p:cNvGrpSpPr/>
              <p:nvPr/>
            </p:nvGrpSpPr>
            <p:grpSpPr>
              <a:xfrm>
                <a:off x="-106541" y="4837887"/>
                <a:ext cx="3692323" cy="776412"/>
                <a:chOff x="3710037" y="4837887"/>
                <a:chExt cx="3692323" cy="776412"/>
              </a:xfrm>
            </p:grpSpPr>
            <p:grpSp>
              <p:nvGrpSpPr>
                <p:cNvPr id="163" name="Group 162">
                  <a:extLst>
                    <a:ext uri="{FF2B5EF4-FFF2-40B4-BE49-F238E27FC236}">
                      <a16:creationId xmlns:a16="http://schemas.microsoft.com/office/drawing/2014/main" id="{5043C0A0-8B64-4C04-BD68-E3B51B0D95A2}"/>
                    </a:ext>
                  </a:extLst>
                </p:cNvPr>
                <p:cNvGrpSpPr/>
                <p:nvPr/>
              </p:nvGrpSpPr>
              <p:grpSpPr>
                <a:xfrm>
                  <a:off x="3710037" y="4837887"/>
                  <a:ext cx="3692323" cy="776412"/>
                  <a:chOff x="3710037" y="4837887"/>
                  <a:chExt cx="3692323" cy="776412"/>
                </a:xfrm>
              </p:grpSpPr>
              <p:sp>
                <p:nvSpPr>
                  <p:cNvPr id="172" name="Rectangle 171">
                    <a:extLst>
                      <a:ext uri="{FF2B5EF4-FFF2-40B4-BE49-F238E27FC236}">
                        <a16:creationId xmlns:a16="http://schemas.microsoft.com/office/drawing/2014/main" id="{E426F522-D2C6-4E37-89F0-BE54B30DBC72}"/>
                      </a:ext>
                    </a:extLst>
                  </p:cNvPr>
                  <p:cNvSpPr/>
                  <p:nvPr/>
                </p:nvSpPr>
                <p:spPr>
                  <a:xfrm>
                    <a:off x="3710037" y="4837887"/>
                    <a:ext cx="3692323" cy="776412"/>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44B27AB7-2175-4191-BA35-5B63B0C0A694}"/>
                      </a:ext>
                    </a:extLst>
                  </p:cNvPr>
                  <p:cNvCxnSpPr>
                    <a:cxnSpLocks/>
                  </p:cNvCxnSpPr>
                  <p:nvPr/>
                </p:nvCxnSpPr>
                <p:spPr>
                  <a:xfrm>
                    <a:off x="3710037" y="5355495"/>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FEDD7B8C-0F58-458D-91C1-2A844CEA0E1E}"/>
                      </a:ext>
                    </a:extLst>
                  </p:cNvPr>
                  <p:cNvCxnSpPr/>
                  <p:nvPr/>
                </p:nvCxnSpPr>
                <p:spPr>
                  <a:xfrm>
                    <a:off x="6165640" y="4837887"/>
                    <a:ext cx="0" cy="776412"/>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A355A962-1281-4594-A89E-FD242EB0E89D}"/>
                      </a:ext>
                    </a:extLst>
                  </p:cNvPr>
                  <p:cNvCxnSpPr>
                    <a:cxnSpLocks/>
                  </p:cNvCxnSpPr>
                  <p:nvPr/>
                </p:nvCxnSpPr>
                <p:spPr>
                  <a:xfrm>
                    <a:off x="3710037" y="5096691"/>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Group 163">
                  <a:extLst>
                    <a:ext uri="{FF2B5EF4-FFF2-40B4-BE49-F238E27FC236}">
                      <a16:creationId xmlns:a16="http://schemas.microsoft.com/office/drawing/2014/main" id="{1D1797ED-BFE9-456B-8739-A1CD49475952}"/>
                    </a:ext>
                  </a:extLst>
                </p:cNvPr>
                <p:cNvGrpSpPr/>
                <p:nvPr/>
              </p:nvGrpSpPr>
              <p:grpSpPr>
                <a:xfrm>
                  <a:off x="3788394" y="4903700"/>
                  <a:ext cx="2307606" cy="658436"/>
                  <a:chOff x="3788394" y="4903700"/>
                  <a:chExt cx="2307606" cy="658436"/>
                </a:xfrm>
              </p:grpSpPr>
              <p:sp>
                <p:nvSpPr>
                  <p:cNvPr id="169" name="Content Placeholder 2">
                    <a:extLst>
                      <a:ext uri="{FF2B5EF4-FFF2-40B4-BE49-F238E27FC236}">
                        <a16:creationId xmlns:a16="http://schemas.microsoft.com/office/drawing/2014/main" id="{CE8D2D3D-A3CE-4D5F-8FA3-37DE5059EEEC}"/>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Estimated total pension fund at retirement</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0" name="Content Placeholder 2">
                    <a:extLst>
                      <a:ext uri="{FF2B5EF4-FFF2-40B4-BE49-F238E27FC236}">
                        <a16:creationId xmlns:a16="http://schemas.microsoft.com/office/drawing/2014/main" id="{E14EAA91-B46F-4121-90C7-8465F6E9F1AA}"/>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£350,463.27</a:t>
                    </a:r>
                  </a:p>
                </p:txBody>
              </p:sp>
              <p:sp>
                <p:nvSpPr>
                  <p:cNvPr id="171" name="Content Placeholder 2">
                    <a:extLst>
                      <a:ext uri="{FF2B5EF4-FFF2-40B4-BE49-F238E27FC236}">
                        <a16:creationId xmlns:a16="http://schemas.microsoft.com/office/drawing/2014/main" id="{CD0732AE-505D-4E02-87AD-6AAB2AF20350}"/>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£259,469.39</a:t>
                    </a:r>
                  </a:p>
                </p:txBody>
              </p:sp>
            </p:grpSp>
            <p:grpSp>
              <p:nvGrpSpPr>
                <p:cNvPr id="165" name="Group 164">
                  <a:extLst>
                    <a:ext uri="{FF2B5EF4-FFF2-40B4-BE49-F238E27FC236}">
                      <a16:creationId xmlns:a16="http://schemas.microsoft.com/office/drawing/2014/main" id="{5E5BF668-1527-4253-86F0-817734C4B1EC}"/>
                    </a:ext>
                  </a:extLst>
                </p:cNvPr>
                <p:cNvGrpSpPr/>
                <p:nvPr/>
              </p:nvGrpSpPr>
              <p:grpSpPr>
                <a:xfrm>
                  <a:off x="6240937" y="4903700"/>
                  <a:ext cx="1089501" cy="658436"/>
                  <a:chOff x="3788394" y="4903700"/>
                  <a:chExt cx="2307606" cy="658436"/>
                </a:xfrm>
              </p:grpSpPr>
              <p:sp>
                <p:nvSpPr>
                  <p:cNvPr id="166" name="Content Placeholder 2">
                    <a:extLst>
                      <a:ext uri="{FF2B5EF4-FFF2-40B4-BE49-F238E27FC236}">
                        <a16:creationId xmlns:a16="http://schemas.microsoft.com/office/drawing/2014/main" id="{9151FB81-05F6-4C13-A6DD-28B9948A36BC}"/>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7" name="Content Placeholder 2">
                    <a:extLst>
                      <a:ext uri="{FF2B5EF4-FFF2-40B4-BE49-F238E27FC236}">
                        <a16:creationId xmlns:a16="http://schemas.microsoft.com/office/drawing/2014/main" id="{505495FF-4997-4674-9981-294D5A0E3ED1}"/>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4%</a:t>
                    </a:r>
                  </a:p>
                </p:txBody>
              </p:sp>
              <p:sp>
                <p:nvSpPr>
                  <p:cNvPr id="168" name="Content Placeholder 2">
                    <a:extLst>
                      <a:ext uri="{FF2B5EF4-FFF2-40B4-BE49-F238E27FC236}">
                        <a16:creationId xmlns:a16="http://schemas.microsoft.com/office/drawing/2014/main" id="{0C70CF9F-F031-40A1-BBD6-3854B7BB2381}"/>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grpSp>
          </p:grpSp>
        </p:grpSp>
      </p:grpSp>
      <p:grpSp>
        <p:nvGrpSpPr>
          <p:cNvPr id="100" name="Group 99">
            <a:extLst>
              <a:ext uri="{FF2B5EF4-FFF2-40B4-BE49-F238E27FC236}">
                <a16:creationId xmlns:a16="http://schemas.microsoft.com/office/drawing/2014/main" id="{6119295F-2B45-4A15-994D-B36712073B37}"/>
              </a:ext>
            </a:extLst>
          </p:cNvPr>
          <p:cNvGrpSpPr/>
          <p:nvPr/>
        </p:nvGrpSpPr>
        <p:grpSpPr>
          <a:xfrm>
            <a:off x="5111991" y="1165707"/>
            <a:ext cx="3918632" cy="5135740"/>
            <a:chOff x="-219695" y="678026"/>
            <a:chExt cx="3918632" cy="5135740"/>
          </a:xfrm>
        </p:grpSpPr>
        <p:sp>
          <p:nvSpPr>
            <p:cNvPr id="101" name="Rectangle 100">
              <a:extLst>
                <a:ext uri="{FF2B5EF4-FFF2-40B4-BE49-F238E27FC236}">
                  <a16:creationId xmlns:a16="http://schemas.microsoft.com/office/drawing/2014/main" id="{CDE71EF3-5406-470B-9D9E-50197125828F}"/>
                </a:ext>
              </a:extLst>
            </p:cNvPr>
            <p:cNvSpPr/>
            <p:nvPr/>
          </p:nvSpPr>
          <p:spPr>
            <a:xfrm>
              <a:off x="-219695" y="678026"/>
              <a:ext cx="3918632" cy="513574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C0AB6807-271B-40F9-B2B8-F90093DFECD8}"/>
                </a:ext>
              </a:extLst>
            </p:cNvPr>
            <p:cNvGrpSpPr/>
            <p:nvPr/>
          </p:nvGrpSpPr>
          <p:grpSpPr>
            <a:xfrm>
              <a:off x="-106541" y="836050"/>
              <a:ext cx="3779841" cy="4778249"/>
              <a:chOff x="-106541" y="836050"/>
              <a:chExt cx="3779841" cy="4778249"/>
            </a:xfrm>
          </p:grpSpPr>
          <p:sp>
            <p:nvSpPr>
              <p:cNvPr id="103" name="Content Placeholder 2">
                <a:extLst>
                  <a:ext uri="{FF2B5EF4-FFF2-40B4-BE49-F238E27FC236}">
                    <a16:creationId xmlns:a16="http://schemas.microsoft.com/office/drawing/2014/main" id="{96B2422E-8953-4572-AA0F-C3E66B45F1DD}"/>
                  </a:ext>
                </a:extLst>
              </p:cNvPr>
              <p:cNvSpPr txBox="1">
                <a:spLocks/>
              </p:cNvSpPr>
              <p:nvPr/>
            </p:nvSpPr>
            <p:spPr>
              <a:xfrm>
                <a:off x="-106541" y="3208760"/>
                <a:ext cx="2502803"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 This figure is based on the following assumptions: </a:t>
                </a:r>
              </a:p>
            </p:txBody>
          </p:sp>
          <p:sp>
            <p:nvSpPr>
              <p:cNvPr id="104" name="Content Placeholder 2">
                <a:extLst>
                  <a:ext uri="{FF2B5EF4-FFF2-40B4-BE49-F238E27FC236}">
                    <a16:creationId xmlns:a16="http://schemas.microsoft.com/office/drawing/2014/main" id="{CB96A1F0-E297-4BCE-AEE2-76AFADF86217}"/>
                  </a:ext>
                </a:extLst>
              </p:cNvPr>
              <p:cNvSpPr txBox="1">
                <a:spLocks/>
              </p:cNvSpPr>
              <p:nvPr/>
            </p:nvSpPr>
            <p:spPr>
              <a:xfrm>
                <a:off x="-106541" y="4423453"/>
                <a:ext cx="3779841" cy="2769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Fluctuations in fund performance can happen – we give examples below of how lower fund performance will impact the size of your pension pot.</a:t>
                </a:r>
              </a:p>
            </p:txBody>
          </p:sp>
          <p:sp>
            <p:nvSpPr>
              <p:cNvPr id="105" name="Rectangle 104">
                <a:extLst>
                  <a:ext uri="{FF2B5EF4-FFF2-40B4-BE49-F238E27FC236}">
                    <a16:creationId xmlns:a16="http://schemas.microsoft.com/office/drawing/2014/main" id="{F6D68732-B611-49FD-A4EC-E6D57755C4E2}"/>
                  </a:ext>
                </a:extLst>
              </p:cNvPr>
              <p:cNvSpPr/>
              <p:nvPr/>
            </p:nvSpPr>
            <p:spPr>
              <a:xfrm>
                <a:off x="-106541" y="1038640"/>
                <a:ext cx="3692324" cy="28670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£321,078.67*</a:t>
                </a:r>
              </a:p>
            </p:txBody>
          </p:sp>
          <p:sp>
            <p:nvSpPr>
              <p:cNvPr id="106" name="Rectangle 105">
                <a:extLst>
                  <a:ext uri="{FF2B5EF4-FFF2-40B4-BE49-F238E27FC236}">
                    <a16:creationId xmlns:a16="http://schemas.microsoft.com/office/drawing/2014/main" id="{A0D0619B-6937-441A-8BC1-C8D77C39FEBD}"/>
                  </a:ext>
                </a:extLst>
              </p:cNvPr>
              <p:cNvSpPr/>
              <p:nvPr/>
            </p:nvSpPr>
            <p:spPr>
              <a:xfrm>
                <a:off x="-106541"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ECB783A-BC3C-433C-95D4-E5B5324EB635}"/>
                  </a:ext>
                </a:extLst>
              </p:cNvPr>
              <p:cNvSpPr/>
              <p:nvPr/>
            </p:nvSpPr>
            <p:spPr>
              <a:xfrm>
                <a:off x="1777760"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EB1DE010-39D0-4AF5-BA30-13A4502988EC}"/>
                  </a:ext>
                </a:extLst>
              </p:cNvPr>
              <p:cNvCxnSpPr>
                <a:cxnSpLocks/>
              </p:cNvCxnSpPr>
              <p:nvPr/>
            </p:nvCxnSpPr>
            <p:spPr>
              <a:xfrm>
                <a:off x="-7188"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9" name="Content Placeholder 2">
                <a:extLst>
                  <a:ext uri="{FF2B5EF4-FFF2-40B4-BE49-F238E27FC236}">
                    <a16:creationId xmlns:a16="http://schemas.microsoft.com/office/drawing/2014/main" id="{D6014EFA-8106-45ED-BC94-27CCD643FC98}"/>
                  </a:ext>
                </a:extLst>
              </p:cNvPr>
              <p:cNvSpPr txBox="1">
                <a:spLocks/>
              </p:cNvSpPr>
              <p:nvPr/>
            </p:nvSpPr>
            <p:spPr>
              <a:xfrm>
                <a:off x="436942"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£26,408.59</a:t>
                </a:r>
              </a:p>
            </p:txBody>
          </p:sp>
          <p:sp>
            <p:nvSpPr>
              <p:cNvPr id="110" name="Content Placeholder 2">
                <a:extLst>
                  <a:ext uri="{FF2B5EF4-FFF2-40B4-BE49-F238E27FC236}">
                    <a16:creationId xmlns:a16="http://schemas.microsoft.com/office/drawing/2014/main" id="{62CAE208-B36B-4AAB-940A-12475DE94986}"/>
                  </a:ext>
                </a:extLst>
              </p:cNvPr>
              <p:cNvSpPr txBox="1">
                <a:spLocks/>
              </p:cNvSpPr>
              <p:nvPr/>
            </p:nvSpPr>
            <p:spPr>
              <a:xfrm>
                <a:off x="2321243"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£12,522.07</a:t>
                </a:r>
              </a:p>
            </p:txBody>
          </p:sp>
          <p:cxnSp>
            <p:nvCxnSpPr>
              <p:cNvPr id="111" name="Straight Connector 110">
                <a:extLst>
                  <a:ext uri="{FF2B5EF4-FFF2-40B4-BE49-F238E27FC236}">
                    <a16:creationId xmlns:a16="http://schemas.microsoft.com/office/drawing/2014/main" id="{67E0B075-865B-4426-ADFE-F63BD9EED6F7}"/>
                  </a:ext>
                </a:extLst>
              </p:cNvPr>
              <p:cNvCxnSpPr>
                <a:cxnSpLocks/>
              </p:cNvCxnSpPr>
              <p:nvPr/>
            </p:nvCxnSpPr>
            <p:spPr>
              <a:xfrm>
                <a:off x="1877113"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Content Placeholder 2">
                <a:extLst>
                  <a:ext uri="{FF2B5EF4-FFF2-40B4-BE49-F238E27FC236}">
                    <a16:creationId xmlns:a16="http://schemas.microsoft.com/office/drawing/2014/main" id="{4518AB8E-DC86-4437-B572-823FB0968E6A}"/>
                  </a:ext>
                </a:extLst>
              </p:cNvPr>
              <p:cNvSpPr txBox="1">
                <a:spLocks/>
              </p:cNvSpPr>
              <p:nvPr/>
            </p:nvSpPr>
            <p:spPr>
              <a:xfrm>
                <a:off x="-22323"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Drawdown:</a:t>
                </a:r>
              </a:p>
            </p:txBody>
          </p:sp>
          <p:sp>
            <p:nvSpPr>
              <p:cNvPr id="113" name="Content Placeholder 2">
                <a:extLst>
                  <a:ext uri="{FF2B5EF4-FFF2-40B4-BE49-F238E27FC236}">
                    <a16:creationId xmlns:a16="http://schemas.microsoft.com/office/drawing/2014/main" id="{B65BD632-3CCD-45D1-A383-7E4F03C2934E}"/>
                  </a:ext>
                </a:extLst>
              </p:cNvPr>
              <p:cNvSpPr txBox="1">
                <a:spLocks/>
              </p:cNvSpPr>
              <p:nvPr/>
            </p:nvSpPr>
            <p:spPr>
              <a:xfrm>
                <a:off x="-22389"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income in advance, based on  6% investment growth over 20 years:</a:t>
                </a:r>
              </a:p>
            </p:txBody>
          </p:sp>
          <p:sp>
            <p:nvSpPr>
              <p:cNvPr id="114" name="Content Placeholder 2">
                <a:extLst>
                  <a:ext uri="{FF2B5EF4-FFF2-40B4-BE49-F238E27FC236}">
                    <a16:creationId xmlns:a16="http://schemas.microsoft.com/office/drawing/2014/main" id="{AA3E8CF5-22E0-498A-B30B-231C4F886C0C}"/>
                  </a:ext>
                </a:extLst>
              </p:cNvPr>
              <p:cNvSpPr txBox="1">
                <a:spLocks/>
              </p:cNvSpPr>
              <p:nvPr/>
            </p:nvSpPr>
            <p:spPr>
              <a:xfrm>
                <a:off x="1861978"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Annuity:</a:t>
                </a:r>
              </a:p>
            </p:txBody>
          </p:sp>
          <p:sp>
            <p:nvSpPr>
              <p:cNvPr id="115" name="Content Placeholder 2">
                <a:extLst>
                  <a:ext uri="{FF2B5EF4-FFF2-40B4-BE49-F238E27FC236}">
                    <a16:creationId xmlns:a16="http://schemas.microsoft.com/office/drawing/2014/main" id="{8139914E-6B11-448A-BC7A-96071C7F214E}"/>
                  </a:ext>
                </a:extLst>
              </p:cNvPr>
              <p:cNvSpPr txBox="1">
                <a:spLocks/>
              </p:cNvSpPr>
              <p:nvPr/>
            </p:nvSpPr>
            <p:spPr>
              <a:xfrm>
                <a:off x="1861912"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non-guaranteed annuity that increases with RPI:</a:t>
                </a:r>
              </a:p>
            </p:txBody>
          </p:sp>
          <p:sp>
            <p:nvSpPr>
              <p:cNvPr id="116" name="Content Placeholder 2">
                <a:extLst>
                  <a:ext uri="{FF2B5EF4-FFF2-40B4-BE49-F238E27FC236}">
                    <a16:creationId xmlns:a16="http://schemas.microsoft.com/office/drawing/2014/main" id="{AF8ED498-1E5B-42EA-8D1D-55C35AC06C29}"/>
                  </a:ext>
                </a:extLst>
              </p:cNvPr>
              <p:cNvSpPr txBox="1">
                <a:spLocks/>
              </p:cNvSpPr>
              <p:nvPr/>
            </p:nvSpPr>
            <p:spPr>
              <a:xfrm>
                <a:off x="-106541" y="836050"/>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Your estimated total pension fund at retirement age:</a:t>
                </a:r>
              </a:p>
            </p:txBody>
          </p:sp>
          <p:sp>
            <p:nvSpPr>
              <p:cNvPr id="117" name="Content Placeholder 2">
                <a:extLst>
                  <a:ext uri="{FF2B5EF4-FFF2-40B4-BE49-F238E27FC236}">
                    <a16:creationId xmlns:a16="http://schemas.microsoft.com/office/drawing/2014/main" id="{3D2A8A71-B106-4BB2-9AF4-0E2F30A04174}"/>
                  </a:ext>
                </a:extLst>
              </p:cNvPr>
              <p:cNvSpPr txBox="1">
                <a:spLocks/>
              </p:cNvSpPr>
              <p:nvPr/>
            </p:nvSpPr>
            <p:spPr>
              <a:xfrm>
                <a:off x="-106541" y="1526637"/>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Retirement income options:</a:t>
                </a:r>
              </a:p>
            </p:txBody>
          </p:sp>
          <p:grpSp>
            <p:nvGrpSpPr>
              <p:cNvPr id="118" name="Group 117">
                <a:extLst>
                  <a:ext uri="{FF2B5EF4-FFF2-40B4-BE49-F238E27FC236}">
                    <a16:creationId xmlns:a16="http://schemas.microsoft.com/office/drawing/2014/main" id="{3128BCAA-D594-431A-A9B3-DAF5D38A7C07}"/>
                  </a:ext>
                </a:extLst>
              </p:cNvPr>
              <p:cNvGrpSpPr/>
              <p:nvPr/>
            </p:nvGrpSpPr>
            <p:grpSpPr>
              <a:xfrm>
                <a:off x="-106541" y="3520948"/>
                <a:ext cx="3692323" cy="737487"/>
                <a:chOff x="3710037" y="3520948"/>
                <a:chExt cx="3692323" cy="737487"/>
              </a:xfrm>
            </p:grpSpPr>
            <p:sp>
              <p:nvSpPr>
                <p:cNvPr id="133" name="Rectangle 132">
                  <a:extLst>
                    <a:ext uri="{FF2B5EF4-FFF2-40B4-BE49-F238E27FC236}">
                      <a16:creationId xmlns:a16="http://schemas.microsoft.com/office/drawing/2014/main" id="{0BD86BEC-C448-47BC-9F73-339A10E2F48B}"/>
                    </a:ext>
                  </a:extLst>
                </p:cNvPr>
                <p:cNvSpPr/>
                <p:nvPr/>
              </p:nvSpPr>
              <p:spPr>
                <a:xfrm>
                  <a:off x="3710037" y="3520948"/>
                  <a:ext cx="3692323" cy="737487"/>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EF518583-EB0C-4154-A64E-734A85A5E83A}"/>
                    </a:ext>
                  </a:extLst>
                </p:cNvPr>
                <p:cNvCxnSpPr>
                  <a:cxnSpLocks/>
                  <a:stCxn id="133" idx="1"/>
                  <a:endCxn id="133" idx="3"/>
                </p:cNvCxnSpPr>
                <p:nvPr/>
              </p:nvCxnSpPr>
              <p:spPr>
                <a:xfrm>
                  <a:off x="3710037" y="3889692"/>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id="{9DADBF1D-1FF9-4C2A-B019-FA56844FA7E8}"/>
                    </a:ext>
                  </a:extLst>
                </p:cNvPr>
                <p:cNvCxnSpPr/>
                <p:nvPr/>
              </p:nvCxnSpPr>
              <p:spPr>
                <a:xfrm>
                  <a:off x="4946757"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a:extLst>
                    <a:ext uri="{FF2B5EF4-FFF2-40B4-BE49-F238E27FC236}">
                      <a16:creationId xmlns:a16="http://schemas.microsoft.com/office/drawing/2014/main" id="{FDEA8F5B-2D9A-4ADB-96BF-43125F930DBF}"/>
                    </a:ext>
                  </a:extLst>
                </p:cNvPr>
                <p:cNvCxnSpPr/>
                <p:nvPr/>
              </p:nvCxnSpPr>
              <p:spPr>
                <a:xfrm>
                  <a:off x="6165640"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37" name="Content Placeholder 2">
                  <a:extLst>
                    <a:ext uri="{FF2B5EF4-FFF2-40B4-BE49-F238E27FC236}">
                      <a16:creationId xmlns:a16="http://schemas.microsoft.com/office/drawing/2014/main" id="{47A31D27-A399-4FFA-80BE-256AFAA37FC6}"/>
                    </a:ext>
                  </a:extLst>
                </p:cNvPr>
                <p:cNvSpPr txBox="1">
                  <a:spLocks/>
                </p:cNvSpPr>
                <p:nvPr/>
              </p:nvSpPr>
              <p:spPr>
                <a:xfrm>
                  <a:off x="3792500"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8" name="Content Placeholder 2">
                  <a:extLst>
                    <a:ext uri="{FF2B5EF4-FFF2-40B4-BE49-F238E27FC236}">
                      <a16:creationId xmlns:a16="http://schemas.microsoft.com/office/drawing/2014/main" id="{6AE2D302-2A74-4336-BE28-D470661142E1}"/>
                    </a:ext>
                  </a:extLst>
                </p:cNvPr>
                <p:cNvSpPr txBox="1">
                  <a:spLocks/>
                </p:cNvSpPr>
                <p:nvPr/>
              </p:nvSpPr>
              <p:spPr>
                <a:xfrm>
                  <a:off x="3792500"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6%</a:t>
                  </a:r>
                </a:p>
              </p:txBody>
            </p:sp>
            <p:sp>
              <p:nvSpPr>
                <p:cNvPr id="139" name="Content Placeholder 2">
                  <a:extLst>
                    <a:ext uri="{FF2B5EF4-FFF2-40B4-BE49-F238E27FC236}">
                      <a16:creationId xmlns:a16="http://schemas.microsoft.com/office/drawing/2014/main" id="{B3B401FB-7696-4BB4-B7FD-4D174BE30010}"/>
                    </a:ext>
                  </a:extLst>
                </p:cNvPr>
                <p:cNvSpPr txBox="1">
                  <a:spLocks/>
                </p:cNvSpPr>
                <p:nvPr/>
              </p:nvSpPr>
              <p:spPr>
                <a:xfrm>
                  <a:off x="5024112"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Inflation</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0" name="Content Placeholder 2">
                  <a:extLst>
                    <a:ext uri="{FF2B5EF4-FFF2-40B4-BE49-F238E27FC236}">
                      <a16:creationId xmlns:a16="http://schemas.microsoft.com/office/drawing/2014/main" id="{FF7A309A-AEFD-4FF1-A141-E745BE0C6BFE}"/>
                    </a:ext>
                  </a:extLst>
                </p:cNvPr>
                <p:cNvSpPr txBox="1">
                  <a:spLocks/>
                </p:cNvSpPr>
                <p:nvPr/>
              </p:nvSpPr>
              <p:spPr>
                <a:xfrm>
                  <a:off x="5024112"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sp>
              <p:nvSpPr>
                <p:cNvPr id="141" name="Content Placeholder 2">
                  <a:extLst>
                    <a:ext uri="{FF2B5EF4-FFF2-40B4-BE49-F238E27FC236}">
                      <a16:creationId xmlns:a16="http://schemas.microsoft.com/office/drawing/2014/main" id="{0D02D24C-5540-4C40-8E06-FC2E97B0689C}"/>
                    </a:ext>
                  </a:extLst>
                </p:cNvPr>
                <p:cNvSpPr txBox="1">
                  <a:spLocks/>
                </p:cNvSpPr>
                <p:nvPr/>
              </p:nvSpPr>
              <p:spPr>
                <a:xfrm>
                  <a:off x="6242994"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Charges</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2" name="Content Placeholder 2">
                  <a:extLst>
                    <a:ext uri="{FF2B5EF4-FFF2-40B4-BE49-F238E27FC236}">
                      <a16:creationId xmlns:a16="http://schemas.microsoft.com/office/drawing/2014/main" id="{B78988D3-2DCF-4D9E-AA1B-B97701B96548}"/>
                    </a:ext>
                  </a:extLst>
                </p:cNvPr>
                <p:cNvSpPr txBox="1">
                  <a:spLocks/>
                </p:cNvSpPr>
                <p:nvPr/>
              </p:nvSpPr>
              <p:spPr>
                <a:xfrm>
                  <a:off x="6242994"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0.75%</a:t>
                  </a:r>
                </a:p>
              </p:txBody>
            </p:sp>
          </p:grpSp>
          <p:grpSp>
            <p:nvGrpSpPr>
              <p:cNvPr id="119" name="Group 118">
                <a:extLst>
                  <a:ext uri="{FF2B5EF4-FFF2-40B4-BE49-F238E27FC236}">
                    <a16:creationId xmlns:a16="http://schemas.microsoft.com/office/drawing/2014/main" id="{CEE3A4DE-5ACE-440D-82C3-77F15DBDCD52}"/>
                  </a:ext>
                </a:extLst>
              </p:cNvPr>
              <p:cNvGrpSpPr/>
              <p:nvPr/>
            </p:nvGrpSpPr>
            <p:grpSpPr>
              <a:xfrm>
                <a:off x="-106541" y="4837887"/>
                <a:ext cx="3692323" cy="776412"/>
                <a:chOff x="3710037" y="4837887"/>
                <a:chExt cx="3692323" cy="776412"/>
              </a:xfrm>
            </p:grpSpPr>
            <p:grpSp>
              <p:nvGrpSpPr>
                <p:cNvPr id="120" name="Group 119">
                  <a:extLst>
                    <a:ext uri="{FF2B5EF4-FFF2-40B4-BE49-F238E27FC236}">
                      <a16:creationId xmlns:a16="http://schemas.microsoft.com/office/drawing/2014/main" id="{D2F42870-28E5-4BBD-BD03-2D857CB3F06D}"/>
                    </a:ext>
                  </a:extLst>
                </p:cNvPr>
                <p:cNvGrpSpPr/>
                <p:nvPr/>
              </p:nvGrpSpPr>
              <p:grpSpPr>
                <a:xfrm>
                  <a:off x="3710037" y="4837887"/>
                  <a:ext cx="3692323" cy="776412"/>
                  <a:chOff x="3710037" y="4837887"/>
                  <a:chExt cx="3692323" cy="776412"/>
                </a:xfrm>
              </p:grpSpPr>
              <p:sp>
                <p:nvSpPr>
                  <p:cNvPr id="129" name="Rectangle 128">
                    <a:extLst>
                      <a:ext uri="{FF2B5EF4-FFF2-40B4-BE49-F238E27FC236}">
                        <a16:creationId xmlns:a16="http://schemas.microsoft.com/office/drawing/2014/main" id="{F607661C-4DD2-4705-90F2-D1A186E66F2A}"/>
                      </a:ext>
                    </a:extLst>
                  </p:cNvPr>
                  <p:cNvSpPr/>
                  <p:nvPr/>
                </p:nvSpPr>
                <p:spPr>
                  <a:xfrm>
                    <a:off x="3710037" y="4837887"/>
                    <a:ext cx="3692323" cy="776412"/>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B8B05827-5581-415D-8E88-A56F61342263}"/>
                      </a:ext>
                    </a:extLst>
                  </p:cNvPr>
                  <p:cNvCxnSpPr>
                    <a:cxnSpLocks/>
                  </p:cNvCxnSpPr>
                  <p:nvPr/>
                </p:nvCxnSpPr>
                <p:spPr>
                  <a:xfrm>
                    <a:off x="3710037" y="5355495"/>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4393813B-057A-4466-A783-F411B28726B1}"/>
                      </a:ext>
                    </a:extLst>
                  </p:cNvPr>
                  <p:cNvCxnSpPr/>
                  <p:nvPr/>
                </p:nvCxnSpPr>
                <p:spPr>
                  <a:xfrm>
                    <a:off x="6165640" y="4837887"/>
                    <a:ext cx="0" cy="776412"/>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a:extLst>
                      <a:ext uri="{FF2B5EF4-FFF2-40B4-BE49-F238E27FC236}">
                        <a16:creationId xmlns:a16="http://schemas.microsoft.com/office/drawing/2014/main" id="{BEC86981-BCC9-411A-8CB8-D0AE8079D3B5}"/>
                      </a:ext>
                    </a:extLst>
                  </p:cNvPr>
                  <p:cNvCxnSpPr>
                    <a:cxnSpLocks/>
                  </p:cNvCxnSpPr>
                  <p:nvPr/>
                </p:nvCxnSpPr>
                <p:spPr>
                  <a:xfrm>
                    <a:off x="3710037" y="5096691"/>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1" name="Group 120">
                  <a:extLst>
                    <a:ext uri="{FF2B5EF4-FFF2-40B4-BE49-F238E27FC236}">
                      <a16:creationId xmlns:a16="http://schemas.microsoft.com/office/drawing/2014/main" id="{2103FF4E-6F2E-4196-9138-CC60B4B6F9AD}"/>
                    </a:ext>
                  </a:extLst>
                </p:cNvPr>
                <p:cNvGrpSpPr/>
                <p:nvPr/>
              </p:nvGrpSpPr>
              <p:grpSpPr>
                <a:xfrm>
                  <a:off x="3788394" y="4903700"/>
                  <a:ext cx="2307606" cy="658436"/>
                  <a:chOff x="3788394" y="4903700"/>
                  <a:chExt cx="2307606" cy="658436"/>
                </a:xfrm>
              </p:grpSpPr>
              <p:sp>
                <p:nvSpPr>
                  <p:cNvPr id="126" name="Content Placeholder 2">
                    <a:extLst>
                      <a:ext uri="{FF2B5EF4-FFF2-40B4-BE49-F238E27FC236}">
                        <a16:creationId xmlns:a16="http://schemas.microsoft.com/office/drawing/2014/main" id="{BA9E403D-C2A6-48CF-A89B-6C959FCCDE14}"/>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Estimated total pension fund at retirement</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7" name="Content Placeholder 2">
                    <a:extLst>
                      <a:ext uri="{FF2B5EF4-FFF2-40B4-BE49-F238E27FC236}">
                        <a16:creationId xmlns:a16="http://schemas.microsoft.com/office/drawing/2014/main" id="{6FDAA290-9C52-4C70-AB91-411F57C14F81}"/>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£233,642.18</a:t>
                    </a:r>
                  </a:p>
                </p:txBody>
              </p:sp>
              <p:sp>
                <p:nvSpPr>
                  <p:cNvPr id="128" name="Content Placeholder 2">
                    <a:extLst>
                      <a:ext uri="{FF2B5EF4-FFF2-40B4-BE49-F238E27FC236}">
                        <a16:creationId xmlns:a16="http://schemas.microsoft.com/office/drawing/2014/main" id="{4D7306A5-630F-4E25-A8C9-9D55D3B4F9CB}"/>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£172,979.59</a:t>
                    </a:r>
                  </a:p>
                </p:txBody>
              </p:sp>
            </p:grpSp>
            <p:grpSp>
              <p:nvGrpSpPr>
                <p:cNvPr id="122" name="Group 121">
                  <a:extLst>
                    <a:ext uri="{FF2B5EF4-FFF2-40B4-BE49-F238E27FC236}">
                      <a16:creationId xmlns:a16="http://schemas.microsoft.com/office/drawing/2014/main" id="{7E9780D2-0DF6-4179-A69A-1B8D2975AAF0}"/>
                    </a:ext>
                  </a:extLst>
                </p:cNvPr>
                <p:cNvGrpSpPr/>
                <p:nvPr/>
              </p:nvGrpSpPr>
              <p:grpSpPr>
                <a:xfrm>
                  <a:off x="6240937" y="4903700"/>
                  <a:ext cx="1089501" cy="658436"/>
                  <a:chOff x="3788394" y="4903700"/>
                  <a:chExt cx="2307606" cy="658436"/>
                </a:xfrm>
              </p:grpSpPr>
              <p:sp>
                <p:nvSpPr>
                  <p:cNvPr id="123" name="Content Placeholder 2">
                    <a:extLst>
                      <a:ext uri="{FF2B5EF4-FFF2-40B4-BE49-F238E27FC236}">
                        <a16:creationId xmlns:a16="http://schemas.microsoft.com/office/drawing/2014/main" id="{DE7E12FD-D4F4-4CBF-81B9-C13F07A30863}"/>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4" name="Content Placeholder 2">
                    <a:extLst>
                      <a:ext uri="{FF2B5EF4-FFF2-40B4-BE49-F238E27FC236}">
                        <a16:creationId xmlns:a16="http://schemas.microsoft.com/office/drawing/2014/main" id="{A2496722-47BF-42D3-A212-66C8F166A119}"/>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4%</a:t>
                    </a:r>
                  </a:p>
                </p:txBody>
              </p:sp>
              <p:sp>
                <p:nvSpPr>
                  <p:cNvPr id="125" name="Content Placeholder 2">
                    <a:extLst>
                      <a:ext uri="{FF2B5EF4-FFF2-40B4-BE49-F238E27FC236}">
                        <a16:creationId xmlns:a16="http://schemas.microsoft.com/office/drawing/2014/main" id="{6DD32EC3-3961-452F-B416-2B759B6F32D4}"/>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grpSp>
          </p:grpSp>
        </p:grpSp>
      </p:grpSp>
      <p:grpSp>
        <p:nvGrpSpPr>
          <p:cNvPr id="57" name="Group 56">
            <a:extLst>
              <a:ext uri="{FF2B5EF4-FFF2-40B4-BE49-F238E27FC236}">
                <a16:creationId xmlns:a16="http://schemas.microsoft.com/office/drawing/2014/main" id="{FD3A5C73-B684-4C3A-9270-463750B5913D}"/>
              </a:ext>
            </a:extLst>
          </p:cNvPr>
          <p:cNvGrpSpPr/>
          <p:nvPr/>
        </p:nvGrpSpPr>
        <p:grpSpPr>
          <a:xfrm>
            <a:off x="5111991" y="1165707"/>
            <a:ext cx="3918632" cy="5135740"/>
            <a:chOff x="-219695" y="678026"/>
            <a:chExt cx="3918632" cy="5135740"/>
          </a:xfrm>
        </p:grpSpPr>
        <p:sp>
          <p:nvSpPr>
            <p:cNvPr id="58" name="Rectangle 57">
              <a:extLst>
                <a:ext uri="{FF2B5EF4-FFF2-40B4-BE49-F238E27FC236}">
                  <a16:creationId xmlns:a16="http://schemas.microsoft.com/office/drawing/2014/main" id="{4BC2ABD4-7C28-47C3-9848-EA704F141312}"/>
                </a:ext>
              </a:extLst>
            </p:cNvPr>
            <p:cNvSpPr/>
            <p:nvPr/>
          </p:nvSpPr>
          <p:spPr>
            <a:xfrm>
              <a:off x="-219695" y="678026"/>
              <a:ext cx="3918632" cy="513574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CD0E7EC-D406-472A-8844-AB1B2F87CA25}"/>
                </a:ext>
              </a:extLst>
            </p:cNvPr>
            <p:cNvGrpSpPr/>
            <p:nvPr/>
          </p:nvGrpSpPr>
          <p:grpSpPr>
            <a:xfrm>
              <a:off x="-106541" y="836050"/>
              <a:ext cx="3779841" cy="4778249"/>
              <a:chOff x="-106541" y="836050"/>
              <a:chExt cx="3779841" cy="4778249"/>
            </a:xfrm>
          </p:grpSpPr>
          <p:sp>
            <p:nvSpPr>
              <p:cNvPr id="60" name="Content Placeholder 2">
                <a:extLst>
                  <a:ext uri="{FF2B5EF4-FFF2-40B4-BE49-F238E27FC236}">
                    <a16:creationId xmlns:a16="http://schemas.microsoft.com/office/drawing/2014/main" id="{F341892B-6E78-4268-9728-CE304992AD4B}"/>
                  </a:ext>
                </a:extLst>
              </p:cNvPr>
              <p:cNvSpPr txBox="1">
                <a:spLocks/>
              </p:cNvSpPr>
              <p:nvPr/>
            </p:nvSpPr>
            <p:spPr>
              <a:xfrm>
                <a:off x="-106541" y="3208760"/>
                <a:ext cx="2502803"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 This figure is based on the following assumptions: </a:t>
                </a:r>
              </a:p>
            </p:txBody>
          </p:sp>
          <p:sp>
            <p:nvSpPr>
              <p:cNvPr id="61" name="Content Placeholder 2">
                <a:extLst>
                  <a:ext uri="{FF2B5EF4-FFF2-40B4-BE49-F238E27FC236}">
                    <a16:creationId xmlns:a16="http://schemas.microsoft.com/office/drawing/2014/main" id="{8BD5BB96-7D4A-408C-898D-24B8880BDA2E}"/>
                  </a:ext>
                </a:extLst>
              </p:cNvPr>
              <p:cNvSpPr txBox="1">
                <a:spLocks/>
              </p:cNvSpPr>
              <p:nvPr/>
            </p:nvSpPr>
            <p:spPr>
              <a:xfrm>
                <a:off x="-106541" y="4423453"/>
                <a:ext cx="3779841" cy="2769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Fluctuations in fund performance can happen – we give examples below of how lower fund performance will impact the size of your pension pot.</a:t>
                </a:r>
              </a:p>
            </p:txBody>
          </p:sp>
          <p:sp>
            <p:nvSpPr>
              <p:cNvPr id="62" name="Rectangle 61">
                <a:extLst>
                  <a:ext uri="{FF2B5EF4-FFF2-40B4-BE49-F238E27FC236}">
                    <a16:creationId xmlns:a16="http://schemas.microsoft.com/office/drawing/2014/main" id="{8EE607BB-4811-4051-81DC-5710F5AB3090}"/>
                  </a:ext>
                </a:extLst>
              </p:cNvPr>
              <p:cNvSpPr/>
              <p:nvPr/>
            </p:nvSpPr>
            <p:spPr>
              <a:xfrm>
                <a:off x="-106541" y="1038640"/>
                <a:ext cx="3692324" cy="28670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£160,539.33*</a:t>
                </a:r>
              </a:p>
            </p:txBody>
          </p:sp>
          <p:sp>
            <p:nvSpPr>
              <p:cNvPr id="63" name="Rectangle 62">
                <a:extLst>
                  <a:ext uri="{FF2B5EF4-FFF2-40B4-BE49-F238E27FC236}">
                    <a16:creationId xmlns:a16="http://schemas.microsoft.com/office/drawing/2014/main" id="{BB57FC33-5B0B-4D03-AC9C-E458686DE7BE}"/>
                  </a:ext>
                </a:extLst>
              </p:cNvPr>
              <p:cNvSpPr/>
              <p:nvPr/>
            </p:nvSpPr>
            <p:spPr>
              <a:xfrm>
                <a:off x="-106541"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9A77C3-1AE7-4B21-8EA0-D61251620092}"/>
                  </a:ext>
                </a:extLst>
              </p:cNvPr>
              <p:cNvSpPr/>
              <p:nvPr/>
            </p:nvSpPr>
            <p:spPr>
              <a:xfrm>
                <a:off x="1777760" y="1731038"/>
                <a:ext cx="1808023" cy="117509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62646984-E369-40E8-8BA7-824C5716AA29}"/>
                  </a:ext>
                </a:extLst>
              </p:cNvPr>
              <p:cNvCxnSpPr>
                <a:cxnSpLocks/>
              </p:cNvCxnSpPr>
              <p:nvPr/>
            </p:nvCxnSpPr>
            <p:spPr>
              <a:xfrm>
                <a:off x="-7188"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6" name="Content Placeholder 2">
                <a:extLst>
                  <a:ext uri="{FF2B5EF4-FFF2-40B4-BE49-F238E27FC236}">
                    <a16:creationId xmlns:a16="http://schemas.microsoft.com/office/drawing/2014/main" id="{00616E5C-5A97-4189-8FA4-0D32D711307C}"/>
                  </a:ext>
                </a:extLst>
              </p:cNvPr>
              <p:cNvSpPr txBox="1">
                <a:spLocks/>
              </p:cNvSpPr>
              <p:nvPr/>
            </p:nvSpPr>
            <p:spPr>
              <a:xfrm>
                <a:off x="436942"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£13,204.29</a:t>
                </a:r>
              </a:p>
            </p:txBody>
          </p:sp>
          <p:sp>
            <p:nvSpPr>
              <p:cNvPr id="67" name="Content Placeholder 2">
                <a:extLst>
                  <a:ext uri="{FF2B5EF4-FFF2-40B4-BE49-F238E27FC236}">
                    <a16:creationId xmlns:a16="http://schemas.microsoft.com/office/drawing/2014/main" id="{159BA515-A4D4-4F61-93B0-ABCFD397589F}"/>
                  </a:ext>
                </a:extLst>
              </p:cNvPr>
              <p:cNvSpPr txBox="1">
                <a:spLocks/>
              </p:cNvSpPr>
              <p:nvPr/>
            </p:nvSpPr>
            <p:spPr>
              <a:xfrm>
                <a:off x="2321243" y="2664874"/>
                <a:ext cx="721056" cy="123111"/>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800" b="1" dirty="0">
                    <a:solidFill>
                      <a:schemeClr val="tx1">
                        <a:lumMod val="75000"/>
                        <a:lumOff val="25000"/>
                      </a:schemeClr>
                    </a:solidFill>
                    <a:latin typeface="Calibri" panose="020F0502020204030204" pitchFamily="34" charset="0"/>
                    <a:cs typeface="Calibri" panose="020F0502020204030204" pitchFamily="34" charset="0"/>
                  </a:rPr>
                  <a:t>£6,261.03</a:t>
                </a:r>
              </a:p>
            </p:txBody>
          </p:sp>
          <p:cxnSp>
            <p:nvCxnSpPr>
              <p:cNvPr id="68" name="Straight Connector 67">
                <a:extLst>
                  <a:ext uri="{FF2B5EF4-FFF2-40B4-BE49-F238E27FC236}">
                    <a16:creationId xmlns:a16="http://schemas.microsoft.com/office/drawing/2014/main" id="{0D105A44-A78D-4B83-B91C-045ED06EB5CA}"/>
                  </a:ext>
                </a:extLst>
              </p:cNvPr>
              <p:cNvCxnSpPr>
                <a:cxnSpLocks/>
              </p:cNvCxnSpPr>
              <p:nvPr/>
            </p:nvCxnSpPr>
            <p:spPr>
              <a:xfrm>
                <a:off x="1877113" y="2565771"/>
                <a:ext cx="1609316"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Content Placeholder 2">
                <a:extLst>
                  <a:ext uri="{FF2B5EF4-FFF2-40B4-BE49-F238E27FC236}">
                    <a16:creationId xmlns:a16="http://schemas.microsoft.com/office/drawing/2014/main" id="{78A67485-B38E-45ED-B0E8-828EBC6BCA1B}"/>
                  </a:ext>
                </a:extLst>
              </p:cNvPr>
              <p:cNvSpPr txBox="1">
                <a:spLocks/>
              </p:cNvSpPr>
              <p:nvPr/>
            </p:nvSpPr>
            <p:spPr>
              <a:xfrm>
                <a:off x="-22323"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Drawdown:</a:t>
                </a:r>
              </a:p>
            </p:txBody>
          </p:sp>
          <p:sp>
            <p:nvSpPr>
              <p:cNvPr id="70" name="Content Placeholder 2">
                <a:extLst>
                  <a:ext uri="{FF2B5EF4-FFF2-40B4-BE49-F238E27FC236}">
                    <a16:creationId xmlns:a16="http://schemas.microsoft.com/office/drawing/2014/main" id="{4DF319A4-12A4-4492-8E80-4A0B691D1C09}"/>
                  </a:ext>
                </a:extLst>
              </p:cNvPr>
              <p:cNvSpPr txBox="1">
                <a:spLocks/>
              </p:cNvSpPr>
              <p:nvPr/>
            </p:nvSpPr>
            <p:spPr>
              <a:xfrm>
                <a:off x="-22389"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income in advance, based on  6% investment growth over 20 years:</a:t>
                </a:r>
              </a:p>
            </p:txBody>
          </p:sp>
          <p:sp>
            <p:nvSpPr>
              <p:cNvPr id="71" name="Content Placeholder 2">
                <a:extLst>
                  <a:ext uri="{FF2B5EF4-FFF2-40B4-BE49-F238E27FC236}">
                    <a16:creationId xmlns:a16="http://schemas.microsoft.com/office/drawing/2014/main" id="{FC5C16B5-638F-4302-89AD-90561141BB51}"/>
                  </a:ext>
                </a:extLst>
              </p:cNvPr>
              <p:cNvSpPr txBox="1">
                <a:spLocks/>
              </p:cNvSpPr>
              <p:nvPr/>
            </p:nvSpPr>
            <p:spPr>
              <a:xfrm>
                <a:off x="1861978" y="1829866"/>
                <a:ext cx="162622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b="1" dirty="0">
                    <a:solidFill>
                      <a:schemeClr val="tx1">
                        <a:lumMod val="75000"/>
                        <a:lumOff val="25000"/>
                      </a:schemeClr>
                    </a:solidFill>
                    <a:latin typeface="Calibri" panose="020F0502020204030204" pitchFamily="34" charset="0"/>
                    <a:cs typeface="Calibri" panose="020F0502020204030204" pitchFamily="34" charset="0"/>
                  </a:rPr>
                  <a:t>Annuity:</a:t>
                </a:r>
              </a:p>
            </p:txBody>
          </p:sp>
          <p:sp>
            <p:nvSpPr>
              <p:cNvPr id="72" name="Content Placeholder 2">
                <a:extLst>
                  <a:ext uri="{FF2B5EF4-FFF2-40B4-BE49-F238E27FC236}">
                    <a16:creationId xmlns:a16="http://schemas.microsoft.com/office/drawing/2014/main" id="{2509B8A4-2572-4DFB-94F9-76C7C95EAC13}"/>
                  </a:ext>
                </a:extLst>
              </p:cNvPr>
              <p:cNvSpPr txBox="1">
                <a:spLocks/>
              </p:cNvSpPr>
              <p:nvPr/>
            </p:nvSpPr>
            <p:spPr>
              <a:xfrm>
                <a:off x="1861912" y="2033661"/>
                <a:ext cx="1639719" cy="261610"/>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50" dirty="0">
                    <a:solidFill>
                      <a:schemeClr val="tx1">
                        <a:lumMod val="75000"/>
                        <a:lumOff val="25000"/>
                      </a:schemeClr>
                    </a:solidFill>
                    <a:latin typeface="Calibri" panose="020F0502020204030204" pitchFamily="34" charset="0"/>
                    <a:cs typeface="Calibri" panose="020F0502020204030204" pitchFamily="34" charset="0"/>
                  </a:rPr>
                  <a:t>Yearly non-guaranteed annuity that increases with RPI:</a:t>
                </a:r>
              </a:p>
            </p:txBody>
          </p:sp>
          <p:sp>
            <p:nvSpPr>
              <p:cNvPr id="73" name="Content Placeholder 2">
                <a:extLst>
                  <a:ext uri="{FF2B5EF4-FFF2-40B4-BE49-F238E27FC236}">
                    <a16:creationId xmlns:a16="http://schemas.microsoft.com/office/drawing/2014/main" id="{C6701E77-79D1-40FA-9583-6410309A66CE}"/>
                  </a:ext>
                </a:extLst>
              </p:cNvPr>
              <p:cNvSpPr txBox="1">
                <a:spLocks/>
              </p:cNvSpPr>
              <p:nvPr/>
            </p:nvSpPr>
            <p:spPr>
              <a:xfrm>
                <a:off x="-106541" y="836050"/>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Your estimated total pension fund at retirement age:</a:t>
                </a:r>
              </a:p>
            </p:txBody>
          </p:sp>
          <p:sp>
            <p:nvSpPr>
              <p:cNvPr id="74" name="Content Placeholder 2">
                <a:extLst>
                  <a:ext uri="{FF2B5EF4-FFF2-40B4-BE49-F238E27FC236}">
                    <a16:creationId xmlns:a16="http://schemas.microsoft.com/office/drawing/2014/main" id="{52521D75-E97E-4010-BBE5-BD40BA8F4F68}"/>
                  </a:ext>
                </a:extLst>
              </p:cNvPr>
              <p:cNvSpPr txBox="1">
                <a:spLocks/>
              </p:cNvSpPr>
              <p:nvPr/>
            </p:nvSpPr>
            <p:spPr>
              <a:xfrm>
                <a:off x="-106541" y="1526637"/>
                <a:ext cx="3244945"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tx1">
                        <a:lumMod val="75000"/>
                        <a:lumOff val="25000"/>
                      </a:schemeClr>
                    </a:solidFill>
                    <a:latin typeface="Calibri" panose="020F0502020204030204" pitchFamily="34" charset="0"/>
                    <a:cs typeface="Calibri" panose="020F0502020204030204" pitchFamily="34" charset="0"/>
                  </a:rPr>
                  <a:t>Retirement income options:</a:t>
                </a:r>
              </a:p>
            </p:txBody>
          </p:sp>
          <p:grpSp>
            <p:nvGrpSpPr>
              <p:cNvPr id="75" name="Group 74">
                <a:extLst>
                  <a:ext uri="{FF2B5EF4-FFF2-40B4-BE49-F238E27FC236}">
                    <a16:creationId xmlns:a16="http://schemas.microsoft.com/office/drawing/2014/main" id="{F81E3107-1D4A-4FE5-87BF-AED3DB018D36}"/>
                  </a:ext>
                </a:extLst>
              </p:cNvPr>
              <p:cNvGrpSpPr/>
              <p:nvPr/>
            </p:nvGrpSpPr>
            <p:grpSpPr>
              <a:xfrm>
                <a:off x="-106541" y="3520948"/>
                <a:ext cx="3692323" cy="737487"/>
                <a:chOff x="3710037" y="3520948"/>
                <a:chExt cx="3692323" cy="737487"/>
              </a:xfrm>
            </p:grpSpPr>
            <p:sp>
              <p:nvSpPr>
                <p:cNvPr id="90" name="Rectangle 89">
                  <a:extLst>
                    <a:ext uri="{FF2B5EF4-FFF2-40B4-BE49-F238E27FC236}">
                      <a16:creationId xmlns:a16="http://schemas.microsoft.com/office/drawing/2014/main" id="{EB37B685-6A87-4E85-9E02-F5101FD13C96}"/>
                    </a:ext>
                  </a:extLst>
                </p:cNvPr>
                <p:cNvSpPr/>
                <p:nvPr/>
              </p:nvSpPr>
              <p:spPr>
                <a:xfrm>
                  <a:off x="3710037" y="3520948"/>
                  <a:ext cx="3692323" cy="737487"/>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7513EA2D-98B5-48D3-A117-679B988F62DF}"/>
                    </a:ext>
                  </a:extLst>
                </p:cNvPr>
                <p:cNvCxnSpPr>
                  <a:cxnSpLocks/>
                  <a:stCxn id="90" idx="1"/>
                  <a:endCxn id="90" idx="3"/>
                </p:cNvCxnSpPr>
                <p:nvPr/>
              </p:nvCxnSpPr>
              <p:spPr>
                <a:xfrm>
                  <a:off x="3710037" y="3889692"/>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25A365D2-7696-49D0-BDC7-5A520AE87357}"/>
                    </a:ext>
                  </a:extLst>
                </p:cNvPr>
                <p:cNvCxnSpPr/>
                <p:nvPr/>
              </p:nvCxnSpPr>
              <p:spPr>
                <a:xfrm>
                  <a:off x="4946757"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a:extLst>
                    <a:ext uri="{FF2B5EF4-FFF2-40B4-BE49-F238E27FC236}">
                      <a16:creationId xmlns:a16="http://schemas.microsoft.com/office/drawing/2014/main" id="{200C7BE2-899B-41B3-A0BB-A6E02FA4BAAF}"/>
                    </a:ext>
                  </a:extLst>
                </p:cNvPr>
                <p:cNvCxnSpPr/>
                <p:nvPr/>
              </p:nvCxnSpPr>
              <p:spPr>
                <a:xfrm>
                  <a:off x="6165640" y="3520948"/>
                  <a:ext cx="0" cy="737487"/>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4" name="Content Placeholder 2">
                  <a:extLst>
                    <a:ext uri="{FF2B5EF4-FFF2-40B4-BE49-F238E27FC236}">
                      <a16:creationId xmlns:a16="http://schemas.microsoft.com/office/drawing/2014/main" id="{BD72EEDB-660D-47AF-8349-A79E89BAA2FD}"/>
                    </a:ext>
                  </a:extLst>
                </p:cNvPr>
                <p:cNvSpPr txBox="1">
                  <a:spLocks/>
                </p:cNvSpPr>
                <p:nvPr/>
              </p:nvSpPr>
              <p:spPr>
                <a:xfrm>
                  <a:off x="3792500"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5" name="Content Placeholder 2">
                  <a:extLst>
                    <a:ext uri="{FF2B5EF4-FFF2-40B4-BE49-F238E27FC236}">
                      <a16:creationId xmlns:a16="http://schemas.microsoft.com/office/drawing/2014/main" id="{0CE0A99B-FFA8-4401-AD7B-0321A346EF71}"/>
                    </a:ext>
                  </a:extLst>
                </p:cNvPr>
                <p:cNvSpPr txBox="1">
                  <a:spLocks/>
                </p:cNvSpPr>
                <p:nvPr/>
              </p:nvSpPr>
              <p:spPr>
                <a:xfrm>
                  <a:off x="3792500"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6%</a:t>
                  </a:r>
                </a:p>
              </p:txBody>
            </p:sp>
            <p:sp>
              <p:nvSpPr>
                <p:cNvPr id="96" name="Content Placeholder 2">
                  <a:extLst>
                    <a:ext uri="{FF2B5EF4-FFF2-40B4-BE49-F238E27FC236}">
                      <a16:creationId xmlns:a16="http://schemas.microsoft.com/office/drawing/2014/main" id="{2C4C5F82-F11F-4A0A-AC5C-646F917C5537}"/>
                    </a:ext>
                  </a:extLst>
                </p:cNvPr>
                <p:cNvSpPr txBox="1">
                  <a:spLocks/>
                </p:cNvSpPr>
                <p:nvPr/>
              </p:nvSpPr>
              <p:spPr>
                <a:xfrm>
                  <a:off x="5024112"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Inflation</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7" name="Content Placeholder 2">
                  <a:extLst>
                    <a:ext uri="{FF2B5EF4-FFF2-40B4-BE49-F238E27FC236}">
                      <a16:creationId xmlns:a16="http://schemas.microsoft.com/office/drawing/2014/main" id="{8397CAF4-DB05-488E-8701-6918E526720B}"/>
                    </a:ext>
                  </a:extLst>
                </p:cNvPr>
                <p:cNvSpPr txBox="1">
                  <a:spLocks/>
                </p:cNvSpPr>
                <p:nvPr/>
              </p:nvSpPr>
              <p:spPr>
                <a:xfrm>
                  <a:off x="5024112"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sp>
              <p:nvSpPr>
                <p:cNvPr id="98" name="Content Placeholder 2">
                  <a:extLst>
                    <a:ext uri="{FF2B5EF4-FFF2-40B4-BE49-F238E27FC236}">
                      <a16:creationId xmlns:a16="http://schemas.microsoft.com/office/drawing/2014/main" id="{54112AEA-2331-4BED-BFAE-B245250508ED}"/>
                    </a:ext>
                  </a:extLst>
                </p:cNvPr>
                <p:cNvSpPr txBox="1">
                  <a:spLocks/>
                </p:cNvSpPr>
                <p:nvPr/>
              </p:nvSpPr>
              <p:spPr>
                <a:xfrm>
                  <a:off x="6242994" y="3632998"/>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Charges</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9" name="Content Placeholder 2">
                  <a:extLst>
                    <a:ext uri="{FF2B5EF4-FFF2-40B4-BE49-F238E27FC236}">
                      <a16:creationId xmlns:a16="http://schemas.microsoft.com/office/drawing/2014/main" id="{016A9FB6-A280-4556-9809-12DA8B96FB7A}"/>
                    </a:ext>
                  </a:extLst>
                </p:cNvPr>
                <p:cNvSpPr txBox="1">
                  <a:spLocks/>
                </p:cNvSpPr>
                <p:nvPr/>
              </p:nvSpPr>
              <p:spPr>
                <a:xfrm>
                  <a:off x="6242994" y="4007213"/>
                  <a:ext cx="1048934"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0.75%</a:t>
                  </a:r>
                </a:p>
              </p:txBody>
            </p:sp>
          </p:grpSp>
          <p:grpSp>
            <p:nvGrpSpPr>
              <p:cNvPr id="76" name="Group 75">
                <a:extLst>
                  <a:ext uri="{FF2B5EF4-FFF2-40B4-BE49-F238E27FC236}">
                    <a16:creationId xmlns:a16="http://schemas.microsoft.com/office/drawing/2014/main" id="{4D43CA54-A269-40AF-B6E4-E6A1FFB9C45C}"/>
                  </a:ext>
                </a:extLst>
              </p:cNvPr>
              <p:cNvGrpSpPr/>
              <p:nvPr/>
            </p:nvGrpSpPr>
            <p:grpSpPr>
              <a:xfrm>
                <a:off x="-106541" y="4837887"/>
                <a:ext cx="3692323" cy="776412"/>
                <a:chOff x="3710037" y="4837887"/>
                <a:chExt cx="3692323" cy="776412"/>
              </a:xfrm>
            </p:grpSpPr>
            <p:grpSp>
              <p:nvGrpSpPr>
                <p:cNvPr id="77" name="Group 76">
                  <a:extLst>
                    <a:ext uri="{FF2B5EF4-FFF2-40B4-BE49-F238E27FC236}">
                      <a16:creationId xmlns:a16="http://schemas.microsoft.com/office/drawing/2014/main" id="{1DBDE62E-821D-4694-95B6-2C400F9435FB}"/>
                    </a:ext>
                  </a:extLst>
                </p:cNvPr>
                <p:cNvGrpSpPr/>
                <p:nvPr/>
              </p:nvGrpSpPr>
              <p:grpSpPr>
                <a:xfrm>
                  <a:off x="3710037" y="4837887"/>
                  <a:ext cx="3692323" cy="776412"/>
                  <a:chOff x="3710037" y="4837887"/>
                  <a:chExt cx="3692323" cy="776412"/>
                </a:xfrm>
              </p:grpSpPr>
              <p:sp>
                <p:nvSpPr>
                  <p:cNvPr id="86" name="Rectangle 85">
                    <a:extLst>
                      <a:ext uri="{FF2B5EF4-FFF2-40B4-BE49-F238E27FC236}">
                        <a16:creationId xmlns:a16="http://schemas.microsoft.com/office/drawing/2014/main" id="{2618B11E-FD65-4067-8A53-48EDC55DA5FD}"/>
                      </a:ext>
                    </a:extLst>
                  </p:cNvPr>
                  <p:cNvSpPr/>
                  <p:nvPr/>
                </p:nvSpPr>
                <p:spPr>
                  <a:xfrm>
                    <a:off x="3710037" y="4837887"/>
                    <a:ext cx="3692323" cy="776412"/>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3C732265-DD2B-4A70-B92F-C3260CBD9F6E}"/>
                      </a:ext>
                    </a:extLst>
                  </p:cNvPr>
                  <p:cNvCxnSpPr>
                    <a:cxnSpLocks/>
                  </p:cNvCxnSpPr>
                  <p:nvPr/>
                </p:nvCxnSpPr>
                <p:spPr>
                  <a:xfrm>
                    <a:off x="3710037" y="5355495"/>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a16="http://schemas.microsoft.com/office/drawing/2014/main" id="{0371292C-38CB-44A4-A72D-334448DC55B4}"/>
                      </a:ext>
                    </a:extLst>
                  </p:cNvPr>
                  <p:cNvCxnSpPr/>
                  <p:nvPr/>
                </p:nvCxnSpPr>
                <p:spPr>
                  <a:xfrm>
                    <a:off x="6165640" y="4837887"/>
                    <a:ext cx="0" cy="776412"/>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BF5049EE-89A2-47E1-9186-ACCD93C4B0B8}"/>
                      </a:ext>
                    </a:extLst>
                  </p:cNvPr>
                  <p:cNvCxnSpPr>
                    <a:cxnSpLocks/>
                  </p:cNvCxnSpPr>
                  <p:nvPr/>
                </p:nvCxnSpPr>
                <p:spPr>
                  <a:xfrm>
                    <a:off x="3710037" y="5096691"/>
                    <a:ext cx="3692323" cy="0"/>
                  </a:xfrm>
                  <a:prstGeom prst="lin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a:extLst>
                    <a:ext uri="{FF2B5EF4-FFF2-40B4-BE49-F238E27FC236}">
                      <a16:creationId xmlns:a16="http://schemas.microsoft.com/office/drawing/2014/main" id="{F867535E-7DB2-4F83-937D-23F988605AC7}"/>
                    </a:ext>
                  </a:extLst>
                </p:cNvPr>
                <p:cNvGrpSpPr/>
                <p:nvPr/>
              </p:nvGrpSpPr>
              <p:grpSpPr>
                <a:xfrm>
                  <a:off x="3788394" y="4903700"/>
                  <a:ext cx="2307606" cy="658436"/>
                  <a:chOff x="3788394" y="4903700"/>
                  <a:chExt cx="2307606" cy="658436"/>
                </a:xfrm>
              </p:grpSpPr>
              <p:sp>
                <p:nvSpPr>
                  <p:cNvPr id="83" name="Content Placeholder 2">
                    <a:extLst>
                      <a:ext uri="{FF2B5EF4-FFF2-40B4-BE49-F238E27FC236}">
                        <a16:creationId xmlns:a16="http://schemas.microsoft.com/office/drawing/2014/main" id="{5B041D08-9C19-4879-A643-19B8B4257B9C}"/>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Estimated total pension fund at retirement</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4" name="Content Placeholder 2">
                    <a:extLst>
                      <a:ext uri="{FF2B5EF4-FFF2-40B4-BE49-F238E27FC236}">
                        <a16:creationId xmlns:a16="http://schemas.microsoft.com/office/drawing/2014/main" id="{A695BFB6-CF35-4961-A93D-93B782AC575A}"/>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£116,821.09</a:t>
                    </a:r>
                  </a:p>
                </p:txBody>
              </p:sp>
              <p:sp>
                <p:nvSpPr>
                  <p:cNvPr id="85" name="Content Placeholder 2">
                    <a:extLst>
                      <a:ext uri="{FF2B5EF4-FFF2-40B4-BE49-F238E27FC236}">
                        <a16:creationId xmlns:a16="http://schemas.microsoft.com/office/drawing/2014/main" id="{1EF23D7C-54AF-4DCF-A0D1-4BC2CB93AD69}"/>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£86,489.8</a:t>
                    </a:r>
                  </a:p>
                </p:txBody>
              </p:sp>
            </p:grpSp>
            <p:grpSp>
              <p:nvGrpSpPr>
                <p:cNvPr id="79" name="Group 78">
                  <a:extLst>
                    <a:ext uri="{FF2B5EF4-FFF2-40B4-BE49-F238E27FC236}">
                      <a16:creationId xmlns:a16="http://schemas.microsoft.com/office/drawing/2014/main" id="{75983D00-307F-4861-97C3-6FE1EF8504F6}"/>
                    </a:ext>
                  </a:extLst>
                </p:cNvPr>
                <p:cNvGrpSpPr/>
                <p:nvPr/>
              </p:nvGrpSpPr>
              <p:grpSpPr>
                <a:xfrm>
                  <a:off x="6240937" y="4903700"/>
                  <a:ext cx="1089501" cy="658436"/>
                  <a:chOff x="3788394" y="4903700"/>
                  <a:chExt cx="2307606" cy="658436"/>
                </a:xfrm>
              </p:grpSpPr>
              <p:sp>
                <p:nvSpPr>
                  <p:cNvPr id="80" name="Content Placeholder 2">
                    <a:extLst>
                      <a:ext uri="{FF2B5EF4-FFF2-40B4-BE49-F238E27FC236}">
                        <a16:creationId xmlns:a16="http://schemas.microsoft.com/office/drawing/2014/main" id="{868039B2-0C59-44D0-AC95-4D5733B1A902}"/>
                      </a:ext>
                    </a:extLst>
                  </p:cNvPr>
                  <p:cNvSpPr txBox="1">
                    <a:spLocks/>
                  </p:cNvSpPr>
                  <p:nvPr/>
                </p:nvSpPr>
                <p:spPr>
                  <a:xfrm>
                    <a:off x="3788394" y="4903700"/>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Calibri" panose="020F0502020204030204" pitchFamily="34" charset="0"/>
                        <a:cs typeface="Calibri" panose="020F0502020204030204" pitchFamily="34" charset="0"/>
                      </a:rPr>
                      <a:t>Fund performance</a:t>
                    </a:r>
                    <a:endParaRPr lang="en-US"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1" name="Content Placeholder 2">
                    <a:extLst>
                      <a:ext uri="{FF2B5EF4-FFF2-40B4-BE49-F238E27FC236}">
                        <a16:creationId xmlns:a16="http://schemas.microsoft.com/office/drawing/2014/main" id="{A918D2ED-03AE-4A92-81A0-00AAA2F31216}"/>
                      </a:ext>
                    </a:extLst>
                  </p:cNvPr>
                  <p:cNvSpPr txBox="1">
                    <a:spLocks/>
                  </p:cNvSpPr>
                  <p:nvPr/>
                </p:nvSpPr>
                <p:spPr>
                  <a:xfrm>
                    <a:off x="3788394" y="5156842"/>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900" dirty="0">
                        <a:solidFill>
                          <a:schemeClr val="tx1">
                            <a:lumMod val="75000"/>
                            <a:lumOff val="25000"/>
                          </a:schemeClr>
                        </a:solidFill>
                        <a:latin typeface="Calibri" panose="020F0502020204030204" pitchFamily="34" charset="0"/>
                        <a:cs typeface="Calibri" panose="020F0502020204030204" pitchFamily="34" charset="0"/>
                      </a:rPr>
                      <a:t>4%</a:t>
                    </a:r>
                  </a:p>
                </p:txBody>
              </p:sp>
              <p:sp>
                <p:nvSpPr>
                  <p:cNvPr id="82" name="Content Placeholder 2">
                    <a:extLst>
                      <a:ext uri="{FF2B5EF4-FFF2-40B4-BE49-F238E27FC236}">
                        <a16:creationId xmlns:a16="http://schemas.microsoft.com/office/drawing/2014/main" id="{72EA7D15-0F42-45B4-B190-7F2F1912620B}"/>
                      </a:ext>
                    </a:extLst>
                  </p:cNvPr>
                  <p:cNvSpPr txBox="1">
                    <a:spLocks/>
                  </p:cNvSpPr>
                  <p:nvPr/>
                </p:nvSpPr>
                <p:spPr>
                  <a:xfrm>
                    <a:off x="3788394" y="5423637"/>
                    <a:ext cx="2307606" cy="1384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900" dirty="0">
                        <a:solidFill>
                          <a:schemeClr val="tx1">
                            <a:lumMod val="75000"/>
                            <a:lumOff val="25000"/>
                          </a:schemeClr>
                        </a:solidFill>
                        <a:latin typeface="Calibri" panose="020F0502020204030204" pitchFamily="34" charset="0"/>
                        <a:cs typeface="Calibri" panose="020F0502020204030204" pitchFamily="34" charset="0"/>
                      </a:rPr>
                      <a:t>2%</a:t>
                    </a:r>
                  </a:p>
                </p:txBody>
              </p:sp>
            </p:grpSp>
          </p:grpSp>
        </p:grpSp>
      </p:grpSp>
    </p:spTree>
    <p:extLst>
      <p:ext uri="{BB962C8B-B14F-4D97-AF65-F5344CB8AC3E}">
        <p14:creationId xmlns:p14="http://schemas.microsoft.com/office/powerpoint/2010/main" val="41358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7"/>
                                        </p:tgtEl>
                                      </p:cBhvr>
                                    </p:animEffect>
                                    <p:set>
                                      <p:cBhvr>
                                        <p:cTn id="21" dur="1" fill="hold">
                                          <p:stCondLst>
                                            <p:cond delay="499"/>
                                          </p:stCondLst>
                                        </p:cTn>
                                        <p:tgtEl>
                                          <p:spTgt spid="5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00"/>
                                        </p:tgtEl>
                                      </p:cBhvr>
                                    </p:animEffect>
                                    <p:set>
                                      <p:cBhvr>
                                        <p:cTn id="35" dur="1" fill="hold">
                                          <p:stCondLst>
                                            <p:cond delay="499"/>
                                          </p:stCondLst>
                                        </p:cTn>
                                        <p:tgtEl>
                                          <p:spTgt spid="10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1" grpId="1" animBg="1"/>
      <p:bldP spid="10" grpId="0" animBg="1"/>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DB8686-26E2-4EE5-8C67-7D2FF2E2249C}"/>
              </a:ext>
            </a:extLst>
          </p:cNvPr>
          <p:cNvGraphicFramePr>
            <a:graphicFrameLocks noChangeAspect="1"/>
          </p:cNvGraphicFramePr>
          <p:nvPr>
            <p:custDataLst>
              <p:tags r:id="rId2"/>
            </p:custDataLst>
            <p:extLst>
              <p:ext uri="{D42A27DB-BD31-4B8C-83A1-F6EECF244321}">
                <p14:modId xmlns:p14="http://schemas.microsoft.com/office/powerpoint/2010/main" val="29909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BCDB8686-26E2-4EE5-8C67-7D2FF2E224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8" name="Picture 37">
            <a:extLst>
              <a:ext uri="{FF2B5EF4-FFF2-40B4-BE49-F238E27FC236}">
                <a16:creationId xmlns:a16="http://schemas.microsoft.com/office/drawing/2014/main" id="{CFA3EA88-319F-4758-B1CB-EFC348432367}"/>
              </a:ext>
            </a:extLst>
          </p:cNvPr>
          <p:cNvPicPr>
            <a:picLocks noChangeAspect="1"/>
          </p:cNvPicPr>
          <p:nvPr/>
        </p:nvPicPr>
        <p:blipFill rotWithShape="1">
          <a:blip r:embed="rId6"/>
          <a:srcRect r="9709"/>
          <a:stretch/>
        </p:blipFill>
        <p:spPr>
          <a:xfrm>
            <a:off x="0" y="0"/>
            <a:ext cx="4133596" cy="6858000"/>
          </a:xfrm>
          <a:prstGeom prst="rect">
            <a:avLst/>
          </a:prstGeom>
        </p:spPr>
      </p:pic>
      <p:sp>
        <p:nvSpPr>
          <p:cNvPr id="39" name="Rectangle 38">
            <a:extLst>
              <a:ext uri="{FF2B5EF4-FFF2-40B4-BE49-F238E27FC236}">
                <a16:creationId xmlns:a16="http://schemas.microsoft.com/office/drawing/2014/main" id="{AE379E55-94B2-4A8A-863D-4289462537BA}"/>
              </a:ext>
            </a:extLst>
          </p:cNvPr>
          <p:cNvSpPr/>
          <p:nvPr/>
        </p:nvSpPr>
        <p:spPr>
          <a:xfrm>
            <a:off x="4133596" y="1"/>
            <a:ext cx="3148314" cy="685800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t" anchorCtr="0"/>
          <a:lstStyle/>
          <a:p>
            <a:pPr marL="206375"/>
            <a:r>
              <a:rPr lang="en-US" sz="4000" spc="300" dirty="0">
                <a:latin typeface="+mj-lt"/>
              </a:rPr>
              <a:t>EXAMPLES</a:t>
            </a:r>
          </a:p>
        </p:txBody>
      </p:sp>
      <p:grpSp>
        <p:nvGrpSpPr>
          <p:cNvPr id="20" name="Group 19">
            <a:extLst>
              <a:ext uri="{FF2B5EF4-FFF2-40B4-BE49-F238E27FC236}">
                <a16:creationId xmlns:a16="http://schemas.microsoft.com/office/drawing/2014/main" id="{5EDCAA56-31BA-4999-88A5-C30F6617FFCD}"/>
              </a:ext>
            </a:extLst>
          </p:cNvPr>
          <p:cNvGrpSpPr/>
          <p:nvPr/>
        </p:nvGrpSpPr>
        <p:grpSpPr>
          <a:xfrm>
            <a:off x="0" y="5825930"/>
            <a:ext cx="1869218" cy="1032070"/>
            <a:chOff x="407463" y="5717514"/>
            <a:chExt cx="1869218" cy="1032070"/>
          </a:xfrm>
          <a:solidFill>
            <a:schemeClr val="bg1"/>
          </a:solidFill>
        </p:grpSpPr>
        <p:pic>
          <p:nvPicPr>
            <p:cNvPr id="18" name="Graphic 17">
              <a:extLst>
                <a:ext uri="{FF2B5EF4-FFF2-40B4-BE49-F238E27FC236}">
                  <a16:creationId xmlns:a16="http://schemas.microsoft.com/office/drawing/2014/main" id="{CEAD3A20-AB20-403F-A96B-4A57C5C61BF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0800000" flipH="1" flipV="1">
              <a:off x="407463" y="6310724"/>
              <a:ext cx="1869218" cy="438860"/>
            </a:xfrm>
            <a:prstGeom prst="rect">
              <a:avLst/>
            </a:prstGeom>
          </p:spPr>
        </p:pic>
        <p:pic>
          <p:nvPicPr>
            <p:cNvPr id="19" name="Graphic 18">
              <a:extLst>
                <a:ext uri="{FF2B5EF4-FFF2-40B4-BE49-F238E27FC236}">
                  <a16:creationId xmlns:a16="http://schemas.microsoft.com/office/drawing/2014/main" id="{D2D93F0D-C883-4FE9-B8B8-43C02BEFFB1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0800000" flipH="1" flipV="1">
              <a:off x="407463" y="5717514"/>
              <a:ext cx="1869218" cy="438860"/>
            </a:xfrm>
            <a:prstGeom prst="rect">
              <a:avLst/>
            </a:prstGeom>
          </p:spPr>
        </p:pic>
      </p:grpSp>
      <p:sp>
        <p:nvSpPr>
          <p:cNvPr id="36" name="Content Placeholder 2">
            <a:extLst>
              <a:ext uri="{FF2B5EF4-FFF2-40B4-BE49-F238E27FC236}">
                <a16:creationId xmlns:a16="http://schemas.microsoft.com/office/drawing/2014/main" id="{9FD41197-06D0-4436-B00F-A75FA36894EC}"/>
              </a:ext>
            </a:extLst>
          </p:cNvPr>
          <p:cNvSpPr>
            <a:spLocks noGrp="1"/>
          </p:cNvSpPr>
          <p:nvPr>
            <p:ph idx="1"/>
          </p:nvPr>
        </p:nvSpPr>
        <p:spPr>
          <a:xfrm>
            <a:off x="7528560" y="262851"/>
            <a:ext cx="4158397" cy="1846659"/>
          </a:xfrm>
        </p:spPr>
        <p:txBody>
          <a:bodyPr wrap="square" lIns="0" tIns="0" rIns="0" bIns="0">
            <a:spAutoFit/>
          </a:bodyPr>
          <a:lstStyle/>
          <a:p>
            <a:pPr marL="0" indent="0">
              <a:lnSpc>
                <a:spcPct val="100000"/>
              </a:lnSpc>
              <a:buNone/>
            </a:pPr>
            <a:r>
              <a:rPr lang="en-GB" sz="2400" dirty="0">
                <a:solidFill>
                  <a:schemeClr val="tx1">
                    <a:lumMod val="75000"/>
                    <a:lumOff val="25000"/>
                  </a:schemeClr>
                </a:solidFill>
              </a:rPr>
              <a:t>Having ISA savings over a long period of time will enable families to have tax free investment which can be passed to the next generation: see samples below:  </a:t>
            </a:r>
          </a:p>
        </p:txBody>
      </p:sp>
      <p:pic>
        <p:nvPicPr>
          <p:cNvPr id="42" name="Picture 41">
            <a:extLst>
              <a:ext uri="{FF2B5EF4-FFF2-40B4-BE49-F238E27FC236}">
                <a16:creationId xmlns:a16="http://schemas.microsoft.com/office/drawing/2014/main" id="{F27D3917-22BF-402B-AC6F-F37E845EFC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179" y="2239099"/>
            <a:ext cx="5989880" cy="4232958"/>
          </a:xfrm>
          <a:prstGeom prst="rect">
            <a:avLst/>
          </a:prstGeom>
        </p:spPr>
      </p:pic>
      <p:pic>
        <p:nvPicPr>
          <p:cNvPr id="43" name="Picture 42">
            <a:extLst>
              <a:ext uri="{FF2B5EF4-FFF2-40B4-BE49-F238E27FC236}">
                <a16:creationId xmlns:a16="http://schemas.microsoft.com/office/drawing/2014/main" id="{51DCADBE-D9F4-4DD7-99F9-C558CF2F6C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8178" y="2239099"/>
            <a:ext cx="5989880" cy="4232958"/>
          </a:xfrm>
          <a:prstGeom prst="rect">
            <a:avLst/>
          </a:prstGeom>
        </p:spPr>
      </p:pic>
      <p:pic>
        <p:nvPicPr>
          <p:cNvPr id="44" name="Picture 43">
            <a:extLst>
              <a:ext uri="{FF2B5EF4-FFF2-40B4-BE49-F238E27FC236}">
                <a16:creationId xmlns:a16="http://schemas.microsoft.com/office/drawing/2014/main" id="{853650AB-5E49-4EAC-A6C6-B2E917EDB2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7753" y="2239298"/>
            <a:ext cx="5979204" cy="4220614"/>
          </a:xfrm>
          <a:prstGeom prst="rect">
            <a:avLst/>
          </a:prstGeom>
        </p:spPr>
      </p:pic>
      <p:pic>
        <p:nvPicPr>
          <p:cNvPr id="40" name="Graphic 39">
            <a:extLst>
              <a:ext uri="{FF2B5EF4-FFF2-40B4-BE49-F238E27FC236}">
                <a16:creationId xmlns:a16="http://schemas.microsoft.com/office/drawing/2014/main" id="{D0A58A7E-6D03-4DCA-A1A5-DFA9BC26995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76506" y="-998153"/>
            <a:ext cx="2378416" cy="2378414"/>
          </a:xfrm>
          <a:prstGeom prst="rect">
            <a:avLst/>
          </a:prstGeom>
        </p:spPr>
      </p:pic>
    </p:spTree>
    <p:extLst>
      <p:ext uri="{BB962C8B-B14F-4D97-AF65-F5344CB8AC3E}">
        <p14:creationId xmlns:p14="http://schemas.microsoft.com/office/powerpoint/2010/main" val="5778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DB8686-26E2-4EE5-8C67-7D2FF2E2249C}"/>
              </a:ext>
            </a:extLst>
          </p:cNvPr>
          <p:cNvGraphicFramePr>
            <a:graphicFrameLocks noChangeAspect="1"/>
          </p:cNvGraphicFramePr>
          <p:nvPr>
            <p:custDataLst>
              <p:tags r:id="rId2"/>
            </p:custDataLst>
            <p:extLst>
              <p:ext uri="{D42A27DB-BD31-4B8C-83A1-F6EECF244321}">
                <p14:modId xmlns:p14="http://schemas.microsoft.com/office/powerpoint/2010/main" val="3733507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think-cell Slide" r:id="rId5" imgW="425" imgH="426" progId="TCLayout.ActiveDocument.1">
                  <p:embed/>
                </p:oleObj>
              </mc:Choice>
              <mc:Fallback>
                <p:oleObj name="think-cell Slide" r:id="rId5" imgW="425" imgH="426" progId="TCLayout.ActiveDocument.1">
                  <p:embed/>
                  <p:pic>
                    <p:nvPicPr>
                      <p:cNvPr id="4" name="Object 3" hidden="1">
                        <a:extLst>
                          <a:ext uri="{FF2B5EF4-FFF2-40B4-BE49-F238E27FC236}">
                            <a16:creationId xmlns:a16="http://schemas.microsoft.com/office/drawing/2014/main" id="{BCDB8686-26E2-4EE5-8C67-7D2FF2E2249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82EE0FE-D484-4536-8F9F-180B8FB9533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latin typeface="Calibri Light" panose="020F0302020204030204" pitchFamily="34" charset="0"/>
              <a:sym typeface="Calibri Light" panose="020F0302020204030204" pitchFamily="34" charset="0"/>
            </a:endParaRPr>
          </a:p>
        </p:txBody>
      </p:sp>
      <p:sp>
        <p:nvSpPr>
          <p:cNvPr id="11" name="Rectangle 10">
            <a:extLst>
              <a:ext uri="{FF2B5EF4-FFF2-40B4-BE49-F238E27FC236}">
                <a16:creationId xmlns:a16="http://schemas.microsoft.com/office/drawing/2014/main" id="{B6C7767D-7A83-4FD0-AE6C-BCB2BBD8DEB2}"/>
              </a:ext>
            </a:extLst>
          </p:cNvPr>
          <p:cNvSpPr/>
          <p:nvPr/>
        </p:nvSpPr>
        <p:spPr>
          <a:xfrm>
            <a:off x="0" y="-1"/>
            <a:ext cx="4676172" cy="3206187"/>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a:r>
              <a:rPr lang="en-US" sz="4000" spc="300" dirty="0">
                <a:latin typeface="+mj-lt"/>
              </a:rPr>
              <a:t>CONCLUSION</a:t>
            </a:r>
          </a:p>
        </p:txBody>
      </p:sp>
      <p:grpSp>
        <p:nvGrpSpPr>
          <p:cNvPr id="37" name="Group 36">
            <a:extLst>
              <a:ext uri="{FF2B5EF4-FFF2-40B4-BE49-F238E27FC236}">
                <a16:creationId xmlns:a16="http://schemas.microsoft.com/office/drawing/2014/main" id="{43D37295-2C6B-46CD-AEC1-3F31A8BE41F0}"/>
              </a:ext>
            </a:extLst>
          </p:cNvPr>
          <p:cNvGrpSpPr/>
          <p:nvPr/>
        </p:nvGrpSpPr>
        <p:grpSpPr>
          <a:xfrm>
            <a:off x="9896475" y="4756150"/>
            <a:ext cx="2579688" cy="2578101"/>
            <a:chOff x="9896475" y="4756150"/>
            <a:chExt cx="2579688" cy="2578101"/>
          </a:xfrm>
          <a:solidFill>
            <a:srgbClr val="FAECF4">
              <a:alpha val="26000"/>
            </a:srgbClr>
          </a:solidFill>
        </p:grpSpPr>
        <p:sp>
          <p:nvSpPr>
            <p:cNvPr id="24" name="Freeform 6">
              <a:extLst>
                <a:ext uri="{FF2B5EF4-FFF2-40B4-BE49-F238E27FC236}">
                  <a16:creationId xmlns:a16="http://schemas.microsoft.com/office/drawing/2014/main" id="{1208F38A-50D6-4179-96A0-99BCF14B9052}"/>
                </a:ext>
              </a:extLst>
            </p:cNvPr>
            <p:cNvSpPr>
              <a:spLocks/>
            </p:cNvSpPr>
            <p:nvPr/>
          </p:nvSpPr>
          <p:spPr bwMode="auto">
            <a:xfrm>
              <a:off x="10015538" y="4875213"/>
              <a:ext cx="612775" cy="612775"/>
            </a:xfrm>
            <a:custGeom>
              <a:avLst/>
              <a:gdLst>
                <a:gd name="T0" fmla="*/ 40 w 98"/>
                <a:gd name="T1" fmla="*/ 41 h 98"/>
                <a:gd name="T2" fmla="*/ 0 w 98"/>
                <a:gd name="T3" fmla="*/ 98 h 98"/>
                <a:gd name="T4" fmla="*/ 98 w 98"/>
                <a:gd name="T5" fmla="*/ 0 h 98"/>
                <a:gd name="T6" fmla="*/ 40 w 98"/>
                <a:gd name="T7" fmla="*/ 41 h 98"/>
              </a:gdLst>
              <a:ahLst/>
              <a:cxnLst>
                <a:cxn ang="0">
                  <a:pos x="T0" y="T1"/>
                </a:cxn>
                <a:cxn ang="0">
                  <a:pos x="T2" y="T3"/>
                </a:cxn>
                <a:cxn ang="0">
                  <a:pos x="T4" y="T5"/>
                </a:cxn>
                <a:cxn ang="0">
                  <a:pos x="T6" y="T7"/>
                </a:cxn>
              </a:cxnLst>
              <a:rect l="0" t="0" r="r" b="b"/>
              <a:pathLst>
                <a:path w="98" h="98">
                  <a:moveTo>
                    <a:pt x="40" y="41"/>
                  </a:moveTo>
                  <a:cubicBezTo>
                    <a:pt x="23" y="58"/>
                    <a:pt x="10" y="77"/>
                    <a:pt x="0" y="98"/>
                  </a:cubicBezTo>
                  <a:cubicBezTo>
                    <a:pt x="98" y="0"/>
                    <a:pt x="98" y="0"/>
                    <a:pt x="98" y="0"/>
                  </a:cubicBezTo>
                  <a:cubicBezTo>
                    <a:pt x="77" y="10"/>
                    <a:pt x="58" y="23"/>
                    <a:pt x="4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185C72FF-BA29-4D33-AA91-72BDD8E33016}"/>
                </a:ext>
              </a:extLst>
            </p:cNvPr>
            <p:cNvSpPr>
              <a:spLocks/>
            </p:cNvSpPr>
            <p:nvPr/>
          </p:nvSpPr>
          <p:spPr bwMode="auto">
            <a:xfrm>
              <a:off x="9896475" y="4756150"/>
              <a:ext cx="1176338" cy="1176338"/>
            </a:xfrm>
            <a:custGeom>
              <a:avLst/>
              <a:gdLst>
                <a:gd name="T0" fmla="*/ 168 w 188"/>
                <a:gd name="T1" fmla="*/ 2 h 188"/>
                <a:gd name="T2" fmla="*/ 2 w 188"/>
                <a:gd name="T3" fmla="*/ 168 h 188"/>
                <a:gd name="T4" fmla="*/ 0 w 188"/>
                <a:gd name="T5" fmla="*/ 188 h 188"/>
                <a:gd name="T6" fmla="*/ 188 w 188"/>
                <a:gd name="T7" fmla="*/ 0 h 188"/>
                <a:gd name="T8" fmla="*/ 168 w 188"/>
                <a:gd name="T9" fmla="*/ 2 h 188"/>
              </a:gdLst>
              <a:ahLst/>
              <a:cxnLst>
                <a:cxn ang="0">
                  <a:pos x="T0" y="T1"/>
                </a:cxn>
                <a:cxn ang="0">
                  <a:pos x="T2" y="T3"/>
                </a:cxn>
                <a:cxn ang="0">
                  <a:pos x="T4" y="T5"/>
                </a:cxn>
                <a:cxn ang="0">
                  <a:pos x="T6" y="T7"/>
                </a:cxn>
                <a:cxn ang="0">
                  <a:pos x="T8" y="T9"/>
                </a:cxn>
              </a:cxnLst>
              <a:rect l="0" t="0" r="r" b="b"/>
              <a:pathLst>
                <a:path w="188" h="188">
                  <a:moveTo>
                    <a:pt x="168" y="2"/>
                  </a:moveTo>
                  <a:cubicBezTo>
                    <a:pt x="2" y="168"/>
                    <a:pt x="2" y="168"/>
                    <a:pt x="2" y="168"/>
                  </a:cubicBezTo>
                  <a:cubicBezTo>
                    <a:pt x="1" y="175"/>
                    <a:pt x="0" y="181"/>
                    <a:pt x="0" y="188"/>
                  </a:cubicBezTo>
                  <a:cubicBezTo>
                    <a:pt x="188" y="0"/>
                    <a:pt x="188" y="0"/>
                    <a:pt x="188" y="0"/>
                  </a:cubicBezTo>
                  <a:cubicBezTo>
                    <a:pt x="181" y="0"/>
                    <a:pt x="175" y="1"/>
                    <a:pt x="1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415C63E7-CE8B-446E-8AEC-A7A8EB792D15}"/>
                </a:ext>
              </a:extLst>
            </p:cNvPr>
            <p:cNvSpPr>
              <a:spLocks/>
            </p:cNvSpPr>
            <p:nvPr/>
          </p:nvSpPr>
          <p:spPr bwMode="auto">
            <a:xfrm>
              <a:off x="9896475" y="4756150"/>
              <a:ext cx="1490663" cy="1489075"/>
            </a:xfrm>
            <a:custGeom>
              <a:avLst/>
              <a:gdLst>
                <a:gd name="T0" fmla="*/ 222 w 238"/>
                <a:gd name="T1" fmla="*/ 0 h 238"/>
                <a:gd name="T2" fmla="*/ 0 w 238"/>
                <a:gd name="T3" fmla="*/ 223 h 238"/>
                <a:gd name="T4" fmla="*/ 1 w 238"/>
                <a:gd name="T5" fmla="*/ 238 h 238"/>
                <a:gd name="T6" fmla="*/ 238 w 238"/>
                <a:gd name="T7" fmla="*/ 2 h 238"/>
                <a:gd name="T8" fmla="*/ 222 w 238"/>
                <a:gd name="T9" fmla="*/ 0 h 238"/>
              </a:gdLst>
              <a:ahLst/>
              <a:cxnLst>
                <a:cxn ang="0">
                  <a:pos x="T0" y="T1"/>
                </a:cxn>
                <a:cxn ang="0">
                  <a:pos x="T2" y="T3"/>
                </a:cxn>
                <a:cxn ang="0">
                  <a:pos x="T4" y="T5"/>
                </a:cxn>
                <a:cxn ang="0">
                  <a:pos x="T6" y="T7"/>
                </a:cxn>
                <a:cxn ang="0">
                  <a:pos x="T8" y="T9"/>
                </a:cxn>
              </a:cxnLst>
              <a:rect l="0" t="0" r="r" b="b"/>
              <a:pathLst>
                <a:path w="238" h="238">
                  <a:moveTo>
                    <a:pt x="222" y="0"/>
                  </a:moveTo>
                  <a:cubicBezTo>
                    <a:pt x="0" y="223"/>
                    <a:pt x="0" y="223"/>
                    <a:pt x="0" y="223"/>
                  </a:cubicBezTo>
                  <a:cubicBezTo>
                    <a:pt x="0" y="228"/>
                    <a:pt x="1" y="233"/>
                    <a:pt x="1" y="238"/>
                  </a:cubicBezTo>
                  <a:cubicBezTo>
                    <a:pt x="238" y="2"/>
                    <a:pt x="238" y="2"/>
                    <a:pt x="238" y="2"/>
                  </a:cubicBezTo>
                  <a:cubicBezTo>
                    <a:pt x="233" y="1"/>
                    <a:pt x="228"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B4E9209-9607-42E8-845E-17482D98E9C1}"/>
                </a:ext>
              </a:extLst>
            </p:cNvPr>
            <p:cNvSpPr>
              <a:spLocks/>
            </p:cNvSpPr>
            <p:nvPr/>
          </p:nvSpPr>
          <p:spPr bwMode="auto">
            <a:xfrm>
              <a:off x="9945688" y="4805363"/>
              <a:ext cx="1697038" cy="1697038"/>
            </a:xfrm>
            <a:custGeom>
              <a:avLst/>
              <a:gdLst>
                <a:gd name="T0" fmla="*/ 258 w 271"/>
                <a:gd name="T1" fmla="*/ 0 h 271"/>
                <a:gd name="T2" fmla="*/ 0 w 271"/>
                <a:gd name="T3" fmla="*/ 258 h 271"/>
                <a:gd name="T4" fmla="*/ 4 w 271"/>
                <a:gd name="T5" fmla="*/ 271 h 271"/>
                <a:gd name="T6" fmla="*/ 271 w 271"/>
                <a:gd name="T7" fmla="*/ 4 h 271"/>
                <a:gd name="T8" fmla="*/ 258 w 271"/>
                <a:gd name="T9" fmla="*/ 0 h 271"/>
              </a:gdLst>
              <a:ahLst/>
              <a:cxnLst>
                <a:cxn ang="0">
                  <a:pos x="T0" y="T1"/>
                </a:cxn>
                <a:cxn ang="0">
                  <a:pos x="T2" y="T3"/>
                </a:cxn>
                <a:cxn ang="0">
                  <a:pos x="T4" y="T5"/>
                </a:cxn>
                <a:cxn ang="0">
                  <a:pos x="T6" y="T7"/>
                </a:cxn>
                <a:cxn ang="0">
                  <a:pos x="T8" y="T9"/>
                </a:cxn>
              </a:cxnLst>
              <a:rect l="0" t="0" r="r" b="b"/>
              <a:pathLst>
                <a:path w="271" h="271">
                  <a:moveTo>
                    <a:pt x="258" y="0"/>
                  </a:moveTo>
                  <a:cubicBezTo>
                    <a:pt x="0" y="258"/>
                    <a:pt x="0" y="258"/>
                    <a:pt x="0" y="258"/>
                  </a:cubicBezTo>
                  <a:cubicBezTo>
                    <a:pt x="1" y="262"/>
                    <a:pt x="3" y="266"/>
                    <a:pt x="4" y="271"/>
                  </a:cubicBezTo>
                  <a:cubicBezTo>
                    <a:pt x="271" y="4"/>
                    <a:pt x="271" y="4"/>
                    <a:pt x="271" y="4"/>
                  </a:cubicBezTo>
                  <a:cubicBezTo>
                    <a:pt x="266" y="3"/>
                    <a:pt x="262" y="1"/>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5B8B7BEA-F566-4E98-823B-44B036E565E8}"/>
                </a:ext>
              </a:extLst>
            </p:cNvPr>
            <p:cNvSpPr>
              <a:spLocks/>
            </p:cNvSpPr>
            <p:nvPr/>
          </p:nvSpPr>
          <p:spPr bwMode="auto">
            <a:xfrm>
              <a:off x="10040938" y="4900613"/>
              <a:ext cx="1814513" cy="1814513"/>
            </a:xfrm>
            <a:custGeom>
              <a:avLst/>
              <a:gdLst>
                <a:gd name="T0" fmla="*/ 279 w 290"/>
                <a:gd name="T1" fmla="*/ 0 h 290"/>
                <a:gd name="T2" fmla="*/ 0 w 290"/>
                <a:gd name="T3" fmla="*/ 279 h 290"/>
                <a:gd name="T4" fmla="*/ 6 w 290"/>
                <a:gd name="T5" fmla="*/ 290 h 290"/>
                <a:gd name="T6" fmla="*/ 290 w 290"/>
                <a:gd name="T7" fmla="*/ 6 h 290"/>
                <a:gd name="T8" fmla="*/ 279 w 290"/>
                <a:gd name="T9" fmla="*/ 0 h 290"/>
              </a:gdLst>
              <a:ahLst/>
              <a:cxnLst>
                <a:cxn ang="0">
                  <a:pos x="T0" y="T1"/>
                </a:cxn>
                <a:cxn ang="0">
                  <a:pos x="T2" y="T3"/>
                </a:cxn>
                <a:cxn ang="0">
                  <a:pos x="T4" y="T5"/>
                </a:cxn>
                <a:cxn ang="0">
                  <a:pos x="T6" y="T7"/>
                </a:cxn>
                <a:cxn ang="0">
                  <a:pos x="T8" y="T9"/>
                </a:cxn>
              </a:cxnLst>
              <a:rect l="0" t="0" r="r" b="b"/>
              <a:pathLst>
                <a:path w="290" h="290">
                  <a:moveTo>
                    <a:pt x="279" y="0"/>
                  </a:moveTo>
                  <a:cubicBezTo>
                    <a:pt x="0" y="279"/>
                    <a:pt x="0" y="279"/>
                    <a:pt x="0" y="279"/>
                  </a:cubicBezTo>
                  <a:cubicBezTo>
                    <a:pt x="2" y="283"/>
                    <a:pt x="4" y="287"/>
                    <a:pt x="6" y="290"/>
                  </a:cubicBezTo>
                  <a:cubicBezTo>
                    <a:pt x="290" y="6"/>
                    <a:pt x="290" y="6"/>
                    <a:pt x="290" y="6"/>
                  </a:cubicBezTo>
                  <a:cubicBezTo>
                    <a:pt x="287" y="4"/>
                    <a:pt x="283" y="2"/>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4D2AC93F-394D-4868-A996-B6632288BB01}"/>
                </a:ext>
              </a:extLst>
            </p:cNvPr>
            <p:cNvSpPr>
              <a:spLocks/>
            </p:cNvSpPr>
            <p:nvPr/>
          </p:nvSpPr>
          <p:spPr bwMode="auto">
            <a:xfrm>
              <a:off x="10166350" y="5024438"/>
              <a:ext cx="1878013" cy="1878013"/>
            </a:xfrm>
            <a:custGeom>
              <a:avLst/>
              <a:gdLst>
                <a:gd name="T0" fmla="*/ 291 w 300"/>
                <a:gd name="T1" fmla="*/ 0 h 300"/>
                <a:gd name="T2" fmla="*/ 0 w 300"/>
                <a:gd name="T3" fmla="*/ 291 h 300"/>
                <a:gd name="T4" fmla="*/ 8 w 300"/>
                <a:gd name="T5" fmla="*/ 300 h 300"/>
                <a:gd name="T6" fmla="*/ 300 w 300"/>
                <a:gd name="T7" fmla="*/ 8 h 300"/>
                <a:gd name="T8" fmla="*/ 291 w 300"/>
                <a:gd name="T9" fmla="*/ 0 h 300"/>
              </a:gdLst>
              <a:ahLst/>
              <a:cxnLst>
                <a:cxn ang="0">
                  <a:pos x="T0" y="T1"/>
                </a:cxn>
                <a:cxn ang="0">
                  <a:pos x="T2" y="T3"/>
                </a:cxn>
                <a:cxn ang="0">
                  <a:pos x="T4" y="T5"/>
                </a:cxn>
                <a:cxn ang="0">
                  <a:pos x="T6" y="T7"/>
                </a:cxn>
                <a:cxn ang="0">
                  <a:pos x="T8" y="T9"/>
                </a:cxn>
              </a:cxnLst>
              <a:rect l="0" t="0" r="r" b="b"/>
              <a:pathLst>
                <a:path w="300" h="300">
                  <a:moveTo>
                    <a:pt x="291" y="0"/>
                  </a:moveTo>
                  <a:cubicBezTo>
                    <a:pt x="0" y="291"/>
                    <a:pt x="0" y="291"/>
                    <a:pt x="0" y="291"/>
                  </a:cubicBezTo>
                  <a:cubicBezTo>
                    <a:pt x="3" y="294"/>
                    <a:pt x="5" y="297"/>
                    <a:pt x="8" y="300"/>
                  </a:cubicBezTo>
                  <a:cubicBezTo>
                    <a:pt x="300" y="8"/>
                    <a:pt x="300" y="8"/>
                    <a:pt x="300" y="8"/>
                  </a:cubicBezTo>
                  <a:cubicBezTo>
                    <a:pt x="297" y="6"/>
                    <a:pt x="294" y="3"/>
                    <a:pt x="2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B4DD840B-8515-461E-9AF6-F890E0F16BF2}"/>
                </a:ext>
              </a:extLst>
            </p:cNvPr>
            <p:cNvSpPr>
              <a:spLocks/>
            </p:cNvSpPr>
            <p:nvPr/>
          </p:nvSpPr>
          <p:spPr bwMode="auto">
            <a:xfrm>
              <a:off x="10321925" y="5181600"/>
              <a:ext cx="1878013" cy="1878013"/>
            </a:xfrm>
            <a:custGeom>
              <a:avLst/>
              <a:gdLst>
                <a:gd name="T0" fmla="*/ 292 w 300"/>
                <a:gd name="T1" fmla="*/ 0 h 300"/>
                <a:gd name="T2" fmla="*/ 0 w 300"/>
                <a:gd name="T3" fmla="*/ 292 h 300"/>
                <a:gd name="T4" fmla="*/ 10 w 300"/>
                <a:gd name="T5" fmla="*/ 300 h 300"/>
                <a:gd name="T6" fmla="*/ 300 w 300"/>
                <a:gd name="T7" fmla="*/ 10 h 300"/>
                <a:gd name="T8" fmla="*/ 292 w 300"/>
                <a:gd name="T9" fmla="*/ 0 h 300"/>
              </a:gdLst>
              <a:ahLst/>
              <a:cxnLst>
                <a:cxn ang="0">
                  <a:pos x="T0" y="T1"/>
                </a:cxn>
                <a:cxn ang="0">
                  <a:pos x="T2" y="T3"/>
                </a:cxn>
                <a:cxn ang="0">
                  <a:pos x="T4" y="T5"/>
                </a:cxn>
                <a:cxn ang="0">
                  <a:pos x="T6" y="T7"/>
                </a:cxn>
                <a:cxn ang="0">
                  <a:pos x="T8" y="T9"/>
                </a:cxn>
              </a:cxnLst>
              <a:rect l="0" t="0" r="r" b="b"/>
              <a:pathLst>
                <a:path w="300" h="300">
                  <a:moveTo>
                    <a:pt x="292" y="0"/>
                  </a:moveTo>
                  <a:cubicBezTo>
                    <a:pt x="0" y="292"/>
                    <a:pt x="0" y="292"/>
                    <a:pt x="0" y="292"/>
                  </a:cubicBezTo>
                  <a:cubicBezTo>
                    <a:pt x="3" y="295"/>
                    <a:pt x="6" y="297"/>
                    <a:pt x="10" y="300"/>
                  </a:cubicBezTo>
                  <a:cubicBezTo>
                    <a:pt x="300" y="10"/>
                    <a:pt x="300" y="10"/>
                    <a:pt x="300" y="10"/>
                  </a:cubicBezTo>
                  <a:cubicBezTo>
                    <a:pt x="297" y="7"/>
                    <a:pt x="295" y="4"/>
                    <a:pt x="2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1C1CF8B4-4FFD-4D20-BF50-9E0A0C9E9E98}"/>
                </a:ext>
              </a:extLst>
            </p:cNvPr>
            <p:cNvSpPr>
              <a:spLocks/>
            </p:cNvSpPr>
            <p:nvPr/>
          </p:nvSpPr>
          <p:spPr bwMode="auto">
            <a:xfrm>
              <a:off x="10509250" y="5368925"/>
              <a:ext cx="1816100" cy="1816100"/>
            </a:xfrm>
            <a:custGeom>
              <a:avLst/>
              <a:gdLst>
                <a:gd name="T0" fmla="*/ 284 w 290"/>
                <a:gd name="T1" fmla="*/ 0 h 290"/>
                <a:gd name="T2" fmla="*/ 0 w 290"/>
                <a:gd name="T3" fmla="*/ 284 h 290"/>
                <a:gd name="T4" fmla="*/ 11 w 290"/>
                <a:gd name="T5" fmla="*/ 290 h 290"/>
                <a:gd name="T6" fmla="*/ 290 w 290"/>
                <a:gd name="T7" fmla="*/ 11 h 290"/>
                <a:gd name="T8" fmla="*/ 284 w 290"/>
                <a:gd name="T9" fmla="*/ 0 h 290"/>
              </a:gdLst>
              <a:ahLst/>
              <a:cxnLst>
                <a:cxn ang="0">
                  <a:pos x="T0" y="T1"/>
                </a:cxn>
                <a:cxn ang="0">
                  <a:pos x="T2" y="T3"/>
                </a:cxn>
                <a:cxn ang="0">
                  <a:pos x="T4" y="T5"/>
                </a:cxn>
                <a:cxn ang="0">
                  <a:pos x="T6" y="T7"/>
                </a:cxn>
                <a:cxn ang="0">
                  <a:pos x="T8" y="T9"/>
                </a:cxn>
              </a:cxnLst>
              <a:rect l="0" t="0" r="r" b="b"/>
              <a:pathLst>
                <a:path w="290" h="290">
                  <a:moveTo>
                    <a:pt x="284" y="0"/>
                  </a:moveTo>
                  <a:cubicBezTo>
                    <a:pt x="0" y="284"/>
                    <a:pt x="0" y="284"/>
                    <a:pt x="0" y="284"/>
                  </a:cubicBezTo>
                  <a:cubicBezTo>
                    <a:pt x="4" y="286"/>
                    <a:pt x="7" y="288"/>
                    <a:pt x="11" y="290"/>
                  </a:cubicBezTo>
                  <a:cubicBezTo>
                    <a:pt x="290" y="11"/>
                    <a:pt x="290" y="11"/>
                    <a:pt x="290" y="11"/>
                  </a:cubicBezTo>
                  <a:cubicBezTo>
                    <a:pt x="288" y="7"/>
                    <a:pt x="286" y="4"/>
                    <a:pt x="2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BE6BCFE1-450A-4CAF-9380-398E625762C1}"/>
                </a:ext>
              </a:extLst>
            </p:cNvPr>
            <p:cNvSpPr>
              <a:spLocks/>
            </p:cNvSpPr>
            <p:nvPr/>
          </p:nvSpPr>
          <p:spPr bwMode="auto">
            <a:xfrm>
              <a:off x="10728325" y="5588000"/>
              <a:ext cx="1690688" cy="1690688"/>
            </a:xfrm>
            <a:custGeom>
              <a:avLst/>
              <a:gdLst>
                <a:gd name="T0" fmla="*/ 266 w 270"/>
                <a:gd name="T1" fmla="*/ 0 h 270"/>
                <a:gd name="T2" fmla="*/ 0 w 270"/>
                <a:gd name="T3" fmla="*/ 266 h 270"/>
                <a:gd name="T4" fmla="*/ 12 w 270"/>
                <a:gd name="T5" fmla="*/ 270 h 270"/>
                <a:gd name="T6" fmla="*/ 270 w 270"/>
                <a:gd name="T7" fmla="*/ 12 h 270"/>
                <a:gd name="T8" fmla="*/ 266 w 270"/>
                <a:gd name="T9" fmla="*/ 0 h 270"/>
              </a:gdLst>
              <a:ahLst/>
              <a:cxnLst>
                <a:cxn ang="0">
                  <a:pos x="T0" y="T1"/>
                </a:cxn>
                <a:cxn ang="0">
                  <a:pos x="T2" y="T3"/>
                </a:cxn>
                <a:cxn ang="0">
                  <a:pos x="T4" y="T5"/>
                </a:cxn>
                <a:cxn ang="0">
                  <a:pos x="T6" y="T7"/>
                </a:cxn>
                <a:cxn ang="0">
                  <a:pos x="T8" y="T9"/>
                </a:cxn>
              </a:cxnLst>
              <a:rect l="0" t="0" r="r" b="b"/>
              <a:pathLst>
                <a:path w="270" h="270">
                  <a:moveTo>
                    <a:pt x="266" y="0"/>
                  </a:moveTo>
                  <a:cubicBezTo>
                    <a:pt x="0" y="266"/>
                    <a:pt x="0" y="266"/>
                    <a:pt x="0" y="266"/>
                  </a:cubicBezTo>
                  <a:cubicBezTo>
                    <a:pt x="4" y="268"/>
                    <a:pt x="8" y="269"/>
                    <a:pt x="12" y="270"/>
                  </a:cubicBezTo>
                  <a:cubicBezTo>
                    <a:pt x="270" y="12"/>
                    <a:pt x="270" y="12"/>
                    <a:pt x="270" y="12"/>
                  </a:cubicBezTo>
                  <a:cubicBezTo>
                    <a:pt x="269" y="8"/>
                    <a:pt x="268" y="4"/>
                    <a:pt x="2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9A235928-9BCB-4079-96B5-3AFD3C607CF6}"/>
                </a:ext>
              </a:extLst>
            </p:cNvPr>
            <p:cNvSpPr>
              <a:spLocks/>
            </p:cNvSpPr>
            <p:nvPr/>
          </p:nvSpPr>
          <p:spPr bwMode="auto">
            <a:xfrm>
              <a:off x="10979150" y="5845175"/>
              <a:ext cx="1497013" cy="1489075"/>
            </a:xfrm>
            <a:custGeom>
              <a:avLst/>
              <a:gdLst>
                <a:gd name="T0" fmla="*/ 237 w 239"/>
                <a:gd name="T1" fmla="*/ 0 h 238"/>
                <a:gd name="T2" fmla="*/ 0 w 239"/>
                <a:gd name="T3" fmla="*/ 236 h 238"/>
                <a:gd name="T4" fmla="*/ 16 w 239"/>
                <a:gd name="T5" fmla="*/ 238 h 238"/>
                <a:gd name="T6" fmla="*/ 239 w 239"/>
                <a:gd name="T7" fmla="*/ 15 h 238"/>
                <a:gd name="T8" fmla="*/ 237 w 239"/>
                <a:gd name="T9" fmla="*/ 0 h 238"/>
              </a:gdLst>
              <a:ahLst/>
              <a:cxnLst>
                <a:cxn ang="0">
                  <a:pos x="T0" y="T1"/>
                </a:cxn>
                <a:cxn ang="0">
                  <a:pos x="T2" y="T3"/>
                </a:cxn>
                <a:cxn ang="0">
                  <a:pos x="T4" y="T5"/>
                </a:cxn>
                <a:cxn ang="0">
                  <a:pos x="T6" y="T7"/>
                </a:cxn>
                <a:cxn ang="0">
                  <a:pos x="T8" y="T9"/>
                </a:cxn>
              </a:cxnLst>
              <a:rect l="0" t="0" r="r" b="b"/>
              <a:pathLst>
                <a:path w="239" h="238">
                  <a:moveTo>
                    <a:pt x="237" y="0"/>
                  </a:moveTo>
                  <a:cubicBezTo>
                    <a:pt x="0" y="236"/>
                    <a:pt x="0" y="236"/>
                    <a:pt x="0" y="236"/>
                  </a:cubicBezTo>
                  <a:cubicBezTo>
                    <a:pt x="6" y="237"/>
                    <a:pt x="11" y="237"/>
                    <a:pt x="16" y="238"/>
                  </a:cubicBezTo>
                  <a:cubicBezTo>
                    <a:pt x="239" y="15"/>
                    <a:pt x="239" y="15"/>
                    <a:pt x="239" y="15"/>
                  </a:cubicBezTo>
                  <a:cubicBezTo>
                    <a:pt x="238" y="10"/>
                    <a:pt x="238" y="5"/>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A5DCDCEF-A1B3-4E48-8DC8-95A6B38B5E02}"/>
                </a:ext>
              </a:extLst>
            </p:cNvPr>
            <p:cNvSpPr>
              <a:spLocks/>
            </p:cNvSpPr>
            <p:nvPr/>
          </p:nvSpPr>
          <p:spPr bwMode="auto">
            <a:xfrm>
              <a:off x="11291888" y="6151563"/>
              <a:ext cx="1177925" cy="1182688"/>
            </a:xfrm>
            <a:custGeom>
              <a:avLst/>
              <a:gdLst>
                <a:gd name="T0" fmla="*/ 188 w 188"/>
                <a:gd name="T1" fmla="*/ 0 h 189"/>
                <a:gd name="T2" fmla="*/ 0 w 188"/>
                <a:gd name="T3" fmla="*/ 189 h 189"/>
                <a:gd name="T4" fmla="*/ 20 w 188"/>
                <a:gd name="T5" fmla="*/ 186 h 189"/>
                <a:gd name="T6" fmla="*/ 186 w 188"/>
                <a:gd name="T7" fmla="*/ 20 h 189"/>
                <a:gd name="T8" fmla="*/ 188 w 188"/>
                <a:gd name="T9" fmla="*/ 0 h 189"/>
              </a:gdLst>
              <a:ahLst/>
              <a:cxnLst>
                <a:cxn ang="0">
                  <a:pos x="T0" y="T1"/>
                </a:cxn>
                <a:cxn ang="0">
                  <a:pos x="T2" y="T3"/>
                </a:cxn>
                <a:cxn ang="0">
                  <a:pos x="T4" y="T5"/>
                </a:cxn>
                <a:cxn ang="0">
                  <a:pos x="T6" y="T7"/>
                </a:cxn>
                <a:cxn ang="0">
                  <a:pos x="T8" y="T9"/>
                </a:cxn>
              </a:cxnLst>
              <a:rect l="0" t="0" r="r" b="b"/>
              <a:pathLst>
                <a:path w="188" h="189">
                  <a:moveTo>
                    <a:pt x="188" y="0"/>
                  </a:moveTo>
                  <a:cubicBezTo>
                    <a:pt x="0" y="189"/>
                    <a:pt x="0" y="189"/>
                    <a:pt x="0" y="189"/>
                  </a:cubicBezTo>
                  <a:cubicBezTo>
                    <a:pt x="7" y="188"/>
                    <a:pt x="13" y="187"/>
                    <a:pt x="20" y="186"/>
                  </a:cubicBezTo>
                  <a:cubicBezTo>
                    <a:pt x="186" y="20"/>
                    <a:pt x="186" y="20"/>
                    <a:pt x="186" y="20"/>
                  </a:cubicBezTo>
                  <a:cubicBezTo>
                    <a:pt x="187" y="14"/>
                    <a:pt x="188" y="7"/>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8B50A19F-8EB7-45BC-A1D2-2E7DDFD3293F}"/>
                </a:ext>
              </a:extLst>
            </p:cNvPr>
            <p:cNvSpPr>
              <a:spLocks/>
            </p:cNvSpPr>
            <p:nvPr/>
          </p:nvSpPr>
          <p:spPr bwMode="auto">
            <a:xfrm>
              <a:off x="11737975" y="6596063"/>
              <a:ext cx="612775" cy="619125"/>
            </a:xfrm>
            <a:custGeom>
              <a:avLst/>
              <a:gdLst>
                <a:gd name="T0" fmla="*/ 0 w 98"/>
                <a:gd name="T1" fmla="*/ 99 h 99"/>
                <a:gd name="T2" fmla="*/ 58 w 98"/>
                <a:gd name="T3" fmla="*/ 58 h 99"/>
                <a:gd name="T4" fmla="*/ 98 w 98"/>
                <a:gd name="T5" fmla="*/ 0 h 99"/>
                <a:gd name="T6" fmla="*/ 0 w 98"/>
                <a:gd name="T7" fmla="*/ 99 h 99"/>
              </a:gdLst>
              <a:ahLst/>
              <a:cxnLst>
                <a:cxn ang="0">
                  <a:pos x="T0" y="T1"/>
                </a:cxn>
                <a:cxn ang="0">
                  <a:pos x="T2" y="T3"/>
                </a:cxn>
                <a:cxn ang="0">
                  <a:pos x="T4" y="T5"/>
                </a:cxn>
                <a:cxn ang="0">
                  <a:pos x="T6" y="T7"/>
                </a:cxn>
              </a:cxnLst>
              <a:rect l="0" t="0" r="r" b="b"/>
              <a:pathLst>
                <a:path w="98" h="99">
                  <a:moveTo>
                    <a:pt x="0" y="99"/>
                  </a:moveTo>
                  <a:cubicBezTo>
                    <a:pt x="21" y="89"/>
                    <a:pt x="40" y="75"/>
                    <a:pt x="58" y="58"/>
                  </a:cubicBezTo>
                  <a:cubicBezTo>
                    <a:pt x="75" y="41"/>
                    <a:pt x="89" y="21"/>
                    <a:pt x="98" y="0"/>
                  </a:cubicBez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Content Placeholder 2">
            <a:extLst>
              <a:ext uri="{FF2B5EF4-FFF2-40B4-BE49-F238E27FC236}">
                <a16:creationId xmlns:a16="http://schemas.microsoft.com/office/drawing/2014/main" id="{564942FD-E44B-4A0E-9A97-ECB96FD23F61}"/>
              </a:ext>
            </a:extLst>
          </p:cNvPr>
          <p:cNvSpPr txBox="1">
            <a:spLocks/>
          </p:cNvSpPr>
          <p:nvPr/>
        </p:nvSpPr>
        <p:spPr>
          <a:xfrm>
            <a:off x="4918154" y="115506"/>
            <a:ext cx="6927971" cy="29751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2738" indent="-312738" fontAlgn="base">
              <a:lnSpc>
                <a:spcPct val="100000"/>
              </a:lnSpc>
              <a:spcBef>
                <a:spcPts val="800"/>
              </a:spcBef>
            </a:pPr>
            <a:r>
              <a:rPr lang="en-US" sz="2000" dirty="0">
                <a:solidFill>
                  <a:schemeClr val="tx1">
                    <a:lumMod val="75000"/>
                    <a:lumOff val="25000"/>
                  </a:schemeClr>
                </a:solidFill>
              </a:rPr>
              <a:t>There is a need for all of us to take the necessary steps to ensure we are not left in limbo @ retirement.</a:t>
            </a:r>
          </a:p>
          <a:p>
            <a:pPr marL="312738" indent="-312738" fontAlgn="base">
              <a:lnSpc>
                <a:spcPct val="100000"/>
              </a:lnSpc>
              <a:spcBef>
                <a:spcPts val="800"/>
              </a:spcBef>
            </a:pPr>
            <a:r>
              <a:rPr lang="en-US" sz="2000" dirty="0">
                <a:solidFill>
                  <a:schemeClr val="tx1">
                    <a:lumMod val="75000"/>
                    <a:lumOff val="25000"/>
                  </a:schemeClr>
                </a:solidFill>
              </a:rPr>
              <a:t>Draw up a plan that looks at various and possible income streams when you retire i.e. </a:t>
            </a:r>
          </a:p>
          <a:p>
            <a:pPr marL="312738" indent="-312738" fontAlgn="base">
              <a:lnSpc>
                <a:spcPct val="100000"/>
              </a:lnSpc>
              <a:spcBef>
                <a:spcPts val="800"/>
              </a:spcBef>
            </a:pPr>
            <a:r>
              <a:rPr lang="en-US" sz="2000" dirty="0">
                <a:solidFill>
                  <a:schemeClr val="tx1">
                    <a:lumMod val="75000"/>
                    <a:lumOff val="25000"/>
                  </a:schemeClr>
                </a:solidFill>
              </a:rPr>
              <a:t>Its never too late to start </a:t>
            </a:r>
          </a:p>
          <a:p>
            <a:pPr marL="312738" indent="-312738" fontAlgn="base">
              <a:lnSpc>
                <a:spcPct val="100000"/>
              </a:lnSpc>
              <a:spcBef>
                <a:spcPts val="800"/>
              </a:spcBef>
            </a:pPr>
            <a:r>
              <a:rPr lang="en-US" sz="2000" dirty="0">
                <a:solidFill>
                  <a:schemeClr val="tx1">
                    <a:lumMod val="75000"/>
                    <a:lumOff val="25000"/>
                  </a:schemeClr>
                </a:solidFill>
              </a:rPr>
              <a:t>Check you are on track to qualify for State Pension</a:t>
            </a:r>
          </a:p>
          <a:p>
            <a:pPr marL="312738" indent="-312738" fontAlgn="base">
              <a:lnSpc>
                <a:spcPct val="100000"/>
              </a:lnSpc>
              <a:spcBef>
                <a:spcPts val="800"/>
              </a:spcBef>
            </a:pPr>
            <a:r>
              <a:rPr lang="en-US" sz="2000" dirty="0">
                <a:solidFill>
                  <a:schemeClr val="tx1">
                    <a:lumMod val="75000"/>
                    <a:lumOff val="25000"/>
                  </a:schemeClr>
                </a:solidFill>
              </a:rPr>
              <a:t>Save for retirement </a:t>
            </a:r>
          </a:p>
          <a:p>
            <a:pPr marL="312738" indent="-312738" fontAlgn="base">
              <a:lnSpc>
                <a:spcPct val="100000"/>
              </a:lnSpc>
              <a:spcBef>
                <a:spcPts val="800"/>
              </a:spcBef>
            </a:pPr>
            <a:r>
              <a:rPr lang="en-US" sz="2000" dirty="0">
                <a:solidFill>
                  <a:schemeClr val="tx1">
                    <a:lumMod val="75000"/>
                    <a:lumOff val="25000"/>
                  </a:schemeClr>
                </a:solidFill>
              </a:rPr>
              <a:t>Seek professional advice</a:t>
            </a:r>
          </a:p>
        </p:txBody>
      </p:sp>
      <p:sp>
        <p:nvSpPr>
          <p:cNvPr id="40" name="Content Placeholder 2">
            <a:extLst>
              <a:ext uri="{FF2B5EF4-FFF2-40B4-BE49-F238E27FC236}">
                <a16:creationId xmlns:a16="http://schemas.microsoft.com/office/drawing/2014/main" id="{797A8006-08C3-4EA9-9337-A3651279A5F6}"/>
              </a:ext>
            </a:extLst>
          </p:cNvPr>
          <p:cNvSpPr txBox="1">
            <a:spLocks/>
          </p:cNvSpPr>
          <p:nvPr/>
        </p:nvSpPr>
        <p:spPr>
          <a:xfrm>
            <a:off x="4918154" y="3501532"/>
            <a:ext cx="6927971"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2000" dirty="0">
                <a:solidFill>
                  <a:schemeClr val="tx1">
                    <a:lumMod val="75000"/>
                    <a:lumOff val="25000"/>
                  </a:schemeClr>
                </a:solidFill>
              </a:rPr>
              <a:t>Annually </a:t>
            </a:r>
            <a:r>
              <a:rPr lang="en-US" sz="2000" b="1" dirty="0">
                <a:solidFill>
                  <a:schemeClr val="accent1"/>
                </a:solidFill>
              </a:rPr>
              <a:t>£50,000 </a:t>
            </a:r>
            <a:r>
              <a:rPr lang="en-US" sz="2000" dirty="0">
                <a:solidFill>
                  <a:schemeClr val="tx1">
                    <a:lumMod val="75000"/>
                    <a:lumOff val="25000"/>
                  </a:schemeClr>
                </a:solidFill>
              </a:rPr>
              <a:t>- Example</a:t>
            </a:r>
          </a:p>
        </p:txBody>
      </p:sp>
      <p:sp>
        <p:nvSpPr>
          <p:cNvPr id="9" name="Oval 8">
            <a:extLst>
              <a:ext uri="{FF2B5EF4-FFF2-40B4-BE49-F238E27FC236}">
                <a16:creationId xmlns:a16="http://schemas.microsoft.com/office/drawing/2014/main" id="{3DEEF082-3EF3-42FD-B056-F6B9918717F2}"/>
              </a:ext>
            </a:extLst>
          </p:cNvPr>
          <p:cNvSpPr/>
          <p:nvPr/>
        </p:nvSpPr>
        <p:spPr>
          <a:xfrm>
            <a:off x="5135760" y="4047667"/>
            <a:ext cx="1259230" cy="125923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Arc 7">
            <a:extLst>
              <a:ext uri="{FF2B5EF4-FFF2-40B4-BE49-F238E27FC236}">
                <a16:creationId xmlns:a16="http://schemas.microsoft.com/office/drawing/2014/main" id="{A4900FC3-940B-4ACB-B630-F7299EC0196B}"/>
              </a:ext>
            </a:extLst>
          </p:cNvPr>
          <p:cNvSpPr/>
          <p:nvPr/>
        </p:nvSpPr>
        <p:spPr>
          <a:xfrm>
            <a:off x="5135760" y="4047667"/>
            <a:ext cx="1259230" cy="1259230"/>
          </a:xfrm>
          <a:prstGeom prst="arc">
            <a:avLst>
              <a:gd name="adj1" fmla="val 16200000"/>
              <a:gd name="adj2" fmla="val 18990081"/>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a:extLst>
              <a:ext uri="{FF2B5EF4-FFF2-40B4-BE49-F238E27FC236}">
                <a16:creationId xmlns:a16="http://schemas.microsoft.com/office/drawing/2014/main" id="{80A29344-23F1-4179-9E3A-F9E8DF273F6C}"/>
              </a:ext>
            </a:extLst>
          </p:cNvPr>
          <p:cNvSpPr/>
          <p:nvPr/>
        </p:nvSpPr>
        <p:spPr>
          <a:xfrm>
            <a:off x="6923137" y="4047667"/>
            <a:ext cx="1259230" cy="125923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5" name="Arc 64">
            <a:extLst>
              <a:ext uri="{FF2B5EF4-FFF2-40B4-BE49-F238E27FC236}">
                <a16:creationId xmlns:a16="http://schemas.microsoft.com/office/drawing/2014/main" id="{73C8194C-94FE-4814-A381-8545B8B92554}"/>
              </a:ext>
            </a:extLst>
          </p:cNvPr>
          <p:cNvSpPr/>
          <p:nvPr/>
        </p:nvSpPr>
        <p:spPr>
          <a:xfrm rot="18931220">
            <a:off x="6923137" y="4047667"/>
            <a:ext cx="1259230" cy="1259230"/>
          </a:xfrm>
          <a:prstGeom prst="arc">
            <a:avLst>
              <a:gd name="adj1" fmla="val 18989626"/>
              <a:gd name="adj2" fmla="val 4100803"/>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a:extLst>
              <a:ext uri="{FF2B5EF4-FFF2-40B4-BE49-F238E27FC236}">
                <a16:creationId xmlns:a16="http://schemas.microsoft.com/office/drawing/2014/main" id="{214F6142-6888-459F-B303-FBABB8C22620}"/>
              </a:ext>
            </a:extLst>
          </p:cNvPr>
          <p:cNvSpPr/>
          <p:nvPr/>
        </p:nvSpPr>
        <p:spPr>
          <a:xfrm>
            <a:off x="8710514" y="4047667"/>
            <a:ext cx="1259230" cy="125923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 name="Arc 65">
            <a:extLst>
              <a:ext uri="{FF2B5EF4-FFF2-40B4-BE49-F238E27FC236}">
                <a16:creationId xmlns:a16="http://schemas.microsoft.com/office/drawing/2014/main" id="{4C004DA1-06F7-4E79-B1C6-DFC6E3EF00BE}"/>
              </a:ext>
            </a:extLst>
          </p:cNvPr>
          <p:cNvSpPr/>
          <p:nvPr/>
        </p:nvSpPr>
        <p:spPr>
          <a:xfrm rot="12172700">
            <a:off x="8710514" y="4047667"/>
            <a:ext cx="1259230" cy="1259230"/>
          </a:xfrm>
          <a:prstGeom prst="arc">
            <a:avLst>
              <a:gd name="adj1" fmla="val 4102640"/>
              <a:gd name="adj2" fmla="val 11870963"/>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a:extLst>
              <a:ext uri="{FF2B5EF4-FFF2-40B4-BE49-F238E27FC236}">
                <a16:creationId xmlns:a16="http://schemas.microsoft.com/office/drawing/2014/main" id="{89B41745-A085-4451-BCFC-11F42562EFED}"/>
              </a:ext>
            </a:extLst>
          </p:cNvPr>
          <p:cNvSpPr/>
          <p:nvPr/>
        </p:nvSpPr>
        <p:spPr>
          <a:xfrm>
            <a:off x="10497891" y="4047667"/>
            <a:ext cx="1259230" cy="1259230"/>
          </a:xfrm>
          <a:prstGeom prst="ellips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Arc 66">
            <a:extLst>
              <a:ext uri="{FF2B5EF4-FFF2-40B4-BE49-F238E27FC236}">
                <a16:creationId xmlns:a16="http://schemas.microsoft.com/office/drawing/2014/main" id="{F0FDA925-F945-43ED-A189-E344488310F0}"/>
              </a:ext>
            </a:extLst>
          </p:cNvPr>
          <p:cNvSpPr/>
          <p:nvPr/>
        </p:nvSpPr>
        <p:spPr>
          <a:xfrm rot="4573946">
            <a:off x="10497891" y="4047667"/>
            <a:ext cx="1259230" cy="1259230"/>
          </a:xfrm>
          <a:prstGeom prst="arc">
            <a:avLst>
              <a:gd name="adj1" fmla="val 11897689"/>
              <a:gd name="adj2" fmla="val 16203432"/>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Content Placeholder 2">
            <a:extLst>
              <a:ext uri="{FF2B5EF4-FFF2-40B4-BE49-F238E27FC236}">
                <a16:creationId xmlns:a16="http://schemas.microsoft.com/office/drawing/2014/main" id="{09A4C06A-3E3C-4853-A3A1-A652BCF66445}"/>
              </a:ext>
            </a:extLst>
          </p:cNvPr>
          <p:cNvSpPr txBox="1">
            <a:spLocks/>
          </p:cNvSpPr>
          <p:nvPr/>
        </p:nvSpPr>
        <p:spPr>
          <a:xfrm>
            <a:off x="5012639" y="5477268"/>
            <a:ext cx="1505473" cy="8309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1800" dirty="0">
                <a:solidFill>
                  <a:schemeClr val="tx1">
                    <a:lumMod val="75000"/>
                    <a:lumOff val="25000"/>
                  </a:schemeClr>
                </a:solidFill>
              </a:rPr>
              <a:t>ISA or Investment Savings</a:t>
            </a:r>
          </a:p>
        </p:txBody>
      </p:sp>
      <p:sp>
        <p:nvSpPr>
          <p:cNvPr id="72" name="Content Placeholder 2">
            <a:extLst>
              <a:ext uri="{FF2B5EF4-FFF2-40B4-BE49-F238E27FC236}">
                <a16:creationId xmlns:a16="http://schemas.microsoft.com/office/drawing/2014/main" id="{095EF952-F8FC-4A79-BB9B-35E0D73A8148}"/>
              </a:ext>
            </a:extLst>
          </p:cNvPr>
          <p:cNvSpPr txBox="1">
            <a:spLocks/>
          </p:cNvSpPr>
          <p:nvPr/>
        </p:nvSpPr>
        <p:spPr>
          <a:xfrm>
            <a:off x="6800016" y="5477268"/>
            <a:ext cx="1505473" cy="5539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1800" dirty="0">
                <a:solidFill>
                  <a:schemeClr val="tx1">
                    <a:lumMod val="75000"/>
                    <a:lumOff val="25000"/>
                  </a:schemeClr>
                </a:solidFill>
              </a:rPr>
              <a:t>Rental income-Property</a:t>
            </a:r>
          </a:p>
        </p:txBody>
      </p:sp>
      <p:sp>
        <p:nvSpPr>
          <p:cNvPr id="73" name="Content Placeholder 2">
            <a:extLst>
              <a:ext uri="{FF2B5EF4-FFF2-40B4-BE49-F238E27FC236}">
                <a16:creationId xmlns:a16="http://schemas.microsoft.com/office/drawing/2014/main" id="{441B22BC-4ED5-41C5-9C77-C62837301071}"/>
              </a:ext>
            </a:extLst>
          </p:cNvPr>
          <p:cNvSpPr txBox="1">
            <a:spLocks/>
          </p:cNvSpPr>
          <p:nvPr/>
        </p:nvSpPr>
        <p:spPr>
          <a:xfrm>
            <a:off x="8587393" y="5477268"/>
            <a:ext cx="1505473" cy="5539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1800" dirty="0">
                <a:solidFill>
                  <a:schemeClr val="tx1">
                    <a:lumMod val="75000"/>
                    <a:lumOff val="25000"/>
                  </a:schemeClr>
                </a:solidFill>
              </a:rPr>
              <a:t>Personal or work Pension</a:t>
            </a:r>
          </a:p>
        </p:txBody>
      </p:sp>
      <p:sp>
        <p:nvSpPr>
          <p:cNvPr id="74" name="Content Placeholder 2">
            <a:extLst>
              <a:ext uri="{FF2B5EF4-FFF2-40B4-BE49-F238E27FC236}">
                <a16:creationId xmlns:a16="http://schemas.microsoft.com/office/drawing/2014/main" id="{2B392425-591E-4DA6-89CC-AE7A9DD7A866}"/>
              </a:ext>
            </a:extLst>
          </p:cNvPr>
          <p:cNvSpPr txBox="1">
            <a:spLocks/>
          </p:cNvSpPr>
          <p:nvPr/>
        </p:nvSpPr>
        <p:spPr>
          <a:xfrm>
            <a:off x="10374770" y="5477268"/>
            <a:ext cx="1505473" cy="2769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1800" dirty="0">
                <a:solidFill>
                  <a:schemeClr val="tx1">
                    <a:lumMod val="75000"/>
                    <a:lumOff val="25000"/>
                  </a:schemeClr>
                </a:solidFill>
              </a:rPr>
              <a:t>State Pension</a:t>
            </a:r>
          </a:p>
        </p:txBody>
      </p:sp>
      <p:sp>
        <p:nvSpPr>
          <p:cNvPr id="75" name="Content Placeholder 2">
            <a:extLst>
              <a:ext uri="{FF2B5EF4-FFF2-40B4-BE49-F238E27FC236}">
                <a16:creationId xmlns:a16="http://schemas.microsoft.com/office/drawing/2014/main" id="{85006957-C431-49D2-9C7F-6C9CAC86B579}"/>
              </a:ext>
            </a:extLst>
          </p:cNvPr>
          <p:cNvSpPr txBox="1">
            <a:spLocks/>
          </p:cNvSpPr>
          <p:nvPr/>
        </p:nvSpPr>
        <p:spPr>
          <a:xfrm>
            <a:off x="5355134" y="4492616"/>
            <a:ext cx="820482" cy="369332"/>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2400" b="1" dirty="0">
                <a:solidFill>
                  <a:schemeClr val="accent1"/>
                </a:solidFill>
              </a:rPr>
              <a:t>6,400</a:t>
            </a:r>
          </a:p>
        </p:txBody>
      </p:sp>
      <p:sp>
        <p:nvSpPr>
          <p:cNvPr id="76" name="Content Placeholder 2">
            <a:extLst>
              <a:ext uri="{FF2B5EF4-FFF2-40B4-BE49-F238E27FC236}">
                <a16:creationId xmlns:a16="http://schemas.microsoft.com/office/drawing/2014/main" id="{367A70D6-56E5-4B2C-A8E5-335D481737AD}"/>
              </a:ext>
            </a:extLst>
          </p:cNvPr>
          <p:cNvSpPr txBox="1">
            <a:spLocks/>
          </p:cNvSpPr>
          <p:nvPr/>
        </p:nvSpPr>
        <p:spPr>
          <a:xfrm>
            <a:off x="7122695" y="4492616"/>
            <a:ext cx="840298" cy="369332"/>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2400" b="1" dirty="0" smtClean="0">
                <a:solidFill>
                  <a:schemeClr val="accent1"/>
                </a:solidFill>
              </a:rPr>
              <a:t>15,600</a:t>
            </a:r>
            <a:endParaRPr lang="en-US" sz="2400" b="1" dirty="0">
              <a:solidFill>
                <a:schemeClr val="accent1"/>
              </a:solidFill>
            </a:endParaRPr>
          </a:p>
        </p:txBody>
      </p:sp>
      <p:sp>
        <p:nvSpPr>
          <p:cNvPr id="77" name="Content Placeholder 2">
            <a:extLst>
              <a:ext uri="{FF2B5EF4-FFF2-40B4-BE49-F238E27FC236}">
                <a16:creationId xmlns:a16="http://schemas.microsoft.com/office/drawing/2014/main" id="{B5008DA4-FE3D-4C17-A84E-95798B5B24EB}"/>
              </a:ext>
            </a:extLst>
          </p:cNvPr>
          <p:cNvSpPr txBox="1">
            <a:spLocks/>
          </p:cNvSpPr>
          <p:nvPr/>
        </p:nvSpPr>
        <p:spPr>
          <a:xfrm>
            <a:off x="8879305" y="4492616"/>
            <a:ext cx="871065" cy="369332"/>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2400" b="1" dirty="0" smtClean="0">
                <a:solidFill>
                  <a:schemeClr val="accent1"/>
                </a:solidFill>
              </a:rPr>
              <a:t>18,000</a:t>
            </a:r>
            <a:endParaRPr lang="en-US" sz="2400" b="1" dirty="0">
              <a:solidFill>
                <a:schemeClr val="accent1"/>
              </a:solidFill>
            </a:endParaRPr>
          </a:p>
        </p:txBody>
      </p:sp>
      <p:sp>
        <p:nvSpPr>
          <p:cNvPr id="78" name="Content Placeholder 2">
            <a:extLst>
              <a:ext uri="{FF2B5EF4-FFF2-40B4-BE49-F238E27FC236}">
                <a16:creationId xmlns:a16="http://schemas.microsoft.com/office/drawing/2014/main" id="{60F61870-BA4C-45D2-B456-30A517EA1BD0}"/>
              </a:ext>
            </a:extLst>
          </p:cNvPr>
          <p:cNvSpPr txBox="1">
            <a:spLocks/>
          </p:cNvSpPr>
          <p:nvPr/>
        </p:nvSpPr>
        <p:spPr>
          <a:xfrm>
            <a:off x="10672530" y="4492616"/>
            <a:ext cx="865217" cy="369332"/>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800"/>
              </a:spcBef>
              <a:buNone/>
            </a:pPr>
            <a:r>
              <a:rPr lang="en-US" sz="2400" b="1" dirty="0" smtClean="0">
                <a:solidFill>
                  <a:schemeClr val="accent1"/>
                </a:solidFill>
              </a:rPr>
              <a:t>10,000</a:t>
            </a:r>
            <a:endParaRPr lang="en-US" sz="2400" b="1" dirty="0">
              <a:solidFill>
                <a:schemeClr val="accent1"/>
              </a:solidFill>
            </a:endParaRPr>
          </a:p>
        </p:txBody>
      </p:sp>
      <p:pic>
        <p:nvPicPr>
          <p:cNvPr id="2" name="Picture 1">
            <a:extLst>
              <a:ext uri="{FF2B5EF4-FFF2-40B4-BE49-F238E27FC236}">
                <a16:creationId xmlns:a16="http://schemas.microsoft.com/office/drawing/2014/main" id="{73D76CF0-F706-4327-8FDA-03291599556A}"/>
              </a:ext>
            </a:extLst>
          </p:cNvPr>
          <p:cNvPicPr>
            <a:picLocks noChangeAspect="1"/>
          </p:cNvPicPr>
          <p:nvPr/>
        </p:nvPicPr>
        <p:blipFill>
          <a:blip r:embed="rId7"/>
          <a:stretch>
            <a:fillRect/>
          </a:stretch>
        </p:blipFill>
        <p:spPr>
          <a:xfrm>
            <a:off x="0" y="3206179"/>
            <a:ext cx="4676037" cy="3651821"/>
          </a:xfrm>
          <a:prstGeom prst="rect">
            <a:avLst/>
          </a:prstGeom>
        </p:spPr>
      </p:pic>
    </p:spTree>
    <p:extLst>
      <p:ext uri="{BB962C8B-B14F-4D97-AF65-F5344CB8AC3E}">
        <p14:creationId xmlns:p14="http://schemas.microsoft.com/office/powerpoint/2010/main" val="297851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739E35-3A10-4F3B-B625-629E05371E1E}"/>
              </a:ext>
            </a:extLst>
          </p:cNvPr>
          <p:cNvGraphicFramePr>
            <a:graphicFrameLocks noChangeAspect="1"/>
          </p:cNvGraphicFramePr>
          <p:nvPr>
            <p:custDataLst>
              <p:tags r:id="rId2"/>
            </p:custDataLst>
            <p:extLst>
              <p:ext uri="{D42A27DB-BD31-4B8C-83A1-F6EECF244321}">
                <p14:modId xmlns:p14="http://schemas.microsoft.com/office/powerpoint/2010/main" val="3939868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2"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02AAFC5-1054-4C02-8E9E-9AB7454F29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dirty="0">
              <a:latin typeface="Gill Sans MT" panose="020B0502020104020203" pitchFamily="34" charset="0"/>
              <a:ea typeface="+mj-ea"/>
              <a:cs typeface="+mj-cs"/>
              <a:sym typeface="Gill Sans MT" panose="020B0502020104020203" pitchFamily="34" charset="0"/>
            </a:endParaRPr>
          </a:p>
        </p:txBody>
      </p:sp>
      <p:pic>
        <p:nvPicPr>
          <p:cNvPr id="11" name="Graphic 10">
            <a:extLst>
              <a:ext uri="{FF2B5EF4-FFF2-40B4-BE49-F238E27FC236}">
                <a16:creationId xmlns:a16="http://schemas.microsoft.com/office/drawing/2014/main" id="{121C975E-309B-4881-B62A-26C8363C3B0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7896" y="5131762"/>
            <a:ext cx="2883166" cy="2883164"/>
          </a:xfrm>
          <a:prstGeom prst="rect">
            <a:avLst/>
          </a:prstGeom>
        </p:spPr>
      </p:pic>
      <p:grpSp>
        <p:nvGrpSpPr>
          <p:cNvPr id="14" name="Group 13">
            <a:extLst>
              <a:ext uri="{FF2B5EF4-FFF2-40B4-BE49-F238E27FC236}">
                <a16:creationId xmlns:a16="http://schemas.microsoft.com/office/drawing/2014/main" id="{3D2089A6-A45D-46B1-AFE2-36734216D503}"/>
              </a:ext>
            </a:extLst>
          </p:cNvPr>
          <p:cNvGrpSpPr/>
          <p:nvPr/>
        </p:nvGrpSpPr>
        <p:grpSpPr>
          <a:xfrm rot="5400000">
            <a:off x="10590699" y="-271855"/>
            <a:ext cx="1002740" cy="1869218"/>
            <a:chOff x="11032659" y="-622375"/>
            <a:chExt cx="1002740" cy="1869218"/>
          </a:xfrm>
        </p:grpSpPr>
        <p:pic>
          <p:nvPicPr>
            <p:cNvPr id="12" name="Graphic 11">
              <a:extLst>
                <a:ext uri="{FF2B5EF4-FFF2-40B4-BE49-F238E27FC236}">
                  <a16:creationId xmlns:a16="http://schemas.microsoft.com/office/drawing/2014/main" id="{C2E75B2D-FD33-4846-B326-E0D456DFADB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5400000" flipH="1" flipV="1">
              <a:off x="10881360" y="92804"/>
              <a:ext cx="1869218" cy="438860"/>
            </a:xfrm>
            <a:prstGeom prst="rect">
              <a:avLst/>
            </a:prstGeom>
          </p:spPr>
        </p:pic>
        <p:pic>
          <p:nvPicPr>
            <p:cNvPr id="13" name="Graphic 12">
              <a:extLst>
                <a:ext uri="{FF2B5EF4-FFF2-40B4-BE49-F238E27FC236}">
                  <a16:creationId xmlns:a16="http://schemas.microsoft.com/office/drawing/2014/main" id="{CF7675BB-67D1-48C5-AA0C-24FCF1B8C00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5400000" flipH="1" flipV="1">
              <a:off x="10317480" y="92804"/>
              <a:ext cx="1869218" cy="438860"/>
            </a:xfrm>
            <a:prstGeom prst="rect">
              <a:avLst/>
            </a:prstGeom>
          </p:spPr>
        </p:pic>
      </p:grpSp>
      <p:grpSp>
        <p:nvGrpSpPr>
          <p:cNvPr id="15" name="Group 14">
            <a:extLst>
              <a:ext uri="{FF2B5EF4-FFF2-40B4-BE49-F238E27FC236}">
                <a16:creationId xmlns:a16="http://schemas.microsoft.com/office/drawing/2014/main" id="{BAB462B5-D2B6-4354-8503-253B081BE9A2}"/>
              </a:ext>
            </a:extLst>
          </p:cNvPr>
          <p:cNvGrpSpPr/>
          <p:nvPr/>
        </p:nvGrpSpPr>
        <p:grpSpPr>
          <a:xfrm>
            <a:off x="-449886" y="-455930"/>
            <a:ext cx="2579688" cy="2578101"/>
            <a:chOff x="9896475" y="4756150"/>
            <a:chExt cx="2579688" cy="2578101"/>
          </a:xfrm>
          <a:solidFill>
            <a:srgbClr val="FAECF4">
              <a:alpha val="26000"/>
            </a:srgbClr>
          </a:solidFill>
        </p:grpSpPr>
        <p:sp>
          <p:nvSpPr>
            <p:cNvPr id="16" name="Freeform 6">
              <a:extLst>
                <a:ext uri="{FF2B5EF4-FFF2-40B4-BE49-F238E27FC236}">
                  <a16:creationId xmlns:a16="http://schemas.microsoft.com/office/drawing/2014/main" id="{D3A0B363-5512-4A22-894C-27995A52936D}"/>
                </a:ext>
              </a:extLst>
            </p:cNvPr>
            <p:cNvSpPr>
              <a:spLocks/>
            </p:cNvSpPr>
            <p:nvPr/>
          </p:nvSpPr>
          <p:spPr bwMode="auto">
            <a:xfrm>
              <a:off x="10015538" y="4875213"/>
              <a:ext cx="612775" cy="612775"/>
            </a:xfrm>
            <a:custGeom>
              <a:avLst/>
              <a:gdLst>
                <a:gd name="T0" fmla="*/ 40 w 98"/>
                <a:gd name="T1" fmla="*/ 41 h 98"/>
                <a:gd name="T2" fmla="*/ 0 w 98"/>
                <a:gd name="T3" fmla="*/ 98 h 98"/>
                <a:gd name="T4" fmla="*/ 98 w 98"/>
                <a:gd name="T5" fmla="*/ 0 h 98"/>
                <a:gd name="T6" fmla="*/ 40 w 98"/>
                <a:gd name="T7" fmla="*/ 41 h 98"/>
              </a:gdLst>
              <a:ahLst/>
              <a:cxnLst>
                <a:cxn ang="0">
                  <a:pos x="T0" y="T1"/>
                </a:cxn>
                <a:cxn ang="0">
                  <a:pos x="T2" y="T3"/>
                </a:cxn>
                <a:cxn ang="0">
                  <a:pos x="T4" y="T5"/>
                </a:cxn>
                <a:cxn ang="0">
                  <a:pos x="T6" y="T7"/>
                </a:cxn>
              </a:cxnLst>
              <a:rect l="0" t="0" r="r" b="b"/>
              <a:pathLst>
                <a:path w="98" h="98">
                  <a:moveTo>
                    <a:pt x="40" y="41"/>
                  </a:moveTo>
                  <a:cubicBezTo>
                    <a:pt x="23" y="58"/>
                    <a:pt x="10" y="77"/>
                    <a:pt x="0" y="98"/>
                  </a:cubicBezTo>
                  <a:cubicBezTo>
                    <a:pt x="98" y="0"/>
                    <a:pt x="98" y="0"/>
                    <a:pt x="98" y="0"/>
                  </a:cubicBezTo>
                  <a:cubicBezTo>
                    <a:pt x="77" y="10"/>
                    <a:pt x="58" y="23"/>
                    <a:pt x="4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35CB642-0BA6-418B-A032-814B8CAC4787}"/>
                </a:ext>
              </a:extLst>
            </p:cNvPr>
            <p:cNvSpPr>
              <a:spLocks/>
            </p:cNvSpPr>
            <p:nvPr/>
          </p:nvSpPr>
          <p:spPr bwMode="auto">
            <a:xfrm>
              <a:off x="9896475" y="4756150"/>
              <a:ext cx="1176338" cy="1176338"/>
            </a:xfrm>
            <a:custGeom>
              <a:avLst/>
              <a:gdLst>
                <a:gd name="T0" fmla="*/ 168 w 188"/>
                <a:gd name="T1" fmla="*/ 2 h 188"/>
                <a:gd name="T2" fmla="*/ 2 w 188"/>
                <a:gd name="T3" fmla="*/ 168 h 188"/>
                <a:gd name="T4" fmla="*/ 0 w 188"/>
                <a:gd name="T5" fmla="*/ 188 h 188"/>
                <a:gd name="T6" fmla="*/ 188 w 188"/>
                <a:gd name="T7" fmla="*/ 0 h 188"/>
                <a:gd name="T8" fmla="*/ 168 w 188"/>
                <a:gd name="T9" fmla="*/ 2 h 188"/>
              </a:gdLst>
              <a:ahLst/>
              <a:cxnLst>
                <a:cxn ang="0">
                  <a:pos x="T0" y="T1"/>
                </a:cxn>
                <a:cxn ang="0">
                  <a:pos x="T2" y="T3"/>
                </a:cxn>
                <a:cxn ang="0">
                  <a:pos x="T4" y="T5"/>
                </a:cxn>
                <a:cxn ang="0">
                  <a:pos x="T6" y="T7"/>
                </a:cxn>
                <a:cxn ang="0">
                  <a:pos x="T8" y="T9"/>
                </a:cxn>
              </a:cxnLst>
              <a:rect l="0" t="0" r="r" b="b"/>
              <a:pathLst>
                <a:path w="188" h="188">
                  <a:moveTo>
                    <a:pt x="168" y="2"/>
                  </a:moveTo>
                  <a:cubicBezTo>
                    <a:pt x="2" y="168"/>
                    <a:pt x="2" y="168"/>
                    <a:pt x="2" y="168"/>
                  </a:cubicBezTo>
                  <a:cubicBezTo>
                    <a:pt x="1" y="175"/>
                    <a:pt x="0" y="181"/>
                    <a:pt x="0" y="188"/>
                  </a:cubicBezTo>
                  <a:cubicBezTo>
                    <a:pt x="188" y="0"/>
                    <a:pt x="188" y="0"/>
                    <a:pt x="188" y="0"/>
                  </a:cubicBezTo>
                  <a:cubicBezTo>
                    <a:pt x="181" y="0"/>
                    <a:pt x="175" y="1"/>
                    <a:pt x="1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B467E83A-B493-4AE3-BA02-2949F815103B}"/>
                </a:ext>
              </a:extLst>
            </p:cNvPr>
            <p:cNvSpPr>
              <a:spLocks/>
            </p:cNvSpPr>
            <p:nvPr/>
          </p:nvSpPr>
          <p:spPr bwMode="auto">
            <a:xfrm>
              <a:off x="9896475" y="4756150"/>
              <a:ext cx="1490663" cy="1489075"/>
            </a:xfrm>
            <a:custGeom>
              <a:avLst/>
              <a:gdLst>
                <a:gd name="T0" fmla="*/ 222 w 238"/>
                <a:gd name="T1" fmla="*/ 0 h 238"/>
                <a:gd name="T2" fmla="*/ 0 w 238"/>
                <a:gd name="T3" fmla="*/ 223 h 238"/>
                <a:gd name="T4" fmla="*/ 1 w 238"/>
                <a:gd name="T5" fmla="*/ 238 h 238"/>
                <a:gd name="T6" fmla="*/ 238 w 238"/>
                <a:gd name="T7" fmla="*/ 2 h 238"/>
                <a:gd name="T8" fmla="*/ 222 w 238"/>
                <a:gd name="T9" fmla="*/ 0 h 238"/>
              </a:gdLst>
              <a:ahLst/>
              <a:cxnLst>
                <a:cxn ang="0">
                  <a:pos x="T0" y="T1"/>
                </a:cxn>
                <a:cxn ang="0">
                  <a:pos x="T2" y="T3"/>
                </a:cxn>
                <a:cxn ang="0">
                  <a:pos x="T4" y="T5"/>
                </a:cxn>
                <a:cxn ang="0">
                  <a:pos x="T6" y="T7"/>
                </a:cxn>
                <a:cxn ang="0">
                  <a:pos x="T8" y="T9"/>
                </a:cxn>
              </a:cxnLst>
              <a:rect l="0" t="0" r="r" b="b"/>
              <a:pathLst>
                <a:path w="238" h="238">
                  <a:moveTo>
                    <a:pt x="222" y="0"/>
                  </a:moveTo>
                  <a:cubicBezTo>
                    <a:pt x="0" y="223"/>
                    <a:pt x="0" y="223"/>
                    <a:pt x="0" y="223"/>
                  </a:cubicBezTo>
                  <a:cubicBezTo>
                    <a:pt x="0" y="228"/>
                    <a:pt x="1" y="233"/>
                    <a:pt x="1" y="238"/>
                  </a:cubicBezTo>
                  <a:cubicBezTo>
                    <a:pt x="238" y="2"/>
                    <a:pt x="238" y="2"/>
                    <a:pt x="238" y="2"/>
                  </a:cubicBezTo>
                  <a:cubicBezTo>
                    <a:pt x="233" y="1"/>
                    <a:pt x="228"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0F470C2C-4601-4325-861B-167B95197B5D}"/>
                </a:ext>
              </a:extLst>
            </p:cNvPr>
            <p:cNvSpPr>
              <a:spLocks/>
            </p:cNvSpPr>
            <p:nvPr/>
          </p:nvSpPr>
          <p:spPr bwMode="auto">
            <a:xfrm>
              <a:off x="9945688" y="4805363"/>
              <a:ext cx="1697038" cy="1697038"/>
            </a:xfrm>
            <a:custGeom>
              <a:avLst/>
              <a:gdLst>
                <a:gd name="T0" fmla="*/ 258 w 271"/>
                <a:gd name="T1" fmla="*/ 0 h 271"/>
                <a:gd name="T2" fmla="*/ 0 w 271"/>
                <a:gd name="T3" fmla="*/ 258 h 271"/>
                <a:gd name="T4" fmla="*/ 4 w 271"/>
                <a:gd name="T5" fmla="*/ 271 h 271"/>
                <a:gd name="T6" fmla="*/ 271 w 271"/>
                <a:gd name="T7" fmla="*/ 4 h 271"/>
                <a:gd name="T8" fmla="*/ 258 w 271"/>
                <a:gd name="T9" fmla="*/ 0 h 271"/>
              </a:gdLst>
              <a:ahLst/>
              <a:cxnLst>
                <a:cxn ang="0">
                  <a:pos x="T0" y="T1"/>
                </a:cxn>
                <a:cxn ang="0">
                  <a:pos x="T2" y="T3"/>
                </a:cxn>
                <a:cxn ang="0">
                  <a:pos x="T4" y="T5"/>
                </a:cxn>
                <a:cxn ang="0">
                  <a:pos x="T6" y="T7"/>
                </a:cxn>
                <a:cxn ang="0">
                  <a:pos x="T8" y="T9"/>
                </a:cxn>
              </a:cxnLst>
              <a:rect l="0" t="0" r="r" b="b"/>
              <a:pathLst>
                <a:path w="271" h="271">
                  <a:moveTo>
                    <a:pt x="258" y="0"/>
                  </a:moveTo>
                  <a:cubicBezTo>
                    <a:pt x="0" y="258"/>
                    <a:pt x="0" y="258"/>
                    <a:pt x="0" y="258"/>
                  </a:cubicBezTo>
                  <a:cubicBezTo>
                    <a:pt x="1" y="262"/>
                    <a:pt x="3" y="266"/>
                    <a:pt x="4" y="271"/>
                  </a:cubicBezTo>
                  <a:cubicBezTo>
                    <a:pt x="271" y="4"/>
                    <a:pt x="271" y="4"/>
                    <a:pt x="271" y="4"/>
                  </a:cubicBezTo>
                  <a:cubicBezTo>
                    <a:pt x="266" y="3"/>
                    <a:pt x="262" y="1"/>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6010C2F8-532B-4F11-9E52-BD5FB4131327}"/>
                </a:ext>
              </a:extLst>
            </p:cNvPr>
            <p:cNvSpPr>
              <a:spLocks/>
            </p:cNvSpPr>
            <p:nvPr/>
          </p:nvSpPr>
          <p:spPr bwMode="auto">
            <a:xfrm>
              <a:off x="10040938" y="4900613"/>
              <a:ext cx="1814513" cy="1814513"/>
            </a:xfrm>
            <a:custGeom>
              <a:avLst/>
              <a:gdLst>
                <a:gd name="T0" fmla="*/ 279 w 290"/>
                <a:gd name="T1" fmla="*/ 0 h 290"/>
                <a:gd name="T2" fmla="*/ 0 w 290"/>
                <a:gd name="T3" fmla="*/ 279 h 290"/>
                <a:gd name="T4" fmla="*/ 6 w 290"/>
                <a:gd name="T5" fmla="*/ 290 h 290"/>
                <a:gd name="T6" fmla="*/ 290 w 290"/>
                <a:gd name="T7" fmla="*/ 6 h 290"/>
                <a:gd name="T8" fmla="*/ 279 w 290"/>
                <a:gd name="T9" fmla="*/ 0 h 290"/>
              </a:gdLst>
              <a:ahLst/>
              <a:cxnLst>
                <a:cxn ang="0">
                  <a:pos x="T0" y="T1"/>
                </a:cxn>
                <a:cxn ang="0">
                  <a:pos x="T2" y="T3"/>
                </a:cxn>
                <a:cxn ang="0">
                  <a:pos x="T4" y="T5"/>
                </a:cxn>
                <a:cxn ang="0">
                  <a:pos x="T6" y="T7"/>
                </a:cxn>
                <a:cxn ang="0">
                  <a:pos x="T8" y="T9"/>
                </a:cxn>
              </a:cxnLst>
              <a:rect l="0" t="0" r="r" b="b"/>
              <a:pathLst>
                <a:path w="290" h="290">
                  <a:moveTo>
                    <a:pt x="279" y="0"/>
                  </a:moveTo>
                  <a:cubicBezTo>
                    <a:pt x="0" y="279"/>
                    <a:pt x="0" y="279"/>
                    <a:pt x="0" y="279"/>
                  </a:cubicBezTo>
                  <a:cubicBezTo>
                    <a:pt x="2" y="283"/>
                    <a:pt x="4" y="287"/>
                    <a:pt x="6" y="290"/>
                  </a:cubicBezTo>
                  <a:cubicBezTo>
                    <a:pt x="290" y="6"/>
                    <a:pt x="290" y="6"/>
                    <a:pt x="290" y="6"/>
                  </a:cubicBezTo>
                  <a:cubicBezTo>
                    <a:pt x="287" y="4"/>
                    <a:pt x="283" y="2"/>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1F6B2C5D-1FF2-409A-927D-293318BD6DE7}"/>
                </a:ext>
              </a:extLst>
            </p:cNvPr>
            <p:cNvSpPr>
              <a:spLocks/>
            </p:cNvSpPr>
            <p:nvPr/>
          </p:nvSpPr>
          <p:spPr bwMode="auto">
            <a:xfrm>
              <a:off x="10166350" y="5024438"/>
              <a:ext cx="1878013" cy="1878013"/>
            </a:xfrm>
            <a:custGeom>
              <a:avLst/>
              <a:gdLst>
                <a:gd name="T0" fmla="*/ 291 w 300"/>
                <a:gd name="T1" fmla="*/ 0 h 300"/>
                <a:gd name="T2" fmla="*/ 0 w 300"/>
                <a:gd name="T3" fmla="*/ 291 h 300"/>
                <a:gd name="T4" fmla="*/ 8 w 300"/>
                <a:gd name="T5" fmla="*/ 300 h 300"/>
                <a:gd name="T6" fmla="*/ 300 w 300"/>
                <a:gd name="T7" fmla="*/ 8 h 300"/>
                <a:gd name="T8" fmla="*/ 291 w 300"/>
                <a:gd name="T9" fmla="*/ 0 h 300"/>
              </a:gdLst>
              <a:ahLst/>
              <a:cxnLst>
                <a:cxn ang="0">
                  <a:pos x="T0" y="T1"/>
                </a:cxn>
                <a:cxn ang="0">
                  <a:pos x="T2" y="T3"/>
                </a:cxn>
                <a:cxn ang="0">
                  <a:pos x="T4" y="T5"/>
                </a:cxn>
                <a:cxn ang="0">
                  <a:pos x="T6" y="T7"/>
                </a:cxn>
                <a:cxn ang="0">
                  <a:pos x="T8" y="T9"/>
                </a:cxn>
              </a:cxnLst>
              <a:rect l="0" t="0" r="r" b="b"/>
              <a:pathLst>
                <a:path w="300" h="300">
                  <a:moveTo>
                    <a:pt x="291" y="0"/>
                  </a:moveTo>
                  <a:cubicBezTo>
                    <a:pt x="0" y="291"/>
                    <a:pt x="0" y="291"/>
                    <a:pt x="0" y="291"/>
                  </a:cubicBezTo>
                  <a:cubicBezTo>
                    <a:pt x="3" y="294"/>
                    <a:pt x="5" y="297"/>
                    <a:pt x="8" y="300"/>
                  </a:cubicBezTo>
                  <a:cubicBezTo>
                    <a:pt x="300" y="8"/>
                    <a:pt x="300" y="8"/>
                    <a:pt x="300" y="8"/>
                  </a:cubicBezTo>
                  <a:cubicBezTo>
                    <a:pt x="297" y="6"/>
                    <a:pt x="294" y="3"/>
                    <a:pt x="2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A9A77D27-C921-4510-A7A6-B11D2A5DAF1F}"/>
                </a:ext>
              </a:extLst>
            </p:cNvPr>
            <p:cNvSpPr>
              <a:spLocks/>
            </p:cNvSpPr>
            <p:nvPr/>
          </p:nvSpPr>
          <p:spPr bwMode="auto">
            <a:xfrm>
              <a:off x="10321925" y="5181600"/>
              <a:ext cx="1878013" cy="1878013"/>
            </a:xfrm>
            <a:custGeom>
              <a:avLst/>
              <a:gdLst>
                <a:gd name="T0" fmla="*/ 292 w 300"/>
                <a:gd name="T1" fmla="*/ 0 h 300"/>
                <a:gd name="T2" fmla="*/ 0 w 300"/>
                <a:gd name="T3" fmla="*/ 292 h 300"/>
                <a:gd name="T4" fmla="*/ 10 w 300"/>
                <a:gd name="T5" fmla="*/ 300 h 300"/>
                <a:gd name="T6" fmla="*/ 300 w 300"/>
                <a:gd name="T7" fmla="*/ 10 h 300"/>
                <a:gd name="T8" fmla="*/ 292 w 300"/>
                <a:gd name="T9" fmla="*/ 0 h 300"/>
              </a:gdLst>
              <a:ahLst/>
              <a:cxnLst>
                <a:cxn ang="0">
                  <a:pos x="T0" y="T1"/>
                </a:cxn>
                <a:cxn ang="0">
                  <a:pos x="T2" y="T3"/>
                </a:cxn>
                <a:cxn ang="0">
                  <a:pos x="T4" y="T5"/>
                </a:cxn>
                <a:cxn ang="0">
                  <a:pos x="T6" y="T7"/>
                </a:cxn>
                <a:cxn ang="0">
                  <a:pos x="T8" y="T9"/>
                </a:cxn>
              </a:cxnLst>
              <a:rect l="0" t="0" r="r" b="b"/>
              <a:pathLst>
                <a:path w="300" h="300">
                  <a:moveTo>
                    <a:pt x="292" y="0"/>
                  </a:moveTo>
                  <a:cubicBezTo>
                    <a:pt x="0" y="292"/>
                    <a:pt x="0" y="292"/>
                    <a:pt x="0" y="292"/>
                  </a:cubicBezTo>
                  <a:cubicBezTo>
                    <a:pt x="3" y="295"/>
                    <a:pt x="6" y="297"/>
                    <a:pt x="10" y="300"/>
                  </a:cubicBezTo>
                  <a:cubicBezTo>
                    <a:pt x="300" y="10"/>
                    <a:pt x="300" y="10"/>
                    <a:pt x="300" y="10"/>
                  </a:cubicBezTo>
                  <a:cubicBezTo>
                    <a:pt x="297" y="7"/>
                    <a:pt x="295" y="4"/>
                    <a:pt x="2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C8C29700-F188-4EC9-864F-D753FD8E49B8}"/>
                </a:ext>
              </a:extLst>
            </p:cNvPr>
            <p:cNvSpPr>
              <a:spLocks/>
            </p:cNvSpPr>
            <p:nvPr/>
          </p:nvSpPr>
          <p:spPr bwMode="auto">
            <a:xfrm>
              <a:off x="10509250" y="5368925"/>
              <a:ext cx="1816100" cy="1816100"/>
            </a:xfrm>
            <a:custGeom>
              <a:avLst/>
              <a:gdLst>
                <a:gd name="T0" fmla="*/ 284 w 290"/>
                <a:gd name="T1" fmla="*/ 0 h 290"/>
                <a:gd name="T2" fmla="*/ 0 w 290"/>
                <a:gd name="T3" fmla="*/ 284 h 290"/>
                <a:gd name="T4" fmla="*/ 11 w 290"/>
                <a:gd name="T5" fmla="*/ 290 h 290"/>
                <a:gd name="T6" fmla="*/ 290 w 290"/>
                <a:gd name="T7" fmla="*/ 11 h 290"/>
                <a:gd name="T8" fmla="*/ 284 w 290"/>
                <a:gd name="T9" fmla="*/ 0 h 290"/>
              </a:gdLst>
              <a:ahLst/>
              <a:cxnLst>
                <a:cxn ang="0">
                  <a:pos x="T0" y="T1"/>
                </a:cxn>
                <a:cxn ang="0">
                  <a:pos x="T2" y="T3"/>
                </a:cxn>
                <a:cxn ang="0">
                  <a:pos x="T4" y="T5"/>
                </a:cxn>
                <a:cxn ang="0">
                  <a:pos x="T6" y="T7"/>
                </a:cxn>
                <a:cxn ang="0">
                  <a:pos x="T8" y="T9"/>
                </a:cxn>
              </a:cxnLst>
              <a:rect l="0" t="0" r="r" b="b"/>
              <a:pathLst>
                <a:path w="290" h="290">
                  <a:moveTo>
                    <a:pt x="284" y="0"/>
                  </a:moveTo>
                  <a:cubicBezTo>
                    <a:pt x="0" y="284"/>
                    <a:pt x="0" y="284"/>
                    <a:pt x="0" y="284"/>
                  </a:cubicBezTo>
                  <a:cubicBezTo>
                    <a:pt x="4" y="286"/>
                    <a:pt x="7" y="288"/>
                    <a:pt x="11" y="290"/>
                  </a:cubicBezTo>
                  <a:cubicBezTo>
                    <a:pt x="290" y="11"/>
                    <a:pt x="290" y="11"/>
                    <a:pt x="290" y="11"/>
                  </a:cubicBezTo>
                  <a:cubicBezTo>
                    <a:pt x="288" y="7"/>
                    <a:pt x="286" y="4"/>
                    <a:pt x="2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F4C3BD13-CD9B-493A-9BA5-0174D614AE1A}"/>
                </a:ext>
              </a:extLst>
            </p:cNvPr>
            <p:cNvSpPr>
              <a:spLocks/>
            </p:cNvSpPr>
            <p:nvPr/>
          </p:nvSpPr>
          <p:spPr bwMode="auto">
            <a:xfrm>
              <a:off x="10728325" y="5588000"/>
              <a:ext cx="1690688" cy="1690688"/>
            </a:xfrm>
            <a:custGeom>
              <a:avLst/>
              <a:gdLst>
                <a:gd name="T0" fmla="*/ 266 w 270"/>
                <a:gd name="T1" fmla="*/ 0 h 270"/>
                <a:gd name="T2" fmla="*/ 0 w 270"/>
                <a:gd name="T3" fmla="*/ 266 h 270"/>
                <a:gd name="T4" fmla="*/ 12 w 270"/>
                <a:gd name="T5" fmla="*/ 270 h 270"/>
                <a:gd name="T6" fmla="*/ 270 w 270"/>
                <a:gd name="T7" fmla="*/ 12 h 270"/>
                <a:gd name="T8" fmla="*/ 266 w 270"/>
                <a:gd name="T9" fmla="*/ 0 h 270"/>
              </a:gdLst>
              <a:ahLst/>
              <a:cxnLst>
                <a:cxn ang="0">
                  <a:pos x="T0" y="T1"/>
                </a:cxn>
                <a:cxn ang="0">
                  <a:pos x="T2" y="T3"/>
                </a:cxn>
                <a:cxn ang="0">
                  <a:pos x="T4" y="T5"/>
                </a:cxn>
                <a:cxn ang="0">
                  <a:pos x="T6" y="T7"/>
                </a:cxn>
                <a:cxn ang="0">
                  <a:pos x="T8" y="T9"/>
                </a:cxn>
              </a:cxnLst>
              <a:rect l="0" t="0" r="r" b="b"/>
              <a:pathLst>
                <a:path w="270" h="270">
                  <a:moveTo>
                    <a:pt x="266" y="0"/>
                  </a:moveTo>
                  <a:cubicBezTo>
                    <a:pt x="0" y="266"/>
                    <a:pt x="0" y="266"/>
                    <a:pt x="0" y="266"/>
                  </a:cubicBezTo>
                  <a:cubicBezTo>
                    <a:pt x="4" y="268"/>
                    <a:pt x="8" y="269"/>
                    <a:pt x="12" y="270"/>
                  </a:cubicBezTo>
                  <a:cubicBezTo>
                    <a:pt x="270" y="12"/>
                    <a:pt x="270" y="12"/>
                    <a:pt x="270" y="12"/>
                  </a:cubicBezTo>
                  <a:cubicBezTo>
                    <a:pt x="269" y="8"/>
                    <a:pt x="268" y="4"/>
                    <a:pt x="2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7691ACD1-8599-465D-A22B-106B1F9A12DA}"/>
                </a:ext>
              </a:extLst>
            </p:cNvPr>
            <p:cNvSpPr>
              <a:spLocks/>
            </p:cNvSpPr>
            <p:nvPr/>
          </p:nvSpPr>
          <p:spPr bwMode="auto">
            <a:xfrm>
              <a:off x="10979150" y="5845175"/>
              <a:ext cx="1497013" cy="1489075"/>
            </a:xfrm>
            <a:custGeom>
              <a:avLst/>
              <a:gdLst>
                <a:gd name="T0" fmla="*/ 237 w 239"/>
                <a:gd name="T1" fmla="*/ 0 h 238"/>
                <a:gd name="T2" fmla="*/ 0 w 239"/>
                <a:gd name="T3" fmla="*/ 236 h 238"/>
                <a:gd name="T4" fmla="*/ 16 w 239"/>
                <a:gd name="T5" fmla="*/ 238 h 238"/>
                <a:gd name="T6" fmla="*/ 239 w 239"/>
                <a:gd name="T7" fmla="*/ 15 h 238"/>
                <a:gd name="T8" fmla="*/ 237 w 239"/>
                <a:gd name="T9" fmla="*/ 0 h 238"/>
              </a:gdLst>
              <a:ahLst/>
              <a:cxnLst>
                <a:cxn ang="0">
                  <a:pos x="T0" y="T1"/>
                </a:cxn>
                <a:cxn ang="0">
                  <a:pos x="T2" y="T3"/>
                </a:cxn>
                <a:cxn ang="0">
                  <a:pos x="T4" y="T5"/>
                </a:cxn>
                <a:cxn ang="0">
                  <a:pos x="T6" y="T7"/>
                </a:cxn>
                <a:cxn ang="0">
                  <a:pos x="T8" y="T9"/>
                </a:cxn>
              </a:cxnLst>
              <a:rect l="0" t="0" r="r" b="b"/>
              <a:pathLst>
                <a:path w="239" h="238">
                  <a:moveTo>
                    <a:pt x="237" y="0"/>
                  </a:moveTo>
                  <a:cubicBezTo>
                    <a:pt x="0" y="236"/>
                    <a:pt x="0" y="236"/>
                    <a:pt x="0" y="236"/>
                  </a:cubicBezTo>
                  <a:cubicBezTo>
                    <a:pt x="6" y="237"/>
                    <a:pt x="11" y="237"/>
                    <a:pt x="16" y="238"/>
                  </a:cubicBezTo>
                  <a:cubicBezTo>
                    <a:pt x="239" y="15"/>
                    <a:pt x="239" y="15"/>
                    <a:pt x="239" y="15"/>
                  </a:cubicBezTo>
                  <a:cubicBezTo>
                    <a:pt x="238" y="10"/>
                    <a:pt x="238" y="5"/>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EC80A03-1DCC-42B1-9B95-2F7E30C1F3CD}"/>
                </a:ext>
              </a:extLst>
            </p:cNvPr>
            <p:cNvSpPr>
              <a:spLocks/>
            </p:cNvSpPr>
            <p:nvPr/>
          </p:nvSpPr>
          <p:spPr bwMode="auto">
            <a:xfrm>
              <a:off x="11291888" y="6151563"/>
              <a:ext cx="1177925" cy="1182688"/>
            </a:xfrm>
            <a:custGeom>
              <a:avLst/>
              <a:gdLst>
                <a:gd name="T0" fmla="*/ 188 w 188"/>
                <a:gd name="T1" fmla="*/ 0 h 189"/>
                <a:gd name="T2" fmla="*/ 0 w 188"/>
                <a:gd name="T3" fmla="*/ 189 h 189"/>
                <a:gd name="T4" fmla="*/ 20 w 188"/>
                <a:gd name="T5" fmla="*/ 186 h 189"/>
                <a:gd name="T6" fmla="*/ 186 w 188"/>
                <a:gd name="T7" fmla="*/ 20 h 189"/>
                <a:gd name="T8" fmla="*/ 188 w 188"/>
                <a:gd name="T9" fmla="*/ 0 h 189"/>
              </a:gdLst>
              <a:ahLst/>
              <a:cxnLst>
                <a:cxn ang="0">
                  <a:pos x="T0" y="T1"/>
                </a:cxn>
                <a:cxn ang="0">
                  <a:pos x="T2" y="T3"/>
                </a:cxn>
                <a:cxn ang="0">
                  <a:pos x="T4" y="T5"/>
                </a:cxn>
                <a:cxn ang="0">
                  <a:pos x="T6" y="T7"/>
                </a:cxn>
                <a:cxn ang="0">
                  <a:pos x="T8" y="T9"/>
                </a:cxn>
              </a:cxnLst>
              <a:rect l="0" t="0" r="r" b="b"/>
              <a:pathLst>
                <a:path w="188" h="189">
                  <a:moveTo>
                    <a:pt x="188" y="0"/>
                  </a:moveTo>
                  <a:cubicBezTo>
                    <a:pt x="0" y="189"/>
                    <a:pt x="0" y="189"/>
                    <a:pt x="0" y="189"/>
                  </a:cubicBezTo>
                  <a:cubicBezTo>
                    <a:pt x="7" y="188"/>
                    <a:pt x="13" y="187"/>
                    <a:pt x="20" y="186"/>
                  </a:cubicBezTo>
                  <a:cubicBezTo>
                    <a:pt x="186" y="20"/>
                    <a:pt x="186" y="20"/>
                    <a:pt x="186" y="20"/>
                  </a:cubicBezTo>
                  <a:cubicBezTo>
                    <a:pt x="187" y="14"/>
                    <a:pt x="188" y="7"/>
                    <a:pt x="1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4CBB8BC3-B51F-41B1-A064-4B2A881988FC}"/>
                </a:ext>
              </a:extLst>
            </p:cNvPr>
            <p:cNvSpPr>
              <a:spLocks/>
            </p:cNvSpPr>
            <p:nvPr/>
          </p:nvSpPr>
          <p:spPr bwMode="auto">
            <a:xfrm>
              <a:off x="11737975" y="6596063"/>
              <a:ext cx="612775" cy="619125"/>
            </a:xfrm>
            <a:custGeom>
              <a:avLst/>
              <a:gdLst>
                <a:gd name="T0" fmla="*/ 0 w 98"/>
                <a:gd name="T1" fmla="*/ 99 h 99"/>
                <a:gd name="T2" fmla="*/ 58 w 98"/>
                <a:gd name="T3" fmla="*/ 58 h 99"/>
                <a:gd name="T4" fmla="*/ 98 w 98"/>
                <a:gd name="T5" fmla="*/ 0 h 99"/>
                <a:gd name="T6" fmla="*/ 0 w 98"/>
                <a:gd name="T7" fmla="*/ 99 h 99"/>
              </a:gdLst>
              <a:ahLst/>
              <a:cxnLst>
                <a:cxn ang="0">
                  <a:pos x="T0" y="T1"/>
                </a:cxn>
                <a:cxn ang="0">
                  <a:pos x="T2" y="T3"/>
                </a:cxn>
                <a:cxn ang="0">
                  <a:pos x="T4" y="T5"/>
                </a:cxn>
                <a:cxn ang="0">
                  <a:pos x="T6" y="T7"/>
                </a:cxn>
              </a:cxnLst>
              <a:rect l="0" t="0" r="r" b="b"/>
              <a:pathLst>
                <a:path w="98" h="99">
                  <a:moveTo>
                    <a:pt x="0" y="99"/>
                  </a:moveTo>
                  <a:cubicBezTo>
                    <a:pt x="21" y="89"/>
                    <a:pt x="40" y="75"/>
                    <a:pt x="58" y="58"/>
                  </a:cubicBezTo>
                  <a:cubicBezTo>
                    <a:pt x="75" y="41"/>
                    <a:pt x="89" y="21"/>
                    <a:pt x="98" y="0"/>
                  </a:cubicBez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89CF5A1D-6F85-4C96-81E2-519B32591C18}"/>
              </a:ext>
            </a:extLst>
          </p:cNvPr>
          <p:cNvPicPr>
            <a:picLocks noChangeAspect="1"/>
          </p:cNvPicPr>
          <p:nvPr/>
        </p:nvPicPr>
        <p:blipFill>
          <a:blip r:embed="rId11"/>
          <a:stretch>
            <a:fillRect/>
          </a:stretch>
        </p:blipFill>
        <p:spPr>
          <a:xfrm>
            <a:off x="0" y="0"/>
            <a:ext cx="6358679" cy="4993057"/>
          </a:xfrm>
          <a:prstGeom prst="rect">
            <a:avLst/>
          </a:prstGeom>
        </p:spPr>
      </p:pic>
      <p:sp>
        <p:nvSpPr>
          <p:cNvPr id="8" name="Rectangle 7">
            <a:extLst>
              <a:ext uri="{FF2B5EF4-FFF2-40B4-BE49-F238E27FC236}">
                <a16:creationId xmlns:a16="http://schemas.microsoft.com/office/drawing/2014/main" id="{BF8C1F53-CED1-4546-B8BF-42E24941C02D}"/>
              </a:ext>
            </a:extLst>
          </p:cNvPr>
          <p:cNvSpPr/>
          <p:nvPr/>
        </p:nvSpPr>
        <p:spPr>
          <a:xfrm>
            <a:off x="4642338" y="1589531"/>
            <a:ext cx="7549662" cy="5268469"/>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algn="ctr"/>
            <a:r>
              <a:rPr lang="en-US" sz="5400" spc="300">
                <a:latin typeface="+mj-lt"/>
              </a:rPr>
              <a:t>QUESTION AND ANSWERS</a:t>
            </a:r>
            <a:endParaRPr lang="en-US" sz="5400" spc="300" dirty="0">
              <a:latin typeface="+mj-lt"/>
            </a:endParaRPr>
          </a:p>
        </p:txBody>
      </p:sp>
    </p:spTree>
    <p:extLst>
      <p:ext uri="{BB962C8B-B14F-4D97-AF65-F5344CB8AC3E}">
        <p14:creationId xmlns:p14="http://schemas.microsoft.com/office/powerpoint/2010/main" val="1947330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A66348-E73A-420C-944E-55730A53C63B}"/>
              </a:ext>
            </a:extLst>
          </p:cNvPr>
          <p:cNvGraphicFramePr>
            <a:graphicFrameLocks noChangeAspect="1"/>
          </p:cNvGraphicFramePr>
          <p:nvPr>
            <p:custDataLst>
              <p:tags r:id="rId2"/>
            </p:custDataLst>
            <p:extLst>
              <p:ext uri="{D42A27DB-BD31-4B8C-83A1-F6EECF244321}">
                <p14:modId xmlns:p14="http://schemas.microsoft.com/office/powerpoint/2010/main" val="2150350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361E84-0E8A-461C-BFB6-17DBC3A9B5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Gill Sans MT" panose="020B0502020104020203" pitchFamily="34" charset="0"/>
              <a:ea typeface="+mj-ea"/>
              <a:cs typeface="+mj-cs"/>
              <a:sym typeface="Gill Sans MT" panose="020B0502020104020203" pitchFamily="34" charset="0"/>
            </a:endParaRPr>
          </a:p>
        </p:txBody>
      </p:sp>
      <p:grpSp>
        <p:nvGrpSpPr>
          <p:cNvPr id="40" name="Group 39">
            <a:extLst>
              <a:ext uri="{FF2B5EF4-FFF2-40B4-BE49-F238E27FC236}">
                <a16:creationId xmlns:a16="http://schemas.microsoft.com/office/drawing/2014/main" id="{3D1699A6-4097-46C2-86F2-C6EB7D1B37DD}"/>
              </a:ext>
            </a:extLst>
          </p:cNvPr>
          <p:cNvGrpSpPr/>
          <p:nvPr/>
        </p:nvGrpSpPr>
        <p:grpSpPr>
          <a:xfrm rot="5400000">
            <a:off x="-936157" y="1312248"/>
            <a:ext cx="1915755" cy="1049076"/>
            <a:chOff x="4575859" y="696109"/>
            <a:chExt cx="1915755" cy="1049076"/>
          </a:xfrm>
          <a:solidFill>
            <a:schemeClr val="accent1"/>
          </a:solidFill>
        </p:grpSpPr>
        <p:pic>
          <p:nvPicPr>
            <p:cNvPr id="41" name="Graphic 40">
              <a:extLst>
                <a:ext uri="{FF2B5EF4-FFF2-40B4-BE49-F238E27FC236}">
                  <a16:creationId xmlns:a16="http://schemas.microsoft.com/office/drawing/2014/main" id="{725F99C4-0E51-4A75-8120-7804740F092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575859" y="696109"/>
              <a:ext cx="1915755" cy="449786"/>
            </a:xfrm>
            <a:prstGeom prst="rect">
              <a:avLst/>
            </a:prstGeom>
          </p:spPr>
        </p:pic>
        <p:pic>
          <p:nvPicPr>
            <p:cNvPr id="42" name="Graphic 41">
              <a:extLst>
                <a:ext uri="{FF2B5EF4-FFF2-40B4-BE49-F238E27FC236}">
                  <a16:creationId xmlns:a16="http://schemas.microsoft.com/office/drawing/2014/main" id="{59E85551-B647-4110-B1F3-B4525200591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575859" y="1295399"/>
              <a:ext cx="1915755" cy="449786"/>
            </a:xfrm>
            <a:prstGeom prst="rect">
              <a:avLst/>
            </a:prstGeom>
          </p:spPr>
        </p:pic>
      </p:grpSp>
      <p:sp>
        <p:nvSpPr>
          <p:cNvPr id="18" name="Rectangle 17">
            <a:extLst>
              <a:ext uri="{FF2B5EF4-FFF2-40B4-BE49-F238E27FC236}">
                <a16:creationId xmlns:a16="http://schemas.microsoft.com/office/drawing/2014/main" id="{719F8990-9244-43EA-8179-635B588E5692}"/>
              </a:ext>
            </a:extLst>
          </p:cNvPr>
          <p:cNvSpPr/>
          <p:nvPr/>
        </p:nvSpPr>
        <p:spPr>
          <a:xfrm>
            <a:off x="0" y="0"/>
            <a:ext cx="12192000" cy="186944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920240" rIns="182880" rtlCol="0" anchor="t" anchorCtr="0"/>
          <a:lstStyle/>
          <a:p>
            <a:pPr algn="ctr"/>
            <a:endParaRPr lang="en-US" sz="4000" spc="300" dirty="0"/>
          </a:p>
        </p:txBody>
      </p:sp>
      <p:sp>
        <p:nvSpPr>
          <p:cNvPr id="2" name="Title 1">
            <a:extLst>
              <a:ext uri="{FF2B5EF4-FFF2-40B4-BE49-F238E27FC236}">
                <a16:creationId xmlns:a16="http://schemas.microsoft.com/office/drawing/2014/main" id="{A328959F-7C33-42F3-AD45-194D3D87E76E}"/>
              </a:ext>
            </a:extLst>
          </p:cNvPr>
          <p:cNvSpPr>
            <a:spLocks noGrp="1"/>
          </p:cNvSpPr>
          <p:nvPr>
            <p:ph type="title"/>
          </p:nvPr>
        </p:nvSpPr>
        <p:spPr>
          <a:xfrm>
            <a:off x="838200" y="442278"/>
            <a:ext cx="10515600" cy="984885"/>
          </a:xfrm>
        </p:spPr>
        <p:txBody>
          <a:bodyPr lIns="0" tIns="0" rIns="0" bIns="0">
            <a:spAutoFit/>
          </a:bodyPr>
          <a:lstStyle/>
          <a:p>
            <a:pPr algn="ctr">
              <a:lnSpc>
                <a:spcPct val="100000"/>
              </a:lnSpc>
            </a:pPr>
            <a:r>
              <a:rPr lang="en-US" sz="3200" spc="300" dirty="0">
                <a:solidFill>
                  <a:schemeClr val="bg1"/>
                </a:solidFill>
              </a:rPr>
              <a:t>WHAT IS THE TOPIC AND WHAT ARE THE AIMS/OBJECTIVES OF THIS PRESENTATION</a:t>
            </a:r>
          </a:p>
        </p:txBody>
      </p:sp>
      <p:sp>
        <p:nvSpPr>
          <p:cNvPr id="12" name="Ribbon: Tilted Up 11">
            <a:extLst>
              <a:ext uri="{FF2B5EF4-FFF2-40B4-BE49-F238E27FC236}">
                <a16:creationId xmlns:a16="http://schemas.microsoft.com/office/drawing/2014/main" id="{5983597D-FE42-44D2-A6E5-D7C5364A60E7}"/>
              </a:ext>
            </a:extLst>
          </p:cNvPr>
          <p:cNvSpPr/>
          <p:nvPr/>
        </p:nvSpPr>
        <p:spPr>
          <a:xfrm>
            <a:off x="4168052" y="5500555"/>
            <a:ext cx="3855896" cy="1116419"/>
          </a:xfrm>
          <a:prstGeom prst="ribbon2">
            <a:avLst>
              <a:gd name="adj1" fmla="val 16667"/>
              <a:gd name="adj2" fmla="val 63991"/>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Gift of God to us all</a:t>
            </a:r>
          </a:p>
          <a:p>
            <a:pPr algn="ctr"/>
            <a:r>
              <a:rPr lang="en-GB" dirty="0" smtClean="0"/>
              <a:t>“Knowledge”</a:t>
            </a:r>
            <a:endParaRPr lang="en-GB" dirty="0"/>
          </a:p>
        </p:txBody>
      </p:sp>
      <p:sp>
        <p:nvSpPr>
          <p:cNvPr id="15" name="Content Placeholder 2">
            <a:extLst>
              <a:ext uri="{FF2B5EF4-FFF2-40B4-BE49-F238E27FC236}">
                <a16:creationId xmlns:a16="http://schemas.microsoft.com/office/drawing/2014/main" id="{C0845F8E-AA33-4187-88A2-527AFED7A7A4}"/>
              </a:ext>
            </a:extLst>
          </p:cNvPr>
          <p:cNvSpPr txBox="1">
            <a:spLocks/>
          </p:cNvSpPr>
          <p:nvPr/>
        </p:nvSpPr>
        <p:spPr>
          <a:xfrm>
            <a:off x="938221" y="1906234"/>
            <a:ext cx="10315558" cy="40581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1600" dirty="0">
                <a:solidFill>
                  <a:schemeClr val="accent1"/>
                </a:solidFill>
              </a:rPr>
              <a:t>There are </a:t>
            </a:r>
            <a:r>
              <a:rPr lang="en-GB" sz="2400" dirty="0">
                <a:solidFill>
                  <a:schemeClr val="accent1"/>
                </a:solidFill>
              </a:rPr>
              <a:t>5</a:t>
            </a:r>
            <a:r>
              <a:rPr lang="en-GB" sz="1600" dirty="0">
                <a:solidFill>
                  <a:schemeClr val="accent1"/>
                </a:solidFill>
              </a:rPr>
              <a:t> main objectives which I hope we will achieve during this presentation:</a:t>
            </a:r>
          </a:p>
        </p:txBody>
      </p:sp>
      <p:sp>
        <p:nvSpPr>
          <p:cNvPr id="19" name="Oval 18">
            <a:extLst>
              <a:ext uri="{FF2B5EF4-FFF2-40B4-BE49-F238E27FC236}">
                <a16:creationId xmlns:a16="http://schemas.microsoft.com/office/drawing/2014/main" id="{D789B143-1290-44A0-A86F-9288D22A3BED}"/>
              </a:ext>
            </a:extLst>
          </p:cNvPr>
          <p:cNvSpPr/>
          <p:nvPr/>
        </p:nvSpPr>
        <p:spPr>
          <a:xfrm>
            <a:off x="230304" y="2761971"/>
            <a:ext cx="2519166" cy="251916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600" dirty="0"/>
          </a:p>
        </p:txBody>
      </p:sp>
      <p:sp>
        <p:nvSpPr>
          <p:cNvPr id="20" name="Oval 19">
            <a:extLst>
              <a:ext uri="{FF2B5EF4-FFF2-40B4-BE49-F238E27FC236}">
                <a16:creationId xmlns:a16="http://schemas.microsoft.com/office/drawing/2014/main" id="{927C68B2-EB31-4E4F-A21B-925C13954E55}"/>
              </a:ext>
            </a:extLst>
          </p:cNvPr>
          <p:cNvSpPr/>
          <p:nvPr/>
        </p:nvSpPr>
        <p:spPr>
          <a:xfrm>
            <a:off x="2533361" y="2761971"/>
            <a:ext cx="2519166" cy="251916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600" dirty="0"/>
          </a:p>
        </p:txBody>
      </p:sp>
      <p:sp>
        <p:nvSpPr>
          <p:cNvPr id="21" name="Oval 20">
            <a:extLst>
              <a:ext uri="{FF2B5EF4-FFF2-40B4-BE49-F238E27FC236}">
                <a16:creationId xmlns:a16="http://schemas.microsoft.com/office/drawing/2014/main" id="{46D87005-2123-4886-9AC8-6C21AABF6978}"/>
              </a:ext>
            </a:extLst>
          </p:cNvPr>
          <p:cNvSpPr/>
          <p:nvPr/>
        </p:nvSpPr>
        <p:spPr>
          <a:xfrm>
            <a:off x="4836418" y="2761971"/>
            <a:ext cx="2519166" cy="251916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600" dirty="0"/>
          </a:p>
        </p:txBody>
      </p:sp>
      <p:sp>
        <p:nvSpPr>
          <p:cNvPr id="22" name="Oval 21">
            <a:extLst>
              <a:ext uri="{FF2B5EF4-FFF2-40B4-BE49-F238E27FC236}">
                <a16:creationId xmlns:a16="http://schemas.microsoft.com/office/drawing/2014/main" id="{50CB2910-5102-4DBD-A99E-4895EEBE0594}"/>
              </a:ext>
            </a:extLst>
          </p:cNvPr>
          <p:cNvSpPr/>
          <p:nvPr/>
        </p:nvSpPr>
        <p:spPr>
          <a:xfrm>
            <a:off x="7139475" y="2761971"/>
            <a:ext cx="2519166" cy="251916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600" dirty="0"/>
          </a:p>
        </p:txBody>
      </p:sp>
      <p:sp>
        <p:nvSpPr>
          <p:cNvPr id="23" name="Oval 22">
            <a:extLst>
              <a:ext uri="{FF2B5EF4-FFF2-40B4-BE49-F238E27FC236}">
                <a16:creationId xmlns:a16="http://schemas.microsoft.com/office/drawing/2014/main" id="{577DD1E5-112B-436E-8AB4-B24F10ADE15D}"/>
              </a:ext>
            </a:extLst>
          </p:cNvPr>
          <p:cNvSpPr/>
          <p:nvPr/>
        </p:nvSpPr>
        <p:spPr>
          <a:xfrm>
            <a:off x="9442530" y="2761971"/>
            <a:ext cx="2519166" cy="251916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600" dirty="0"/>
          </a:p>
        </p:txBody>
      </p:sp>
      <p:sp>
        <p:nvSpPr>
          <p:cNvPr id="29" name="Rectangle 28">
            <a:extLst>
              <a:ext uri="{FF2B5EF4-FFF2-40B4-BE49-F238E27FC236}">
                <a16:creationId xmlns:a16="http://schemas.microsoft.com/office/drawing/2014/main" id="{329ECBDA-ADC2-48EA-ACB0-C570B547D00A}"/>
              </a:ext>
            </a:extLst>
          </p:cNvPr>
          <p:cNvSpPr/>
          <p:nvPr/>
        </p:nvSpPr>
        <p:spPr>
          <a:xfrm>
            <a:off x="516620" y="3282890"/>
            <a:ext cx="1946534"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algn="ctr">
              <a:buNone/>
            </a:pPr>
            <a:r>
              <a:rPr lang="en-GB" sz="1600" dirty="0"/>
              <a:t>To ensure my friends and family are aware</a:t>
            </a:r>
            <a:br>
              <a:rPr lang="en-GB" sz="1600" dirty="0"/>
            </a:br>
            <a:r>
              <a:rPr lang="en-GB" sz="1600" dirty="0"/>
              <a:t>of the potential risks</a:t>
            </a:r>
            <a:br>
              <a:rPr lang="en-GB" sz="1600" dirty="0"/>
            </a:br>
            <a:r>
              <a:rPr lang="en-GB" sz="1600" dirty="0"/>
              <a:t>of not adequately planning for</a:t>
            </a:r>
            <a:br>
              <a:rPr lang="en-GB" sz="1600" dirty="0"/>
            </a:br>
            <a:r>
              <a:rPr lang="en-GB" sz="1600" dirty="0"/>
              <a:t>retirement </a:t>
            </a:r>
          </a:p>
        </p:txBody>
      </p:sp>
      <p:sp>
        <p:nvSpPr>
          <p:cNvPr id="30" name="Rectangle 29">
            <a:extLst>
              <a:ext uri="{FF2B5EF4-FFF2-40B4-BE49-F238E27FC236}">
                <a16:creationId xmlns:a16="http://schemas.microsoft.com/office/drawing/2014/main" id="{6B366191-3E0C-4948-839F-62423F4DF96A}"/>
              </a:ext>
            </a:extLst>
          </p:cNvPr>
          <p:cNvSpPr/>
          <p:nvPr/>
        </p:nvSpPr>
        <p:spPr>
          <a:xfrm>
            <a:off x="2790186" y="3159780"/>
            <a:ext cx="2005516" cy="1723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algn="ctr">
              <a:buNone/>
            </a:pPr>
            <a:r>
              <a:rPr lang="en-GB" sz="1600" dirty="0"/>
              <a:t>To merely shine a</a:t>
            </a:r>
            <a:br>
              <a:rPr lang="en-GB" sz="1600" dirty="0"/>
            </a:br>
            <a:r>
              <a:rPr lang="en-GB" sz="1600" dirty="0"/>
              <a:t>light on the area of planning for our old age and to draw out the disparity in society due to knowledge and information. </a:t>
            </a:r>
          </a:p>
        </p:txBody>
      </p:sp>
      <p:sp>
        <p:nvSpPr>
          <p:cNvPr id="31" name="Rectangle 30">
            <a:extLst>
              <a:ext uri="{FF2B5EF4-FFF2-40B4-BE49-F238E27FC236}">
                <a16:creationId xmlns:a16="http://schemas.microsoft.com/office/drawing/2014/main" id="{5A7FF3EF-FAA4-40B8-B87F-2EF871D41911}"/>
              </a:ext>
            </a:extLst>
          </p:cNvPr>
          <p:cNvSpPr/>
          <p:nvPr/>
        </p:nvSpPr>
        <p:spPr>
          <a:xfrm>
            <a:off x="5151358" y="3282890"/>
            <a:ext cx="1889286"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algn="ctr">
              <a:buNone/>
            </a:pPr>
            <a:r>
              <a:rPr lang="en-GB" sz="1600" dirty="0"/>
              <a:t>To identify some</a:t>
            </a:r>
            <a:br>
              <a:rPr lang="en-GB" sz="1600" dirty="0"/>
            </a:br>
            <a:r>
              <a:rPr lang="en-GB" sz="1600" dirty="0"/>
              <a:t>of the problems and  challenges facing individuals and reasons why folks</a:t>
            </a:r>
            <a:br>
              <a:rPr lang="en-GB" sz="1600" dirty="0"/>
            </a:br>
            <a:r>
              <a:rPr lang="en-GB" sz="1600" dirty="0"/>
              <a:t>fail to plan </a:t>
            </a:r>
          </a:p>
        </p:txBody>
      </p:sp>
      <p:sp>
        <p:nvSpPr>
          <p:cNvPr id="32" name="Rectangle 31">
            <a:extLst>
              <a:ext uri="{FF2B5EF4-FFF2-40B4-BE49-F238E27FC236}">
                <a16:creationId xmlns:a16="http://schemas.microsoft.com/office/drawing/2014/main" id="{5535D37B-B732-4B3A-9555-10B19BB9687C}"/>
              </a:ext>
            </a:extLst>
          </p:cNvPr>
          <p:cNvSpPr/>
          <p:nvPr/>
        </p:nvSpPr>
        <p:spPr>
          <a:xfrm>
            <a:off x="7463768" y="3282890"/>
            <a:ext cx="1870580"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algn="ctr">
              <a:buNone/>
            </a:pPr>
            <a:r>
              <a:rPr lang="en-GB" sz="1600" dirty="0"/>
              <a:t>To create an avenue</a:t>
            </a:r>
            <a:br>
              <a:rPr lang="en-GB" sz="1600" dirty="0"/>
            </a:br>
            <a:r>
              <a:rPr lang="en-GB" sz="1600" dirty="0"/>
              <a:t>to have a robust discussion about these points, share personal knowledge and experiences </a:t>
            </a:r>
          </a:p>
        </p:txBody>
      </p:sp>
      <p:sp>
        <p:nvSpPr>
          <p:cNvPr id="33" name="Rectangle 32">
            <a:extLst>
              <a:ext uri="{FF2B5EF4-FFF2-40B4-BE49-F238E27FC236}">
                <a16:creationId xmlns:a16="http://schemas.microsoft.com/office/drawing/2014/main" id="{2571DCB4-106B-4643-9CC1-9346B5874E05}"/>
              </a:ext>
            </a:extLst>
          </p:cNvPr>
          <p:cNvSpPr/>
          <p:nvPr/>
        </p:nvSpPr>
        <p:spPr>
          <a:xfrm>
            <a:off x="9668971" y="3036670"/>
            <a:ext cx="2066285"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algn="ctr">
              <a:buNone/>
            </a:pPr>
            <a:r>
              <a:rPr lang="en-GB" sz="1600" dirty="0"/>
              <a:t>To ultimately</a:t>
            </a:r>
            <a:br>
              <a:rPr lang="en-GB" sz="1600" dirty="0"/>
            </a:br>
            <a:r>
              <a:rPr lang="en-GB" sz="1600" dirty="0"/>
              <a:t>challenge us to seek professional advice from a qualified Financial Advisor, or for those who are financially savvy, to put together a plan for their families.</a:t>
            </a:r>
          </a:p>
        </p:txBody>
      </p:sp>
      <p:sp>
        <p:nvSpPr>
          <p:cNvPr id="34" name="Oval 33">
            <a:extLst>
              <a:ext uri="{FF2B5EF4-FFF2-40B4-BE49-F238E27FC236}">
                <a16:creationId xmlns:a16="http://schemas.microsoft.com/office/drawing/2014/main" id="{13444AD2-A731-43A8-9AB4-01DCD78BF0DB}"/>
              </a:ext>
            </a:extLst>
          </p:cNvPr>
          <p:cNvSpPr/>
          <p:nvPr/>
        </p:nvSpPr>
        <p:spPr>
          <a:xfrm>
            <a:off x="1901252" y="2459563"/>
            <a:ext cx="632107" cy="632107"/>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dirty="0"/>
              <a:t>01</a:t>
            </a:r>
          </a:p>
        </p:txBody>
      </p:sp>
      <p:sp>
        <p:nvSpPr>
          <p:cNvPr id="35" name="Oval 34">
            <a:extLst>
              <a:ext uri="{FF2B5EF4-FFF2-40B4-BE49-F238E27FC236}">
                <a16:creationId xmlns:a16="http://schemas.microsoft.com/office/drawing/2014/main" id="{8E80006F-DCD7-4F00-8280-12CDB1667117}"/>
              </a:ext>
            </a:extLst>
          </p:cNvPr>
          <p:cNvSpPr/>
          <p:nvPr/>
        </p:nvSpPr>
        <p:spPr>
          <a:xfrm>
            <a:off x="4204309" y="2459563"/>
            <a:ext cx="632107" cy="63210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dirty="0"/>
              <a:t>02</a:t>
            </a:r>
          </a:p>
        </p:txBody>
      </p:sp>
      <p:sp>
        <p:nvSpPr>
          <p:cNvPr id="36" name="Oval 35">
            <a:extLst>
              <a:ext uri="{FF2B5EF4-FFF2-40B4-BE49-F238E27FC236}">
                <a16:creationId xmlns:a16="http://schemas.microsoft.com/office/drawing/2014/main" id="{D6F2480A-8C4A-4100-B002-38C4995111A5}"/>
              </a:ext>
            </a:extLst>
          </p:cNvPr>
          <p:cNvSpPr/>
          <p:nvPr/>
        </p:nvSpPr>
        <p:spPr>
          <a:xfrm>
            <a:off x="6507366" y="2459563"/>
            <a:ext cx="632107" cy="632107"/>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dirty="0"/>
              <a:t>03</a:t>
            </a:r>
          </a:p>
        </p:txBody>
      </p:sp>
      <p:sp>
        <p:nvSpPr>
          <p:cNvPr id="37" name="Oval 36">
            <a:extLst>
              <a:ext uri="{FF2B5EF4-FFF2-40B4-BE49-F238E27FC236}">
                <a16:creationId xmlns:a16="http://schemas.microsoft.com/office/drawing/2014/main" id="{5667D958-C35E-48AB-B605-9AC8DBEA820A}"/>
              </a:ext>
            </a:extLst>
          </p:cNvPr>
          <p:cNvSpPr/>
          <p:nvPr/>
        </p:nvSpPr>
        <p:spPr>
          <a:xfrm>
            <a:off x="8810423" y="2459563"/>
            <a:ext cx="632107" cy="63210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dirty="0"/>
              <a:t>04</a:t>
            </a:r>
          </a:p>
        </p:txBody>
      </p:sp>
      <p:sp>
        <p:nvSpPr>
          <p:cNvPr id="38" name="Oval 37">
            <a:extLst>
              <a:ext uri="{FF2B5EF4-FFF2-40B4-BE49-F238E27FC236}">
                <a16:creationId xmlns:a16="http://schemas.microsoft.com/office/drawing/2014/main" id="{123541BC-967B-496C-9271-906ED9353115}"/>
              </a:ext>
            </a:extLst>
          </p:cNvPr>
          <p:cNvSpPr/>
          <p:nvPr/>
        </p:nvSpPr>
        <p:spPr>
          <a:xfrm>
            <a:off x="11113478" y="2459563"/>
            <a:ext cx="632107" cy="632107"/>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800" dirty="0"/>
              <a:t>05</a:t>
            </a:r>
          </a:p>
        </p:txBody>
      </p:sp>
      <p:pic>
        <p:nvPicPr>
          <p:cNvPr id="39" name="Graphic 38">
            <a:extLst>
              <a:ext uri="{FF2B5EF4-FFF2-40B4-BE49-F238E27FC236}">
                <a16:creationId xmlns:a16="http://schemas.microsoft.com/office/drawing/2014/main" id="{E12DFC7F-0CF9-4401-9189-19431BE25F3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556112" y="5250083"/>
            <a:ext cx="2764541" cy="2764541"/>
          </a:xfrm>
          <a:prstGeom prst="rect">
            <a:avLst/>
          </a:prstGeom>
        </p:spPr>
      </p:pic>
    </p:spTree>
    <p:extLst>
      <p:ext uri="{BB962C8B-B14F-4D97-AF65-F5344CB8AC3E}">
        <p14:creationId xmlns:p14="http://schemas.microsoft.com/office/powerpoint/2010/main" val="288761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A66348-E73A-420C-944E-55730A53C63B}"/>
              </a:ext>
            </a:extLst>
          </p:cNvPr>
          <p:cNvGraphicFramePr>
            <a:graphicFrameLocks noChangeAspect="1"/>
          </p:cNvGraphicFramePr>
          <p:nvPr>
            <p:custDataLst>
              <p:tags r:id="rId2"/>
            </p:custDataLst>
            <p:extLst>
              <p:ext uri="{D42A27DB-BD31-4B8C-83A1-F6EECF244321}">
                <p14:modId xmlns:p14="http://schemas.microsoft.com/office/powerpoint/2010/main" val="97126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425" imgH="426" progId="TCLayout.ActiveDocument.1">
                  <p:embed/>
                </p:oleObj>
              </mc:Choice>
              <mc:Fallback>
                <p:oleObj name="think-cell Slide" r:id="rId5" imgW="425" imgH="426" progId="TCLayout.ActiveDocument.1">
                  <p:embed/>
                  <p:pic>
                    <p:nvPicPr>
                      <p:cNvPr id="5" name="Object 4" hidden="1">
                        <a:extLst>
                          <a:ext uri="{FF2B5EF4-FFF2-40B4-BE49-F238E27FC236}">
                            <a16:creationId xmlns:a16="http://schemas.microsoft.com/office/drawing/2014/main" id="{CAA66348-E73A-420C-944E-55730A53C6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361E84-0E8A-461C-BFB6-17DBC3A9B5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Gill Sans MT" panose="020B0502020104020203" pitchFamily="34" charset="0"/>
              <a:ea typeface="+mj-ea"/>
              <a:cs typeface="+mj-cs"/>
              <a:sym typeface="Gill Sans MT" panose="020B0502020104020203" pitchFamily="34" charset="0"/>
            </a:endParaRPr>
          </a:p>
        </p:txBody>
      </p:sp>
      <p:pic>
        <p:nvPicPr>
          <p:cNvPr id="220" name="Picture 219" descr="A picture containing building, indoor, dark, room&#10;&#10;Description automatically generated">
            <a:extLst>
              <a:ext uri="{FF2B5EF4-FFF2-40B4-BE49-F238E27FC236}">
                <a16:creationId xmlns:a16="http://schemas.microsoft.com/office/drawing/2014/main" id="{1C01DD29-038E-4B0E-BF8F-14615E71E3F0}"/>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34798" r="37134"/>
          <a:stretch/>
        </p:blipFill>
        <p:spPr>
          <a:xfrm>
            <a:off x="-28332" y="0"/>
            <a:ext cx="3457332" cy="6858000"/>
          </a:xfrm>
          <a:prstGeom prst="rect">
            <a:avLst/>
          </a:prstGeom>
        </p:spPr>
      </p:pic>
      <p:pic>
        <p:nvPicPr>
          <p:cNvPr id="44" name="Graphic 43">
            <a:extLst>
              <a:ext uri="{FF2B5EF4-FFF2-40B4-BE49-F238E27FC236}">
                <a16:creationId xmlns:a16="http://schemas.microsoft.com/office/drawing/2014/main" id="{A930121F-6CE7-473D-A738-C1147A31A01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353383" y="5090890"/>
            <a:ext cx="2764541" cy="2764541"/>
          </a:xfrm>
          <a:prstGeom prst="rect">
            <a:avLst/>
          </a:prstGeom>
        </p:spPr>
      </p:pic>
      <p:pic>
        <p:nvPicPr>
          <p:cNvPr id="42" name="Graphic 41">
            <a:extLst>
              <a:ext uri="{FF2B5EF4-FFF2-40B4-BE49-F238E27FC236}">
                <a16:creationId xmlns:a16="http://schemas.microsoft.com/office/drawing/2014/main" id="{27AD59B0-CBD4-4467-8024-60D286EEDBB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flipV="1">
            <a:off x="2234877" y="6192802"/>
            <a:ext cx="2388243" cy="560718"/>
          </a:xfrm>
          <a:prstGeom prst="rect">
            <a:avLst/>
          </a:prstGeom>
        </p:spPr>
      </p:pic>
      <p:sp>
        <p:nvSpPr>
          <p:cNvPr id="40" name="Content Placeholder 2">
            <a:extLst>
              <a:ext uri="{FF2B5EF4-FFF2-40B4-BE49-F238E27FC236}">
                <a16:creationId xmlns:a16="http://schemas.microsoft.com/office/drawing/2014/main" id="{8F4E62CA-11F4-4261-AEBE-DF96FB47982C}"/>
              </a:ext>
            </a:extLst>
          </p:cNvPr>
          <p:cNvSpPr txBox="1">
            <a:spLocks/>
          </p:cNvSpPr>
          <p:nvPr/>
        </p:nvSpPr>
        <p:spPr>
          <a:xfrm>
            <a:off x="3677207" y="2198797"/>
            <a:ext cx="8233142" cy="34932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GB" sz="1700" dirty="0">
                <a:solidFill>
                  <a:schemeClr val="accent1"/>
                </a:solidFill>
                <a:latin typeface="Calibri Light" panose="020F0302020204030204" pitchFamily="34" charset="0"/>
                <a:cs typeface="Calibri Light" panose="020F0302020204030204" pitchFamily="34" charset="0"/>
              </a:rPr>
              <a:t>WHAT IS THE </a:t>
            </a:r>
            <a:r>
              <a:rPr lang="en-GB" sz="1700" b="1" dirty="0">
                <a:solidFill>
                  <a:schemeClr val="accent1"/>
                </a:solidFill>
                <a:latin typeface="Calibri Light" panose="020F0302020204030204" pitchFamily="34" charset="0"/>
                <a:cs typeface="Calibri Light" panose="020F0302020204030204" pitchFamily="34" charset="0"/>
              </a:rPr>
              <a:t>PROBLEM</a:t>
            </a:r>
            <a:r>
              <a:rPr lang="en-GB" sz="1700" dirty="0">
                <a:solidFill>
                  <a:schemeClr val="accent1"/>
                </a:solidFill>
                <a:latin typeface="Calibri Light" panose="020F0302020204030204" pitchFamily="34" charset="0"/>
                <a:cs typeface="Calibri Light" panose="020F0302020204030204" pitchFamily="34" charset="0"/>
              </a:rPr>
              <a:t>?</a:t>
            </a:r>
          </a:p>
          <a:p>
            <a:pPr>
              <a:lnSpc>
                <a:spcPct val="100000"/>
              </a:lnSpc>
              <a:spcBef>
                <a:spcPts val="1200"/>
              </a:spcBef>
            </a:pP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Research shows we are inadequately prepared for a comfortable standard of living in retirement.</a:t>
            </a:r>
          </a:p>
          <a:p>
            <a:pPr>
              <a:lnSpc>
                <a:spcPct val="100000"/>
              </a:lnSpc>
              <a:spcBef>
                <a:spcPts val="1200"/>
              </a:spcBef>
            </a:pP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More than one in four (26 percent) think that income of as little as £</a:t>
            </a:r>
            <a:r>
              <a:rPr lang="en-GB" sz="1700" dirty="0" smtClean="0">
                <a:solidFill>
                  <a:schemeClr val="tx1">
                    <a:lumMod val="75000"/>
                    <a:lumOff val="25000"/>
                  </a:schemeClr>
                </a:solidFill>
                <a:latin typeface="Calibri Light" panose="020F0302020204030204" pitchFamily="34" charset="0"/>
                <a:cs typeface="Calibri Light" panose="020F0302020204030204" pitchFamily="34" charset="0"/>
              </a:rPr>
              <a:t>11,500 </a:t>
            </a: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a year will be enough to sustain the lifestyle they want.</a:t>
            </a:r>
          </a:p>
          <a:p>
            <a:pPr>
              <a:lnSpc>
                <a:spcPct val="100000"/>
              </a:lnSpc>
              <a:spcBef>
                <a:spcPts val="1200"/>
              </a:spcBef>
            </a:pP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According to Retirement Living Standards published by the </a:t>
            </a:r>
            <a:r>
              <a:rPr lang="en-GB" sz="1700" dirty="0">
                <a:solidFill>
                  <a:schemeClr val="accent1"/>
                </a:solidFill>
                <a:latin typeface="Calibri Light" panose="020F0302020204030204" pitchFamily="34" charset="0"/>
                <a:cs typeface="Calibri Light" panose="020F0302020204030204" pitchFamily="34" charset="0"/>
              </a:rPr>
              <a:t>Pension and Lifetime Savings Association in October 2019</a:t>
            </a: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 this is a shocking £22,000 less than the recommended comfortable Retirement Standard of Living amount.</a:t>
            </a:r>
          </a:p>
          <a:p>
            <a:pPr>
              <a:lnSpc>
                <a:spcPct val="100000"/>
              </a:lnSpc>
              <a:spcBef>
                <a:spcPts val="1200"/>
              </a:spcBef>
            </a:pP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The Retirement Living Standards said that a comfortable lifestyle for a single person is estimated to require an income of £</a:t>
            </a:r>
            <a:r>
              <a:rPr lang="en-GB" sz="1700" dirty="0" smtClean="0">
                <a:solidFill>
                  <a:schemeClr val="tx1">
                    <a:lumMod val="75000"/>
                    <a:lumOff val="25000"/>
                  </a:schemeClr>
                </a:solidFill>
                <a:latin typeface="Calibri Light" panose="020F0302020204030204" pitchFamily="34" charset="0"/>
                <a:cs typeface="Calibri Light" panose="020F0302020204030204" pitchFamily="34" charset="0"/>
              </a:rPr>
              <a:t>31,300 </a:t>
            </a:r>
            <a:r>
              <a:rPr lang="en-GB" sz="1700" dirty="0">
                <a:solidFill>
                  <a:schemeClr val="tx1">
                    <a:lumMod val="75000"/>
                    <a:lumOff val="25000"/>
                  </a:schemeClr>
                </a:solidFill>
                <a:latin typeface="Calibri Light" panose="020F0302020204030204" pitchFamily="34" charset="0"/>
                <a:cs typeface="Calibri Light" panose="020F0302020204030204" pitchFamily="34" charset="0"/>
              </a:rPr>
              <a:t>- although this may be higher if a person lives in London or the South </a:t>
            </a:r>
            <a:r>
              <a:rPr lang="en-GB" sz="1700" dirty="0" smtClean="0">
                <a:solidFill>
                  <a:schemeClr val="tx1">
                    <a:lumMod val="75000"/>
                    <a:lumOff val="25000"/>
                  </a:schemeClr>
                </a:solidFill>
                <a:latin typeface="Calibri Light" panose="020F0302020204030204" pitchFamily="34" charset="0"/>
                <a:cs typeface="Calibri Light" panose="020F0302020204030204" pitchFamily="34" charset="0"/>
              </a:rPr>
              <a:t>East (£32,800). </a:t>
            </a:r>
            <a:endParaRPr lang="en-GB" sz="17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451ED973-BEF7-4DD4-9149-462FDF5FF1E1}"/>
              </a:ext>
            </a:extLst>
          </p:cNvPr>
          <p:cNvSpPr/>
          <p:nvPr/>
        </p:nvSpPr>
        <p:spPr>
          <a:xfrm>
            <a:off x="2152892" y="491815"/>
            <a:ext cx="10039108" cy="1568479"/>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1737360" rtlCol="0" anchor="t" anchorCtr="0"/>
          <a:lstStyle/>
          <a:p>
            <a:pPr algn="ctr"/>
            <a:endParaRPr lang="en-US" sz="4000" spc="320" dirty="0"/>
          </a:p>
        </p:txBody>
      </p:sp>
      <p:sp>
        <p:nvSpPr>
          <p:cNvPr id="2" name="Title 1">
            <a:extLst>
              <a:ext uri="{FF2B5EF4-FFF2-40B4-BE49-F238E27FC236}">
                <a16:creationId xmlns:a16="http://schemas.microsoft.com/office/drawing/2014/main" id="{A328959F-7C33-42F3-AD45-194D3D87E76E}"/>
              </a:ext>
            </a:extLst>
          </p:cNvPr>
          <p:cNvSpPr>
            <a:spLocks noGrp="1"/>
          </p:cNvSpPr>
          <p:nvPr>
            <p:ph type="title"/>
          </p:nvPr>
        </p:nvSpPr>
        <p:spPr>
          <a:xfrm>
            <a:off x="3677207" y="780790"/>
            <a:ext cx="8058447" cy="990528"/>
          </a:xfrm>
        </p:spPr>
        <p:txBody>
          <a:bodyPr wrap="square" lIns="0" tIns="0" rIns="0" bIns="0">
            <a:spAutoFit/>
          </a:bodyPr>
          <a:lstStyle/>
          <a:p>
            <a:pPr>
              <a:lnSpc>
                <a:spcPct val="120000"/>
              </a:lnSpc>
            </a:pPr>
            <a:r>
              <a:rPr lang="en-US" sz="2800" spc="300" dirty="0">
                <a:solidFill>
                  <a:schemeClr val="bg1"/>
                </a:solidFill>
              </a:rPr>
              <a:t>WHAT IS THE TOPIC AND WHAT ARE THE AIMS/OBJECTIVES OF THIS PRESENTATION  </a:t>
            </a:r>
          </a:p>
        </p:txBody>
      </p:sp>
      <p:grpSp>
        <p:nvGrpSpPr>
          <p:cNvPr id="45" name="Group 44">
            <a:extLst>
              <a:ext uri="{FF2B5EF4-FFF2-40B4-BE49-F238E27FC236}">
                <a16:creationId xmlns:a16="http://schemas.microsoft.com/office/drawing/2014/main" id="{97B399C7-7070-48F0-A175-240557BAF55F}"/>
              </a:ext>
            </a:extLst>
          </p:cNvPr>
          <p:cNvGrpSpPr/>
          <p:nvPr/>
        </p:nvGrpSpPr>
        <p:grpSpPr>
          <a:xfrm>
            <a:off x="-852930" y="-962548"/>
            <a:ext cx="2619375" cy="2698751"/>
            <a:chOff x="-563563" y="-579438"/>
            <a:chExt cx="2619375" cy="2698751"/>
          </a:xfrm>
          <a:solidFill>
            <a:srgbClr val="FAECF4">
              <a:alpha val="47000"/>
            </a:srgbClr>
          </a:solidFill>
        </p:grpSpPr>
        <p:sp>
          <p:nvSpPr>
            <p:cNvPr id="46" name="Freeform 5">
              <a:extLst>
                <a:ext uri="{FF2B5EF4-FFF2-40B4-BE49-F238E27FC236}">
                  <a16:creationId xmlns:a16="http://schemas.microsoft.com/office/drawing/2014/main" id="{3B992A7F-6F49-4C06-B040-8F9CAC5E89AE}"/>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3C22B94-5218-4258-978B-ECA3519A7AF1}"/>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F9D88338-490C-47B6-8C53-0A08D8CD70ED}"/>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8">
              <a:extLst>
                <a:ext uri="{FF2B5EF4-FFF2-40B4-BE49-F238E27FC236}">
                  <a16:creationId xmlns:a16="http://schemas.microsoft.com/office/drawing/2014/main" id="{22D5293B-5B2F-497A-B2DC-E9D95C1EBF75}"/>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9">
              <a:extLst>
                <a:ext uri="{FF2B5EF4-FFF2-40B4-BE49-F238E27FC236}">
                  <a16:creationId xmlns:a16="http://schemas.microsoft.com/office/drawing/2014/main" id="{F0458D48-3D2C-4D59-9DBE-5716186C8FDC}"/>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10">
              <a:extLst>
                <a:ext uri="{FF2B5EF4-FFF2-40B4-BE49-F238E27FC236}">
                  <a16:creationId xmlns:a16="http://schemas.microsoft.com/office/drawing/2014/main" id="{48286F0A-4128-4755-8C22-61A46AE20710}"/>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11">
              <a:extLst>
                <a:ext uri="{FF2B5EF4-FFF2-40B4-BE49-F238E27FC236}">
                  <a16:creationId xmlns:a16="http://schemas.microsoft.com/office/drawing/2014/main" id="{10449A14-1891-46FB-A0BA-0F1DDA8D3716}"/>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32505AC9-ECF4-40F5-A5C1-3477658ABA0A}"/>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3">
              <a:extLst>
                <a:ext uri="{FF2B5EF4-FFF2-40B4-BE49-F238E27FC236}">
                  <a16:creationId xmlns:a16="http://schemas.microsoft.com/office/drawing/2014/main" id="{44067CF5-6897-4AA3-A19F-40147E37899B}"/>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4">
              <a:extLst>
                <a:ext uri="{FF2B5EF4-FFF2-40B4-BE49-F238E27FC236}">
                  <a16:creationId xmlns:a16="http://schemas.microsoft.com/office/drawing/2014/main" id="{19C872DF-0FFE-4A3B-AC49-A47B6F7274BE}"/>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5">
              <a:extLst>
                <a:ext uri="{FF2B5EF4-FFF2-40B4-BE49-F238E27FC236}">
                  <a16:creationId xmlns:a16="http://schemas.microsoft.com/office/drawing/2014/main" id="{BEE62006-83D2-4A4E-965D-CDA784F96A80}"/>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6">
              <a:extLst>
                <a:ext uri="{FF2B5EF4-FFF2-40B4-BE49-F238E27FC236}">
                  <a16:creationId xmlns:a16="http://schemas.microsoft.com/office/drawing/2014/main" id="{3333ABA3-D916-4190-B285-0F052A7452D7}"/>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17">
              <a:extLst>
                <a:ext uri="{FF2B5EF4-FFF2-40B4-BE49-F238E27FC236}">
                  <a16:creationId xmlns:a16="http://schemas.microsoft.com/office/drawing/2014/main" id="{CA3A92BF-8236-42DA-B974-326A39BD847F}"/>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DE115E3A-7EEE-41AE-894A-EABF3FE19B79}"/>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19">
              <a:extLst>
                <a:ext uri="{FF2B5EF4-FFF2-40B4-BE49-F238E27FC236}">
                  <a16:creationId xmlns:a16="http://schemas.microsoft.com/office/drawing/2014/main" id="{76DFE6E0-4CF8-4706-9640-77D7E08A34AD}"/>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20">
              <a:extLst>
                <a:ext uri="{FF2B5EF4-FFF2-40B4-BE49-F238E27FC236}">
                  <a16:creationId xmlns:a16="http://schemas.microsoft.com/office/drawing/2014/main" id="{93F40346-194B-4536-B2E1-24D684F2A72C}"/>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1">
              <a:extLst>
                <a:ext uri="{FF2B5EF4-FFF2-40B4-BE49-F238E27FC236}">
                  <a16:creationId xmlns:a16="http://schemas.microsoft.com/office/drawing/2014/main" id="{0CAA529B-C0DE-4E90-8E89-552963DFEF1C}"/>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22">
              <a:extLst>
                <a:ext uri="{FF2B5EF4-FFF2-40B4-BE49-F238E27FC236}">
                  <a16:creationId xmlns:a16="http://schemas.microsoft.com/office/drawing/2014/main" id="{569A571E-2B92-4495-B019-61EE3A02DABA}"/>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3">
              <a:extLst>
                <a:ext uri="{FF2B5EF4-FFF2-40B4-BE49-F238E27FC236}">
                  <a16:creationId xmlns:a16="http://schemas.microsoft.com/office/drawing/2014/main" id="{FBC18D1B-3552-4D0E-860F-C2037DDADB87}"/>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24">
              <a:extLst>
                <a:ext uri="{FF2B5EF4-FFF2-40B4-BE49-F238E27FC236}">
                  <a16:creationId xmlns:a16="http://schemas.microsoft.com/office/drawing/2014/main" id="{1712E362-B85B-4337-98A1-CF8CB752162C}"/>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5">
              <a:extLst>
                <a:ext uri="{FF2B5EF4-FFF2-40B4-BE49-F238E27FC236}">
                  <a16:creationId xmlns:a16="http://schemas.microsoft.com/office/drawing/2014/main" id="{D2AD5A80-3E47-4B86-8C6D-9C7FE4321471}"/>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26">
              <a:extLst>
                <a:ext uri="{FF2B5EF4-FFF2-40B4-BE49-F238E27FC236}">
                  <a16:creationId xmlns:a16="http://schemas.microsoft.com/office/drawing/2014/main" id="{B529D17A-107E-4355-B000-FCCA06D755A1}"/>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7">
              <a:extLst>
                <a:ext uri="{FF2B5EF4-FFF2-40B4-BE49-F238E27FC236}">
                  <a16:creationId xmlns:a16="http://schemas.microsoft.com/office/drawing/2014/main" id="{ABA1D958-DF25-4E62-A36A-E2EAAB38CF94}"/>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8">
              <a:extLst>
                <a:ext uri="{FF2B5EF4-FFF2-40B4-BE49-F238E27FC236}">
                  <a16:creationId xmlns:a16="http://schemas.microsoft.com/office/drawing/2014/main" id="{0DF0DDE5-664B-4093-B0F8-6328473D05CC}"/>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9">
              <a:extLst>
                <a:ext uri="{FF2B5EF4-FFF2-40B4-BE49-F238E27FC236}">
                  <a16:creationId xmlns:a16="http://schemas.microsoft.com/office/drawing/2014/main" id="{42CFB198-0FDC-4D93-B491-B9D7834F63C4}"/>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30">
              <a:extLst>
                <a:ext uri="{FF2B5EF4-FFF2-40B4-BE49-F238E27FC236}">
                  <a16:creationId xmlns:a16="http://schemas.microsoft.com/office/drawing/2014/main" id="{D9C078D1-050B-4981-8CB7-AF805B336FB0}"/>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31">
              <a:extLst>
                <a:ext uri="{FF2B5EF4-FFF2-40B4-BE49-F238E27FC236}">
                  <a16:creationId xmlns:a16="http://schemas.microsoft.com/office/drawing/2014/main" id="{079413FC-B2B6-45C0-8691-756AB7611573}"/>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
              <a:extLst>
                <a:ext uri="{FF2B5EF4-FFF2-40B4-BE49-F238E27FC236}">
                  <a16:creationId xmlns:a16="http://schemas.microsoft.com/office/drawing/2014/main" id="{1BBB1854-D751-43E5-ADCD-71166C13253D}"/>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33">
              <a:extLst>
                <a:ext uri="{FF2B5EF4-FFF2-40B4-BE49-F238E27FC236}">
                  <a16:creationId xmlns:a16="http://schemas.microsoft.com/office/drawing/2014/main" id="{BAAC746D-A683-4D75-9020-71AA295C19A5}"/>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34">
              <a:extLst>
                <a:ext uri="{FF2B5EF4-FFF2-40B4-BE49-F238E27FC236}">
                  <a16:creationId xmlns:a16="http://schemas.microsoft.com/office/drawing/2014/main" id="{9BDFAAA0-4F12-4FAE-A83B-99B502924B87}"/>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35">
              <a:extLst>
                <a:ext uri="{FF2B5EF4-FFF2-40B4-BE49-F238E27FC236}">
                  <a16:creationId xmlns:a16="http://schemas.microsoft.com/office/drawing/2014/main" id="{02C1344F-B6C3-4969-A55B-F869A25F00EE}"/>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36">
              <a:extLst>
                <a:ext uri="{FF2B5EF4-FFF2-40B4-BE49-F238E27FC236}">
                  <a16:creationId xmlns:a16="http://schemas.microsoft.com/office/drawing/2014/main" id="{5377C374-D347-46F2-96BE-832E41441EA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37">
              <a:extLst>
                <a:ext uri="{FF2B5EF4-FFF2-40B4-BE49-F238E27FC236}">
                  <a16:creationId xmlns:a16="http://schemas.microsoft.com/office/drawing/2014/main" id="{044B599F-BF00-4734-B144-8D983DEF7E63}"/>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38">
              <a:extLst>
                <a:ext uri="{FF2B5EF4-FFF2-40B4-BE49-F238E27FC236}">
                  <a16:creationId xmlns:a16="http://schemas.microsoft.com/office/drawing/2014/main" id="{3A86EC2E-F91E-4740-A1EE-196E03741387}"/>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39">
              <a:extLst>
                <a:ext uri="{FF2B5EF4-FFF2-40B4-BE49-F238E27FC236}">
                  <a16:creationId xmlns:a16="http://schemas.microsoft.com/office/drawing/2014/main" id="{4A30E066-E3CC-463A-BFA2-AC25357E1B98}"/>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40">
              <a:extLst>
                <a:ext uri="{FF2B5EF4-FFF2-40B4-BE49-F238E27FC236}">
                  <a16:creationId xmlns:a16="http://schemas.microsoft.com/office/drawing/2014/main" id="{D6977B68-9E4E-4512-941F-6CE643E30D15}"/>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41">
              <a:extLst>
                <a:ext uri="{FF2B5EF4-FFF2-40B4-BE49-F238E27FC236}">
                  <a16:creationId xmlns:a16="http://schemas.microsoft.com/office/drawing/2014/main" id="{0B8241B4-B46D-45EA-BF5C-A95072BBD1AB}"/>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42">
              <a:extLst>
                <a:ext uri="{FF2B5EF4-FFF2-40B4-BE49-F238E27FC236}">
                  <a16:creationId xmlns:a16="http://schemas.microsoft.com/office/drawing/2014/main" id="{6477E598-334C-4A83-841A-98BEF91B5B3F}"/>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43">
              <a:extLst>
                <a:ext uri="{FF2B5EF4-FFF2-40B4-BE49-F238E27FC236}">
                  <a16:creationId xmlns:a16="http://schemas.microsoft.com/office/drawing/2014/main" id="{B0265109-FFB4-4A8C-96E9-2442C6239BF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44">
              <a:extLst>
                <a:ext uri="{FF2B5EF4-FFF2-40B4-BE49-F238E27FC236}">
                  <a16:creationId xmlns:a16="http://schemas.microsoft.com/office/drawing/2014/main" id="{3A6588ED-2417-4032-8627-A76B9B515C35}"/>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45">
              <a:extLst>
                <a:ext uri="{FF2B5EF4-FFF2-40B4-BE49-F238E27FC236}">
                  <a16:creationId xmlns:a16="http://schemas.microsoft.com/office/drawing/2014/main" id="{12D70D49-7197-4BC2-A3B0-05F85D24D5D7}"/>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46">
              <a:extLst>
                <a:ext uri="{FF2B5EF4-FFF2-40B4-BE49-F238E27FC236}">
                  <a16:creationId xmlns:a16="http://schemas.microsoft.com/office/drawing/2014/main" id="{F95C4B1A-CCBC-4D81-8361-94F593C797EB}"/>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47">
              <a:extLst>
                <a:ext uri="{FF2B5EF4-FFF2-40B4-BE49-F238E27FC236}">
                  <a16:creationId xmlns:a16="http://schemas.microsoft.com/office/drawing/2014/main" id="{95AE5324-40A4-4A63-AEF7-3780C996BF76}"/>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48">
              <a:extLst>
                <a:ext uri="{FF2B5EF4-FFF2-40B4-BE49-F238E27FC236}">
                  <a16:creationId xmlns:a16="http://schemas.microsoft.com/office/drawing/2014/main" id="{2DB0D51C-9D56-47B7-BC78-BD47D11D7E8A}"/>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49">
              <a:extLst>
                <a:ext uri="{FF2B5EF4-FFF2-40B4-BE49-F238E27FC236}">
                  <a16:creationId xmlns:a16="http://schemas.microsoft.com/office/drawing/2014/main" id="{980B4336-B2BB-4A7E-80F1-E9C6DA5BFF89}"/>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50">
              <a:extLst>
                <a:ext uri="{FF2B5EF4-FFF2-40B4-BE49-F238E27FC236}">
                  <a16:creationId xmlns:a16="http://schemas.microsoft.com/office/drawing/2014/main" id="{912D3FFA-0FF6-46B8-82E5-7A56ACF73A13}"/>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51">
              <a:extLst>
                <a:ext uri="{FF2B5EF4-FFF2-40B4-BE49-F238E27FC236}">
                  <a16:creationId xmlns:a16="http://schemas.microsoft.com/office/drawing/2014/main" id="{4B9D655F-02AB-43E2-82DC-FF68CE461E90}"/>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52">
              <a:extLst>
                <a:ext uri="{FF2B5EF4-FFF2-40B4-BE49-F238E27FC236}">
                  <a16:creationId xmlns:a16="http://schemas.microsoft.com/office/drawing/2014/main" id="{56D106A1-C791-4150-BAA6-C4E9CDD166E8}"/>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53">
              <a:extLst>
                <a:ext uri="{FF2B5EF4-FFF2-40B4-BE49-F238E27FC236}">
                  <a16:creationId xmlns:a16="http://schemas.microsoft.com/office/drawing/2014/main" id="{96ADD7BE-F7C5-403B-BF22-91019368586A}"/>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54">
              <a:extLst>
                <a:ext uri="{FF2B5EF4-FFF2-40B4-BE49-F238E27FC236}">
                  <a16:creationId xmlns:a16="http://schemas.microsoft.com/office/drawing/2014/main" id="{9883C690-8422-47D3-935A-7E40032315B5}"/>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55">
              <a:extLst>
                <a:ext uri="{FF2B5EF4-FFF2-40B4-BE49-F238E27FC236}">
                  <a16:creationId xmlns:a16="http://schemas.microsoft.com/office/drawing/2014/main" id="{3705E681-176C-4193-9DD2-E6EF45DDA141}"/>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6">
              <a:extLst>
                <a:ext uri="{FF2B5EF4-FFF2-40B4-BE49-F238E27FC236}">
                  <a16:creationId xmlns:a16="http://schemas.microsoft.com/office/drawing/2014/main" id="{2A095364-C997-4287-A1D8-4C3D1F6CE4F2}"/>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57">
              <a:extLst>
                <a:ext uri="{FF2B5EF4-FFF2-40B4-BE49-F238E27FC236}">
                  <a16:creationId xmlns:a16="http://schemas.microsoft.com/office/drawing/2014/main" id="{4CBC14DC-FE47-4907-A5E6-852C86A149ED}"/>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58">
              <a:extLst>
                <a:ext uri="{FF2B5EF4-FFF2-40B4-BE49-F238E27FC236}">
                  <a16:creationId xmlns:a16="http://schemas.microsoft.com/office/drawing/2014/main" id="{26061137-C566-4513-A4B4-2CAD10672E8A}"/>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59">
              <a:extLst>
                <a:ext uri="{FF2B5EF4-FFF2-40B4-BE49-F238E27FC236}">
                  <a16:creationId xmlns:a16="http://schemas.microsoft.com/office/drawing/2014/main" id="{474943BE-F1D8-4323-936D-AA309C5A370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0">
              <a:extLst>
                <a:ext uri="{FF2B5EF4-FFF2-40B4-BE49-F238E27FC236}">
                  <a16:creationId xmlns:a16="http://schemas.microsoft.com/office/drawing/2014/main" id="{550F8BC5-E957-4AB3-928C-1C9EFCFAF6F8}"/>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61">
              <a:extLst>
                <a:ext uri="{FF2B5EF4-FFF2-40B4-BE49-F238E27FC236}">
                  <a16:creationId xmlns:a16="http://schemas.microsoft.com/office/drawing/2014/main" id="{B4D52955-324A-4BCE-8416-EF8766118E89}"/>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62">
              <a:extLst>
                <a:ext uri="{FF2B5EF4-FFF2-40B4-BE49-F238E27FC236}">
                  <a16:creationId xmlns:a16="http://schemas.microsoft.com/office/drawing/2014/main" id="{2A2CEF1F-25A3-4B4E-B009-E635481295FB}"/>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63">
              <a:extLst>
                <a:ext uri="{FF2B5EF4-FFF2-40B4-BE49-F238E27FC236}">
                  <a16:creationId xmlns:a16="http://schemas.microsoft.com/office/drawing/2014/main" id="{E3B2367F-252C-4043-BC2B-81600E782BD7}"/>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64">
              <a:extLst>
                <a:ext uri="{FF2B5EF4-FFF2-40B4-BE49-F238E27FC236}">
                  <a16:creationId xmlns:a16="http://schemas.microsoft.com/office/drawing/2014/main" id="{886A5B89-BF57-4366-A9D6-AEE459CCE684}"/>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5">
              <a:extLst>
                <a:ext uri="{FF2B5EF4-FFF2-40B4-BE49-F238E27FC236}">
                  <a16:creationId xmlns:a16="http://schemas.microsoft.com/office/drawing/2014/main" id="{8CC13F1A-BE85-4145-AEB3-AE36EE0AF816}"/>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66">
              <a:extLst>
                <a:ext uri="{FF2B5EF4-FFF2-40B4-BE49-F238E27FC236}">
                  <a16:creationId xmlns:a16="http://schemas.microsoft.com/office/drawing/2014/main" id="{0462A801-F450-4857-80C9-4CDE15DDFFC2}"/>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67">
              <a:extLst>
                <a:ext uri="{FF2B5EF4-FFF2-40B4-BE49-F238E27FC236}">
                  <a16:creationId xmlns:a16="http://schemas.microsoft.com/office/drawing/2014/main" id="{42E19E0C-406E-4844-B1DA-105DC68E20F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68">
              <a:extLst>
                <a:ext uri="{FF2B5EF4-FFF2-40B4-BE49-F238E27FC236}">
                  <a16:creationId xmlns:a16="http://schemas.microsoft.com/office/drawing/2014/main" id="{8C495EDA-B800-498A-87B6-843730391141}"/>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69">
              <a:extLst>
                <a:ext uri="{FF2B5EF4-FFF2-40B4-BE49-F238E27FC236}">
                  <a16:creationId xmlns:a16="http://schemas.microsoft.com/office/drawing/2014/main" id="{0B7A29B6-3F61-4101-86D7-F1A24F57D15F}"/>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70">
              <a:extLst>
                <a:ext uri="{FF2B5EF4-FFF2-40B4-BE49-F238E27FC236}">
                  <a16:creationId xmlns:a16="http://schemas.microsoft.com/office/drawing/2014/main" id="{0554E8F0-0D71-447C-BD90-D79201D80F4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1">
              <a:extLst>
                <a:ext uri="{FF2B5EF4-FFF2-40B4-BE49-F238E27FC236}">
                  <a16:creationId xmlns:a16="http://schemas.microsoft.com/office/drawing/2014/main" id="{C5A3FB38-CCC7-4AFA-850D-E9D0456D59DB}"/>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72">
              <a:extLst>
                <a:ext uri="{FF2B5EF4-FFF2-40B4-BE49-F238E27FC236}">
                  <a16:creationId xmlns:a16="http://schemas.microsoft.com/office/drawing/2014/main" id="{1087E2B8-E276-45C9-A0A8-121541242B4F}"/>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73">
              <a:extLst>
                <a:ext uri="{FF2B5EF4-FFF2-40B4-BE49-F238E27FC236}">
                  <a16:creationId xmlns:a16="http://schemas.microsoft.com/office/drawing/2014/main" id="{8F79EA3A-39B8-4243-B34F-552C0523BE93}"/>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74">
              <a:extLst>
                <a:ext uri="{FF2B5EF4-FFF2-40B4-BE49-F238E27FC236}">
                  <a16:creationId xmlns:a16="http://schemas.microsoft.com/office/drawing/2014/main" id="{A5BDE488-1925-4F32-9FC5-6779C002F884}"/>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75">
              <a:extLst>
                <a:ext uri="{FF2B5EF4-FFF2-40B4-BE49-F238E27FC236}">
                  <a16:creationId xmlns:a16="http://schemas.microsoft.com/office/drawing/2014/main" id="{C84A4DDA-565B-4F01-9F58-3267997304E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76">
              <a:extLst>
                <a:ext uri="{FF2B5EF4-FFF2-40B4-BE49-F238E27FC236}">
                  <a16:creationId xmlns:a16="http://schemas.microsoft.com/office/drawing/2014/main" id="{324692B6-7E33-4B82-A22C-D456D51D6419}"/>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77">
              <a:extLst>
                <a:ext uri="{FF2B5EF4-FFF2-40B4-BE49-F238E27FC236}">
                  <a16:creationId xmlns:a16="http://schemas.microsoft.com/office/drawing/2014/main" id="{86D26473-F777-43D7-AC22-A7BABA35163F}"/>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78">
              <a:extLst>
                <a:ext uri="{FF2B5EF4-FFF2-40B4-BE49-F238E27FC236}">
                  <a16:creationId xmlns:a16="http://schemas.microsoft.com/office/drawing/2014/main" id="{C2594ED2-2EC1-45CA-A683-D707A5040814}"/>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79">
              <a:extLst>
                <a:ext uri="{FF2B5EF4-FFF2-40B4-BE49-F238E27FC236}">
                  <a16:creationId xmlns:a16="http://schemas.microsoft.com/office/drawing/2014/main" id="{7A1AE76E-B2DA-4700-879E-C71054930F0F}"/>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80">
              <a:extLst>
                <a:ext uri="{FF2B5EF4-FFF2-40B4-BE49-F238E27FC236}">
                  <a16:creationId xmlns:a16="http://schemas.microsoft.com/office/drawing/2014/main" id="{80EA170F-AA42-4D27-B1A1-75CE9BD8280F}"/>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81">
              <a:extLst>
                <a:ext uri="{FF2B5EF4-FFF2-40B4-BE49-F238E27FC236}">
                  <a16:creationId xmlns:a16="http://schemas.microsoft.com/office/drawing/2014/main" id="{C2603803-CD93-494A-B5DE-F9C3D7D8340F}"/>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82">
              <a:extLst>
                <a:ext uri="{FF2B5EF4-FFF2-40B4-BE49-F238E27FC236}">
                  <a16:creationId xmlns:a16="http://schemas.microsoft.com/office/drawing/2014/main" id="{F20C07A4-5246-49BD-8F09-7C6A65111EB6}"/>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83">
              <a:extLst>
                <a:ext uri="{FF2B5EF4-FFF2-40B4-BE49-F238E27FC236}">
                  <a16:creationId xmlns:a16="http://schemas.microsoft.com/office/drawing/2014/main" id="{2816B40E-16E9-4E34-8050-D9D2776147B1}"/>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4">
              <a:extLst>
                <a:ext uri="{FF2B5EF4-FFF2-40B4-BE49-F238E27FC236}">
                  <a16:creationId xmlns:a16="http://schemas.microsoft.com/office/drawing/2014/main" id="{DBDEEA90-DDD5-416F-ADFD-4890080E5AD5}"/>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85">
              <a:extLst>
                <a:ext uri="{FF2B5EF4-FFF2-40B4-BE49-F238E27FC236}">
                  <a16:creationId xmlns:a16="http://schemas.microsoft.com/office/drawing/2014/main" id="{CA4D3E58-0FE6-4575-AB90-F00703C5A24A}"/>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86">
              <a:extLst>
                <a:ext uri="{FF2B5EF4-FFF2-40B4-BE49-F238E27FC236}">
                  <a16:creationId xmlns:a16="http://schemas.microsoft.com/office/drawing/2014/main" id="{BF7E2383-20A9-43DF-8FAB-05D37E39BE7C}"/>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87">
              <a:extLst>
                <a:ext uri="{FF2B5EF4-FFF2-40B4-BE49-F238E27FC236}">
                  <a16:creationId xmlns:a16="http://schemas.microsoft.com/office/drawing/2014/main" id="{FA2ED2F1-D6EC-4E40-A65D-DEC7E19A4123}"/>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88">
              <a:extLst>
                <a:ext uri="{FF2B5EF4-FFF2-40B4-BE49-F238E27FC236}">
                  <a16:creationId xmlns:a16="http://schemas.microsoft.com/office/drawing/2014/main" id="{D614775C-85CE-4C23-ABF6-602F4A481A3B}"/>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89">
              <a:extLst>
                <a:ext uri="{FF2B5EF4-FFF2-40B4-BE49-F238E27FC236}">
                  <a16:creationId xmlns:a16="http://schemas.microsoft.com/office/drawing/2014/main" id="{9F5224C3-AC9F-411E-B8D3-5B56C98B435B}"/>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90">
              <a:extLst>
                <a:ext uri="{FF2B5EF4-FFF2-40B4-BE49-F238E27FC236}">
                  <a16:creationId xmlns:a16="http://schemas.microsoft.com/office/drawing/2014/main" id="{F3DCBA32-9D9D-4671-A6FD-BBFB5AF90DC1}"/>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91">
              <a:extLst>
                <a:ext uri="{FF2B5EF4-FFF2-40B4-BE49-F238E27FC236}">
                  <a16:creationId xmlns:a16="http://schemas.microsoft.com/office/drawing/2014/main" id="{D7E04076-D00C-421D-AF85-FFBA7D2206E5}"/>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92">
              <a:extLst>
                <a:ext uri="{FF2B5EF4-FFF2-40B4-BE49-F238E27FC236}">
                  <a16:creationId xmlns:a16="http://schemas.microsoft.com/office/drawing/2014/main" id="{C416F523-49F0-41C7-A7D3-E07768D13923}"/>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93">
              <a:extLst>
                <a:ext uri="{FF2B5EF4-FFF2-40B4-BE49-F238E27FC236}">
                  <a16:creationId xmlns:a16="http://schemas.microsoft.com/office/drawing/2014/main" id="{5BE77709-AA10-49D0-B453-6B34A33A2F9E}"/>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94">
              <a:extLst>
                <a:ext uri="{FF2B5EF4-FFF2-40B4-BE49-F238E27FC236}">
                  <a16:creationId xmlns:a16="http://schemas.microsoft.com/office/drawing/2014/main" id="{5FEB826B-8298-4EC7-B127-A26E4B808049}"/>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95">
              <a:extLst>
                <a:ext uri="{FF2B5EF4-FFF2-40B4-BE49-F238E27FC236}">
                  <a16:creationId xmlns:a16="http://schemas.microsoft.com/office/drawing/2014/main" id="{29070FFD-AF32-4F8C-884F-5A955B13D33E}"/>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96">
              <a:extLst>
                <a:ext uri="{FF2B5EF4-FFF2-40B4-BE49-F238E27FC236}">
                  <a16:creationId xmlns:a16="http://schemas.microsoft.com/office/drawing/2014/main" id="{E8E0A3A6-A416-47A2-AFF8-A291B1B5B83B}"/>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97">
              <a:extLst>
                <a:ext uri="{FF2B5EF4-FFF2-40B4-BE49-F238E27FC236}">
                  <a16:creationId xmlns:a16="http://schemas.microsoft.com/office/drawing/2014/main" id="{B41208A8-9CA0-471E-82C7-9CFC32AD6E3F}"/>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98">
              <a:extLst>
                <a:ext uri="{FF2B5EF4-FFF2-40B4-BE49-F238E27FC236}">
                  <a16:creationId xmlns:a16="http://schemas.microsoft.com/office/drawing/2014/main" id="{B898B419-F051-4064-A55B-A6D322DE0D18}"/>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99">
              <a:extLst>
                <a:ext uri="{FF2B5EF4-FFF2-40B4-BE49-F238E27FC236}">
                  <a16:creationId xmlns:a16="http://schemas.microsoft.com/office/drawing/2014/main" id="{0F65FBBE-CD3E-4DE1-95F8-9E8C78DA19FD}"/>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00">
              <a:extLst>
                <a:ext uri="{FF2B5EF4-FFF2-40B4-BE49-F238E27FC236}">
                  <a16:creationId xmlns:a16="http://schemas.microsoft.com/office/drawing/2014/main" id="{5B24ED1E-4EAF-48C1-B71F-EE23D279120B}"/>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01">
              <a:extLst>
                <a:ext uri="{FF2B5EF4-FFF2-40B4-BE49-F238E27FC236}">
                  <a16:creationId xmlns:a16="http://schemas.microsoft.com/office/drawing/2014/main" id="{1B3DD5A9-F363-43C6-A142-76786FEDD753}"/>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02">
              <a:extLst>
                <a:ext uri="{FF2B5EF4-FFF2-40B4-BE49-F238E27FC236}">
                  <a16:creationId xmlns:a16="http://schemas.microsoft.com/office/drawing/2014/main" id="{2A939509-D71A-4E8D-A96D-1497E9435E94}"/>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03">
              <a:extLst>
                <a:ext uri="{FF2B5EF4-FFF2-40B4-BE49-F238E27FC236}">
                  <a16:creationId xmlns:a16="http://schemas.microsoft.com/office/drawing/2014/main" id="{736C792D-4407-4E48-92CE-05B31EB4E80B}"/>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04">
              <a:extLst>
                <a:ext uri="{FF2B5EF4-FFF2-40B4-BE49-F238E27FC236}">
                  <a16:creationId xmlns:a16="http://schemas.microsoft.com/office/drawing/2014/main" id="{995762FA-F658-40F7-BF5C-7BAF2CBAFE5A}"/>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05">
              <a:extLst>
                <a:ext uri="{FF2B5EF4-FFF2-40B4-BE49-F238E27FC236}">
                  <a16:creationId xmlns:a16="http://schemas.microsoft.com/office/drawing/2014/main" id="{CAF8D334-003A-47DF-942C-1ECA4A766A83}"/>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06">
              <a:extLst>
                <a:ext uri="{FF2B5EF4-FFF2-40B4-BE49-F238E27FC236}">
                  <a16:creationId xmlns:a16="http://schemas.microsoft.com/office/drawing/2014/main" id="{B6EE5D75-03D8-4E2D-BD45-A8D8DCFDC7D6}"/>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7">
              <a:extLst>
                <a:ext uri="{FF2B5EF4-FFF2-40B4-BE49-F238E27FC236}">
                  <a16:creationId xmlns:a16="http://schemas.microsoft.com/office/drawing/2014/main" id="{7BE961DD-CEE2-424B-A87D-A4B1198A4B0E}"/>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08">
              <a:extLst>
                <a:ext uri="{FF2B5EF4-FFF2-40B4-BE49-F238E27FC236}">
                  <a16:creationId xmlns:a16="http://schemas.microsoft.com/office/drawing/2014/main" id="{8A059B97-543A-4949-BD1B-E0B2E8B20059}"/>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09">
              <a:extLst>
                <a:ext uri="{FF2B5EF4-FFF2-40B4-BE49-F238E27FC236}">
                  <a16:creationId xmlns:a16="http://schemas.microsoft.com/office/drawing/2014/main" id="{1FD0A5C5-2D7F-4783-BE97-7E27F727D303}"/>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10">
              <a:extLst>
                <a:ext uri="{FF2B5EF4-FFF2-40B4-BE49-F238E27FC236}">
                  <a16:creationId xmlns:a16="http://schemas.microsoft.com/office/drawing/2014/main" id="{BBB9519B-DB3F-49C7-A2A5-52849C8AAF05}"/>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11">
              <a:extLst>
                <a:ext uri="{FF2B5EF4-FFF2-40B4-BE49-F238E27FC236}">
                  <a16:creationId xmlns:a16="http://schemas.microsoft.com/office/drawing/2014/main" id="{415A1C6F-AF90-4749-9163-A749300C1C44}"/>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12">
              <a:extLst>
                <a:ext uri="{FF2B5EF4-FFF2-40B4-BE49-F238E27FC236}">
                  <a16:creationId xmlns:a16="http://schemas.microsoft.com/office/drawing/2014/main" id="{28E65218-E494-405C-BECC-53270995CF4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13">
              <a:extLst>
                <a:ext uri="{FF2B5EF4-FFF2-40B4-BE49-F238E27FC236}">
                  <a16:creationId xmlns:a16="http://schemas.microsoft.com/office/drawing/2014/main" id="{53CE4E64-9D73-4959-83FF-AB6323C0C750}"/>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114">
              <a:extLst>
                <a:ext uri="{FF2B5EF4-FFF2-40B4-BE49-F238E27FC236}">
                  <a16:creationId xmlns:a16="http://schemas.microsoft.com/office/drawing/2014/main" id="{42392D2A-C718-4B7B-B3B6-F4511F8471D6}"/>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15">
              <a:extLst>
                <a:ext uri="{FF2B5EF4-FFF2-40B4-BE49-F238E27FC236}">
                  <a16:creationId xmlns:a16="http://schemas.microsoft.com/office/drawing/2014/main" id="{7B96ED3C-76EC-4AEB-BDBB-46AB9608A0BF}"/>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16">
              <a:extLst>
                <a:ext uri="{FF2B5EF4-FFF2-40B4-BE49-F238E27FC236}">
                  <a16:creationId xmlns:a16="http://schemas.microsoft.com/office/drawing/2014/main" id="{21702AEE-B79D-4915-8AAD-D0CD3A0C275C}"/>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117">
              <a:extLst>
                <a:ext uri="{FF2B5EF4-FFF2-40B4-BE49-F238E27FC236}">
                  <a16:creationId xmlns:a16="http://schemas.microsoft.com/office/drawing/2014/main" id="{878766FF-9A4B-4FB7-B444-8C83ABC0BF7C}"/>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118">
              <a:extLst>
                <a:ext uri="{FF2B5EF4-FFF2-40B4-BE49-F238E27FC236}">
                  <a16:creationId xmlns:a16="http://schemas.microsoft.com/office/drawing/2014/main" id="{4921643A-AE8C-452E-869D-BF6E6B79FAF4}"/>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19">
              <a:extLst>
                <a:ext uri="{FF2B5EF4-FFF2-40B4-BE49-F238E27FC236}">
                  <a16:creationId xmlns:a16="http://schemas.microsoft.com/office/drawing/2014/main" id="{1526A342-8BE6-41C2-A5F8-AB164BC7FAE9}"/>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20">
              <a:extLst>
                <a:ext uri="{FF2B5EF4-FFF2-40B4-BE49-F238E27FC236}">
                  <a16:creationId xmlns:a16="http://schemas.microsoft.com/office/drawing/2014/main" id="{E4F877D1-2C43-4140-8719-125C000F463F}"/>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121">
              <a:extLst>
                <a:ext uri="{FF2B5EF4-FFF2-40B4-BE49-F238E27FC236}">
                  <a16:creationId xmlns:a16="http://schemas.microsoft.com/office/drawing/2014/main" id="{6AC095F7-0AC1-4841-B054-141C16AD3953}"/>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2">
              <a:extLst>
                <a:ext uri="{FF2B5EF4-FFF2-40B4-BE49-F238E27FC236}">
                  <a16:creationId xmlns:a16="http://schemas.microsoft.com/office/drawing/2014/main" id="{5107388E-5EEA-49E0-98A2-723A6F39B650}"/>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23">
              <a:extLst>
                <a:ext uri="{FF2B5EF4-FFF2-40B4-BE49-F238E27FC236}">
                  <a16:creationId xmlns:a16="http://schemas.microsoft.com/office/drawing/2014/main" id="{71926C9C-44D5-4234-BE63-EB87AD1896C4}"/>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24">
              <a:extLst>
                <a:ext uri="{FF2B5EF4-FFF2-40B4-BE49-F238E27FC236}">
                  <a16:creationId xmlns:a16="http://schemas.microsoft.com/office/drawing/2014/main" id="{7D6BB8FE-1092-4954-B016-0FCA584D3586}"/>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25">
              <a:extLst>
                <a:ext uri="{FF2B5EF4-FFF2-40B4-BE49-F238E27FC236}">
                  <a16:creationId xmlns:a16="http://schemas.microsoft.com/office/drawing/2014/main" id="{39F8751F-9798-4729-AB9A-E665296C713E}"/>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126">
              <a:extLst>
                <a:ext uri="{FF2B5EF4-FFF2-40B4-BE49-F238E27FC236}">
                  <a16:creationId xmlns:a16="http://schemas.microsoft.com/office/drawing/2014/main" id="{9143FB50-9BC0-4123-9492-CEBF8144F104}"/>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27">
              <a:extLst>
                <a:ext uri="{FF2B5EF4-FFF2-40B4-BE49-F238E27FC236}">
                  <a16:creationId xmlns:a16="http://schemas.microsoft.com/office/drawing/2014/main" id="{9AFC808B-7589-414D-88B3-7FB180A02F44}"/>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128">
              <a:extLst>
                <a:ext uri="{FF2B5EF4-FFF2-40B4-BE49-F238E27FC236}">
                  <a16:creationId xmlns:a16="http://schemas.microsoft.com/office/drawing/2014/main" id="{0186B1D8-B4DE-4D0F-AEB1-ED739CDE97C2}"/>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9">
              <a:extLst>
                <a:ext uri="{FF2B5EF4-FFF2-40B4-BE49-F238E27FC236}">
                  <a16:creationId xmlns:a16="http://schemas.microsoft.com/office/drawing/2014/main" id="{02854DFB-4510-4B50-AAA6-97F40840C8FC}"/>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30">
              <a:extLst>
                <a:ext uri="{FF2B5EF4-FFF2-40B4-BE49-F238E27FC236}">
                  <a16:creationId xmlns:a16="http://schemas.microsoft.com/office/drawing/2014/main" id="{F5B0190E-D889-4F7F-9C65-BB3198ED0BD9}"/>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31">
              <a:extLst>
                <a:ext uri="{FF2B5EF4-FFF2-40B4-BE49-F238E27FC236}">
                  <a16:creationId xmlns:a16="http://schemas.microsoft.com/office/drawing/2014/main" id="{D00E28C3-39C1-4CB8-8C8D-5954A22427EE}"/>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32">
              <a:extLst>
                <a:ext uri="{FF2B5EF4-FFF2-40B4-BE49-F238E27FC236}">
                  <a16:creationId xmlns:a16="http://schemas.microsoft.com/office/drawing/2014/main" id="{D41346AC-A389-4CFB-9EC8-2F0F3014E789}"/>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33">
              <a:extLst>
                <a:ext uri="{FF2B5EF4-FFF2-40B4-BE49-F238E27FC236}">
                  <a16:creationId xmlns:a16="http://schemas.microsoft.com/office/drawing/2014/main" id="{4FDD5F15-13B6-411F-95DF-22BAD1366A5F}"/>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34">
              <a:extLst>
                <a:ext uri="{FF2B5EF4-FFF2-40B4-BE49-F238E27FC236}">
                  <a16:creationId xmlns:a16="http://schemas.microsoft.com/office/drawing/2014/main" id="{4ECE2ED0-949E-45E5-A8B5-42B636332731}"/>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5">
              <a:extLst>
                <a:ext uri="{FF2B5EF4-FFF2-40B4-BE49-F238E27FC236}">
                  <a16:creationId xmlns:a16="http://schemas.microsoft.com/office/drawing/2014/main" id="{7FC962E5-A4CB-4B92-9473-31180A31002E}"/>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36">
              <a:extLst>
                <a:ext uri="{FF2B5EF4-FFF2-40B4-BE49-F238E27FC236}">
                  <a16:creationId xmlns:a16="http://schemas.microsoft.com/office/drawing/2014/main" id="{4A411444-2225-4D8C-AD7B-A7F05AF809D5}"/>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37">
              <a:extLst>
                <a:ext uri="{FF2B5EF4-FFF2-40B4-BE49-F238E27FC236}">
                  <a16:creationId xmlns:a16="http://schemas.microsoft.com/office/drawing/2014/main" id="{F4BBC64C-F0CE-4AE9-87DA-1C2E8B46EF59}"/>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38">
              <a:extLst>
                <a:ext uri="{FF2B5EF4-FFF2-40B4-BE49-F238E27FC236}">
                  <a16:creationId xmlns:a16="http://schemas.microsoft.com/office/drawing/2014/main" id="{1A633C3E-B2C3-4FB7-B40F-8577631E654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39">
              <a:extLst>
                <a:ext uri="{FF2B5EF4-FFF2-40B4-BE49-F238E27FC236}">
                  <a16:creationId xmlns:a16="http://schemas.microsoft.com/office/drawing/2014/main" id="{49922772-B8A5-4629-8D6C-CD7297926D86}"/>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0">
              <a:extLst>
                <a:ext uri="{FF2B5EF4-FFF2-40B4-BE49-F238E27FC236}">
                  <a16:creationId xmlns:a16="http://schemas.microsoft.com/office/drawing/2014/main" id="{A9980E66-F684-4B7F-A149-16FCA2F9C616}"/>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1">
              <a:extLst>
                <a:ext uri="{FF2B5EF4-FFF2-40B4-BE49-F238E27FC236}">
                  <a16:creationId xmlns:a16="http://schemas.microsoft.com/office/drawing/2014/main" id="{9CEF0DB9-DFEB-4B0B-9F10-D5A3E333BF2C}"/>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42">
              <a:extLst>
                <a:ext uri="{FF2B5EF4-FFF2-40B4-BE49-F238E27FC236}">
                  <a16:creationId xmlns:a16="http://schemas.microsoft.com/office/drawing/2014/main" id="{38348ACE-5884-449E-A2F5-49BCE3300491}"/>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43">
              <a:extLst>
                <a:ext uri="{FF2B5EF4-FFF2-40B4-BE49-F238E27FC236}">
                  <a16:creationId xmlns:a16="http://schemas.microsoft.com/office/drawing/2014/main" id="{7603CD86-C386-4D8B-B0FB-D78765EEAECE}"/>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44">
              <a:extLst>
                <a:ext uri="{FF2B5EF4-FFF2-40B4-BE49-F238E27FC236}">
                  <a16:creationId xmlns:a16="http://schemas.microsoft.com/office/drawing/2014/main" id="{5C2CA6DF-1512-4D26-9BB8-D925665CB619}"/>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45">
              <a:extLst>
                <a:ext uri="{FF2B5EF4-FFF2-40B4-BE49-F238E27FC236}">
                  <a16:creationId xmlns:a16="http://schemas.microsoft.com/office/drawing/2014/main" id="{B0167FD8-B72A-4EF7-85ED-231F035D8B7E}"/>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46">
              <a:extLst>
                <a:ext uri="{FF2B5EF4-FFF2-40B4-BE49-F238E27FC236}">
                  <a16:creationId xmlns:a16="http://schemas.microsoft.com/office/drawing/2014/main" id="{6E5D0B05-2CDC-4280-895E-1966DF5A53B3}"/>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47">
              <a:extLst>
                <a:ext uri="{FF2B5EF4-FFF2-40B4-BE49-F238E27FC236}">
                  <a16:creationId xmlns:a16="http://schemas.microsoft.com/office/drawing/2014/main" id="{F13D4002-592F-4BA3-8B51-656388F0C849}"/>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48">
              <a:extLst>
                <a:ext uri="{FF2B5EF4-FFF2-40B4-BE49-F238E27FC236}">
                  <a16:creationId xmlns:a16="http://schemas.microsoft.com/office/drawing/2014/main" id="{8ED5BA98-3251-4743-9B2C-C78456606ABD}"/>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49">
              <a:extLst>
                <a:ext uri="{FF2B5EF4-FFF2-40B4-BE49-F238E27FC236}">
                  <a16:creationId xmlns:a16="http://schemas.microsoft.com/office/drawing/2014/main" id="{407B1329-378E-4EA8-9C8A-01E6898354FC}"/>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50">
              <a:extLst>
                <a:ext uri="{FF2B5EF4-FFF2-40B4-BE49-F238E27FC236}">
                  <a16:creationId xmlns:a16="http://schemas.microsoft.com/office/drawing/2014/main" id="{B45EEC97-35CF-435A-9189-E819E577ABE6}"/>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51">
              <a:extLst>
                <a:ext uri="{FF2B5EF4-FFF2-40B4-BE49-F238E27FC236}">
                  <a16:creationId xmlns:a16="http://schemas.microsoft.com/office/drawing/2014/main" id="{30DB5516-3278-48CC-889F-D9896AD88C5B}"/>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52">
              <a:extLst>
                <a:ext uri="{FF2B5EF4-FFF2-40B4-BE49-F238E27FC236}">
                  <a16:creationId xmlns:a16="http://schemas.microsoft.com/office/drawing/2014/main" id="{895F4876-0316-405E-90D9-61848D39E4F0}"/>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53">
              <a:extLst>
                <a:ext uri="{FF2B5EF4-FFF2-40B4-BE49-F238E27FC236}">
                  <a16:creationId xmlns:a16="http://schemas.microsoft.com/office/drawing/2014/main" id="{4D8DA3F2-D6A9-4C74-A7A7-F136B7996B27}"/>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154">
              <a:extLst>
                <a:ext uri="{FF2B5EF4-FFF2-40B4-BE49-F238E27FC236}">
                  <a16:creationId xmlns:a16="http://schemas.microsoft.com/office/drawing/2014/main" id="{6A0A9449-129D-4527-929C-877B8446B96C}"/>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55">
              <a:extLst>
                <a:ext uri="{FF2B5EF4-FFF2-40B4-BE49-F238E27FC236}">
                  <a16:creationId xmlns:a16="http://schemas.microsoft.com/office/drawing/2014/main" id="{F8A7838F-678F-49AD-B44B-F7F7004EBDCE}"/>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56">
              <a:extLst>
                <a:ext uri="{FF2B5EF4-FFF2-40B4-BE49-F238E27FC236}">
                  <a16:creationId xmlns:a16="http://schemas.microsoft.com/office/drawing/2014/main" id="{F5425DDE-5CBE-4BB6-B3BB-3F5E4BB03521}"/>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157">
              <a:extLst>
                <a:ext uri="{FF2B5EF4-FFF2-40B4-BE49-F238E27FC236}">
                  <a16:creationId xmlns:a16="http://schemas.microsoft.com/office/drawing/2014/main" id="{0B9516D4-B576-48D7-89A5-F29C5D029C7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158">
              <a:extLst>
                <a:ext uri="{FF2B5EF4-FFF2-40B4-BE49-F238E27FC236}">
                  <a16:creationId xmlns:a16="http://schemas.microsoft.com/office/drawing/2014/main" id="{A381970C-8E4B-4B7E-9B6A-450C41545302}"/>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59">
              <a:extLst>
                <a:ext uri="{FF2B5EF4-FFF2-40B4-BE49-F238E27FC236}">
                  <a16:creationId xmlns:a16="http://schemas.microsoft.com/office/drawing/2014/main" id="{BE424E10-6496-40DD-B8FF-1900AB769F8E}"/>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60">
              <a:extLst>
                <a:ext uri="{FF2B5EF4-FFF2-40B4-BE49-F238E27FC236}">
                  <a16:creationId xmlns:a16="http://schemas.microsoft.com/office/drawing/2014/main" id="{4B3A14C0-AE9A-41A9-A353-17205467D150}"/>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61">
              <a:extLst>
                <a:ext uri="{FF2B5EF4-FFF2-40B4-BE49-F238E27FC236}">
                  <a16:creationId xmlns:a16="http://schemas.microsoft.com/office/drawing/2014/main" id="{53A66CC4-887E-429C-8CFC-B438D84203E5}"/>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62">
              <a:extLst>
                <a:ext uri="{FF2B5EF4-FFF2-40B4-BE49-F238E27FC236}">
                  <a16:creationId xmlns:a16="http://schemas.microsoft.com/office/drawing/2014/main" id="{D3A95A2D-DF7C-4B23-8A12-570819D65553}"/>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63">
              <a:extLst>
                <a:ext uri="{FF2B5EF4-FFF2-40B4-BE49-F238E27FC236}">
                  <a16:creationId xmlns:a16="http://schemas.microsoft.com/office/drawing/2014/main" id="{7C6D8ECB-43A4-45C6-90AE-36F9BC181440}"/>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64">
              <a:extLst>
                <a:ext uri="{FF2B5EF4-FFF2-40B4-BE49-F238E27FC236}">
                  <a16:creationId xmlns:a16="http://schemas.microsoft.com/office/drawing/2014/main" id="{4B6C506C-39AB-4D97-AE3D-7069B0829AE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65">
              <a:extLst>
                <a:ext uri="{FF2B5EF4-FFF2-40B4-BE49-F238E27FC236}">
                  <a16:creationId xmlns:a16="http://schemas.microsoft.com/office/drawing/2014/main" id="{B681E107-5F56-4A6B-92E9-E869D634A1F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66">
              <a:extLst>
                <a:ext uri="{FF2B5EF4-FFF2-40B4-BE49-F238E27FC236}">
                  <a16:creationId xmlns:a16="http://schemas.microsoft.com/office/drawing/2014/main" id="{CBA778CB-1569-4118-A42F-4A7340806F04}"/>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67">
              <a:extLst>
                <a:ext uri="{FF2B5EF4-FFF2-40B4-BE49-F238E27FC236}">
                  <a16:creationId xmlns:a16="http://schemas.microsoft.com/office/drawing/2014/main" id="{945C6F93-A9E3-4C90-955A-347BA80A4F02}"/>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68">
              <a:extLst>
                <a:ext uri="{FF2B5EF4-FFF2-40B4-BE49-F238E27FC236}">
                  <a16:creationId xmlns:a16="http://schemas.microsoft.com/office/drawing/2014/main" id="{69D5936E-D1A4-41C0-8935-D1F4C5CB4E39}"/>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69">
              <a:extLst>
                <a:ext uri="{FF2B5EF4-FFF2-40B4-BE49-F238E27FC236}">
                  <a16:creationId xmlns:a16="http://schemas.microsoft.com/office/drawing/2014/main" id="{1B87A37A-CC9D-4AB0-A22E-3DBC564FEEE2}"/>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170">
              <a:extLst>
                <a:ext uri="{FF2B5EF4-FFF2-40B4-BE49-F238E27FC236}">
                  <a16:creationId xmlns:a16="http://schemas.microsoft.com/office/drawing/2014/main" id="{5F8BDCC8-3C74-4D4E-923B-B0BBD6393378}"/>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171">
              <a:extLst>
                <a:ext uri="{FF2B5EF4-FFF2-40B4-BE49-F238E27FC236}">
                  <a16:creationId xmlns:a16="http://schemas.microsoft.com/office/drawing/2014/main" id="{F601C9FF-4C3A-4164-96E4-C77F25665189}"/>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2">
              <a:extLst>
                <a:ext uri="{FF2B5EF4-FFF2-40B4-BE49-F238E27FC236}">
                  <a16:creationId xmlns:a16="http://schemas.microsoft.com/office/drawing/2014/main" id="{E3A9E0F8-8D9F-4B05-8EFD-7CB075D372EC}"/>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173">
              <a:extLst>
                <a:ext uri="{FF2B5EF4-FFF2-40B4-BE49-F238E27FC236}">
                  <a16:creationId xmlns:a16="http://schemas.microsoft.com/office/drawing/2014/main" id="{D895C48C-A940-4A7C-B92D-C29358CBE01B}"/>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174">
              <a:extLst>
                <a:ext uri="{FF2B5EF4-FFF2-40B4-BE49-F238E27FC236}">
                  <a16:creationId xmlns:a16="http://schemas.microsoft.com/office/drawing/2014/main" id="{A4A5CEA6-AD83-44C6-80A8-ADAECFDACB97}"/>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175">
              <a:extLst>
                <a:ext uri="{FF2B5EF4-FFF2-40B4-BE49-F238E27FC236}">
                  <a16:creationId xmlns:a16="http://schemas.microsoft.com/office/drawing/2014/main" id="{BF80CC41-A821-4F8B-AEB1-8F7C97C5535C}"/>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6">
              <a:extLst>
                <a:ext uri="{FF2B5EF4-FFF2-40B4-BE49-F238E27FC236}">
                  <a16:creationId xmlns:a16="http://schemas.microsoft.com/office/drawing/2014/main" id="{509C8F09-C2B7-4880-B997-0770EA526BEB}"/>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7">
              <a:extLst>
                <a:ext uri="{FF2B5EF4-FFF2-40B4-BE49-F238E27FC236}">
                  <a16:creationId xmlns:a16="http://schemas.microsoft.com/office/drawing/2014/main" id="{E9F08FA5-B8DE-47D9-B5DE-C41139E36802}"/>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6855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A66348-E73A-420C-944E-55730A53C63B}"/>
              </a:ext>
            </a:extLst>
          </p:cNvPr>
          <p:cNvGraphicFramePr>
            <a:graphicFrameLocks noChangeAspect="1"/>
          </p:cNvGraphicFramePr>
          <p:nvPr>
            <p:custDataLst>
              <p:tags r:id="rId2"/>
            </p:custDataLst>
            <p:extLst>
              <p:ext uri="{D42A27DB-BD31-4B8C-83A1-F6EECF244321}">
                <p14:modId xmlns:p14="http://schemas.microsoft.com/office/powerpoint/2010/main" val="3728332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5" imgW="425" imgH="426" progId="TCLayout.ActiveDocument.1">
                  <p:embed/>
                </p:oleObj>
              </mc:Choice>
              <mc:Fallback>
                <p:oleObj name="think-cell Slide" r:id="rId5" imgW="425" imgH="426" progId="TCLayout.ActiveDocument.1">
                  <p:embed/>
                  <p:pic>
                    <p:nvPicPr>
                      <p:cNvPr id="5" name="Object 4" hidden="1">
                        <a:extLst>
                          <a:ext uri="{FF2B5EF4-FFF2-40B4-BE49-F238E27FC236}">
                            <a16:creationId xmlns:a16="http://schemas.microsoft.com/office/drawing/2014/main" id="{CAA66348-E73A-420C-944E-55730A53C6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361E84-0E8A-461C-BFB6-17DBC3A9B5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Gill Sans MT" panose="020B0502020104020203" pitchFamily="34" charset="0"/>
              <a:ea typeface="+mj-ea"/>
              <a:cs typeface="+mj-cs"/>
              <a:sym typeface="Gill Sans MT" panose="020B0502020104020203" pitchFamily="34" charset="0"/>
            </a:endParaRPr>
          </a:p>
        </p:txBody>
      </p:sp>
      <p:pic>
        <p:nvPicPr>
          <p:cNvPr id="219" name="Picture 218" descr="A person in a dark room&#10;&#10;Description automatically generated">
            <a:extLst>
              <a:ext uri="{FF2B5EF4-FFF2-40B4-BE49-F238E27FC236}">
                <a16:creationId xmlns:a16="http://schemas.microsoft.com/office/drawing/2014/main" id="{9088E705-3916-4E19-AFC2-AA1D9FFD64D4}"/>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33331" r="33331"/>
          <a:stretch/>
        </p:blipFill>
        <p:spPr>
          <a:xfrm>
            <a:off x="0" y="0"/>
            <a:ext cx="3428999" cy="6858000"/>
          </a:xfrm>
          <a:prstGeom prst="rect">
            <a:avLst/>
          </a:prstGeom>
        </p:spPr>
      </p:pic>
      <p:pic>
        <p:nvPicPr>
          <p:cNvPr id="44" name="Graphic 43">
            <a:extLst>
              <a:ext uri="{FF2B5EF4-FFF2-40B4-BE49-F238E27FC236}">
                <a16:creationId xmlns:a16="http://schemas.microsoft.com/office/drawing/2014/main" id="{A930121F-6CE7-473D-A738-C1147A31A01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353383" y="5090890"/>
            <a:ext cx="2764541" cy="2764541"/>
          </a:xfrm>
          <a:prstGeom prst="rect">
            <a:avLst/>
          </a:prstGeom>
        </p:spPr>
      </p:pic>
      <p:pic>
        <p:nvPicPr>
          <p:cNvPr id="42" name="Graphic 41">
            <a:extLst>
              <a:ext uri="{FF2B5EF4-FFF2-40B4-BE49-F238E27FC236}">
                <a16:creationId xmlns:a16="http://schemas.microsoft.com/office/drawing/2014/main" id="{27AD59B0-CBD4-4467-8024-60D286EEDBB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flipV="1">
            <a:off x="2234877" y="6192802"/>
            <a:ext cx="2388243" cy="560718"/>
          </a:xfrm>
          <a:prstGeom prst="rect">
            <a:avLst/>
          </a:prstGeom>
        </p:spPr>
      </p:pic>
      <p:sp>
        <p:nvSpPr>
          <p:cNvPr id="40" name="Content Placeholder 2">
            <a:extLst>
              <a:ext uri="{FF2B5EF4-FFF2-40B4-BE49-F238E27FC236}">
                <a16:creationId xmlns:a16="http://schemas.microsoft.com/office/drawing/2014/main" id="{8F4E62CA-11F4-4261-AEBE-DF96FB47982C}"/>
              </a:ext>
            </a:extLst>
          </p:cNvPr>
          <p:cNvSpPr txBox="1">
            <a:spLocks/>
          </p:cNvSpPr>
          <p:nvPr/>
        </p:nvSpPr>
        <p:spPr>
          <a:xfrm>
            <a:off x="3677207" y="2198797"/>
            <a:ext cx="8233142" cy="29854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sz="1800" b="1" dirty="0">
                <a:solidFill>
                  <a:schemeClr val="accent1"/>
                </a:solidFill>
                <a:latin typeface="Calibri Light" panose="020F0302020204030204" pitchFamily="34" charset="0"/>
                <a:cs typeface="Calibri Light" panose="020F0302020204030204" pitchFamily="34" charset="0"/>
              </a:rPr>
              <a:t>BARRIERS</a:t>
            </a:r>
            <a:r>
              <a:rPr lang="en-US" sz="1800" dirty="0">
                <a:solidFill>
                  <a:schemeClr val="accent1"/>
                </a:solidFill>
                <a:latin typeface="Calibri Light" panose="020F0302020204030204" pitchFamily="34" charset="0"/>
                <a:cs typeface="Calibri Light" panose="020F0302020204030204" pitchFamily="34" charset="0"/>
              </a:rPr>
              <a:t> TO ACHIEVING ADEQUATE RETIREMENT INCOME </a:t>
            </a:r>
            <a:endParaRPr lang="en-GB" sz="1800" dirty="0">
              <a:solidFill>
                <a:schemeClr val="accent1"/>
              </a:solidFill>
              <a:latin typeface="Calibri Light" panose="020F0302020204030204" pitchFamily="34" charset="0"/>
              <a:cs typeface="Calibri Light" panose="020F0302020204030204" pitchFamily="34" charset="0"/>
            </a:endParaRPr>
          </a:p>
          <a:p>
            <a:pPr>
              <a:lnSpc>
                <a:spcPct val="100000"/>
              </a:lnSpc>
              <a:spcBef>
                <a:spcPts val="1200"/>
              </a:spcBef>
            </a:pP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Not engaging early enough: Conflicting priorities, comfort of cash, and unrealistic expectations</a:t>
            </a:r>
          </a:p>
          <a:p>
            <a:pPr>
              <a:lnSpc>
                <a:spcPct val="100000"/>
              </a:lnSpc>
              <a:spcBef>
                <a:spcPts val="1200"/>
              </a:spcBef>
            </a:pP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Complexity of the system: Moving goal posts erode engagement</a:t>
            </a:r>
          </a:p>
          <a:p>
            <a:pPr>
              <a:lnSpc>
                <a:spcPct val="100000"/>
              </a:lnSpc>
              <a:spcBef>
                <a:spcPts val="1200"/>
              </a:spcBef>
            </a:pP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The lack of  consistent tax rules to support long-term planning</a:t>
            </a:r>
          </a:p>
          <a:p>
            <a:pPr>
              <a:lnSpc>
                <a:spcPct val="100000"/>
              </a:lnSpc>
              <a:spcBef>
                <a:spcPts val="1200"/>
              </a:spcBef>
            </a:pP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The advice and capability  gaps: enhancing individuals’ understanding on how much</a:t>
            </a:r>
            <a:br>
              <a:rPr lang="en-US" sz="1800" dirty="0">
                <a:solidFill>
                  <a:schemeClr val="tx1">
                    <a:lumMod val="75000"/>
                    <a:lumOff val="25000"/>
                  </a:schemeClr>
                </a:solidFill>
                <a:latin typeface="Calibri Light" panose="020F0302020204030204" pitchFamily="34" charset="0"/>
                <a:cs typeface="Calibri Light" panose="020F0302020204030204" pitchFamily="34" charset="0"/>
              </a:rPr>
            </a:b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to save</a:t>
            </a:r>
          </a:p>
          <a:p>
            <a:pPr>
              <a:lnSpc>
                <a:spcPct val="100000"/>
              </a:lnSpc>
              <a:spcBef>
                <a:spcPts val="1200"/>
              </a:spcBef>
            </a:pP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Low level of contribution rates in workplace pensions</a:t>
            </a:r>
          </a:p>
        </p:txBody>
      </p:sp>
      <p:sp>
        <p:nvSpPr>
          <p:cNvPr id="24" name="Rectangle 23">
            <a:extLst>
              <a:ext uri="{FF2B5EF4-FFF2-40B4-BE49-F238E27FC236}">
                <a16:creationId xmlns:a16="http://schemas.microsoft.com/office/drawing/2014/main" id="{451ED973-BEF7-4DD4-9149-462FDF5FF1E1}"/>
              </a:ext>
            </a:extLst>
          </p:cNvPr>
          <p:cNvSpPr/>
          <p:nvPr/>
        </p:nvSpPr>
        <p:spPr>
          <a:xfrm>
            <a:off x="2135220" y="491815"/>
            <a:ext cx="10056779" cy="1568479"/>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1737360" rtlCol="0" anchor="t" anchorCtr="0"/>
          <a:lstStyle/>
          <a:p>
            <a:pPr algn="ctr"/>
            <a:endParaRPr lang="en-US" sz="4000" spc="320" dirty="0"/>
          </a:p>
        </p:txBody>
      </p:sp>
      <p:sp>
        <p:nvSpPr>
          <p:cNvPr id="2" name="Title 1">
            <a:extLst>
              <a:ext uri="{FF2B5EF4-FFF2-40B4-BE49-F238E27FC236}">
                <a16:creationId xmlns:a16="http://schemas.microsoft.com/office/drawing/2014/main" id="{A328959F-7C33-42F3-AD45-194D3D87E76E}"/>
              </a:ext>
            </a:extLst>
          </p:cNvPr>
          <p:cNvSpPr>
            <a:spLocks noGrp="1"/>
          </p:cNvSpPr>
          <p:nvPr>
            <p:ph type="title"/>
          </p:nvPr>
        </p:nvSpPr>
        <p:spPr>
          <a:xfrm>
            <a:off x="3677207" y="780790"/>
            <a:ext cx="8058447" cy="990528"/>
          </a:xfrm>
        </p:spPr>
        <p:txBody>
          <a:bodyPr wrap="square" lIns="0" tIns="0" rIns="0" bIns="0">
            <a:spAutoFit/>
          </a:bodyPr>
          <a:lstStyle/>
          <a:p>
            <a:pPr>
              <a:lnSpc>
                <a:spcPct val="120000"/>
              </a:lnSpc>
            </a:pPr>
            <a:r>
              <a:rPr lang="en-US" sz="2800" spc="300" dirty="0">
                <a:solidFill>
                  <a:schemeClr val="bg1"/>
                </a:solidFill>
              </a:rPr>
              <a:t>WHAT IS THE TOPIC AND WHAT ARE THE AIMS/OBJECTIVES OF THIS PRESENTATION  </a:t>
            </a:r>
          </a:p>
        </p:txBody>
      </p:sp>
      <p:grpSp>
        <p:nvGrpSpPr>
          <p:cNvPr id="45" name="Group 44">
            <a:extLst>
              <a:ext uri="{FF2B5EF4-FFF2-40B4-BE49-F238E27FC236}">
                <a16:creationId xmlns:a16="http://schemas.microsoft.com/office/drawing/2014/main" id="{97B399C7-7070-48F0-A175-240557BAF55F}"/>
              </a:ext>
            </a:extLst>
          </p:cNvPr>
          <p:cNvGrpSpPr/>
          <p:nvPr/>
        </p:nvGrpSpPr>
        <p:grpSpPr>
          <a:xfrm>
            <a:off x="-852930" y="-962548"/>
            <a:ext cx="2619375" cy="2698751"/>
            <a:chOff x="-563563" y="-579438"/>
            <a:chExt cx="2619375" cy="2698751"/>
          </a:xfrm>
          <a:solidFill>
            <a:srgbClr val="FAECF4">
              <a:alpha val="47000"/>
            </a:srgbClr>
          </a:solidFill>
        </p:grpSpPr>
        <p:sp>
          <p:nvSpPr>
            <p:cNvPr id="46" name="Freeform 5">
              <a:extLst>
                <a:ext uri="{FF2B5EF4-FFF2-40B4-BE49-F238E27FC236}">
                  <a16:creationId xmlns:a16="http://schemas.microsoft.com/office/drawing/2014/main" id="{3B992A7F-6F49-4C06-B040-8F9CAC5E89AE}"/>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3C22B94-5218-4258-978B-ECA3519A7AF1}"/>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F9D88338-490C-47B6-8C53-0A08D8CD70ED}"/>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8">
              <a:extLst>
                <a:ext uri="{FF2B5EF4-FFF2-40B4-BE49-F238E27FC236}">
                  <a16:creationId xmlns:a16="http://schemas.microsoft.com/office/drawing/2014/main" id="{22D5293B-5B2F-497A-B2DC-E9D95C1EBF75}"/>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9">
              <a:extLst>
                <a:ext uri="{FF2B5EF4-FFF2-40B4-BE49-F238E27FC236}">
                  <a16:creationId xmlns:a16="http://schemas.microsoft.com/office/drawing/2014/main" id="{F0458D48-3D2C-4D59-9DBE-5716186C8FDC}"/>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10">
              <a:extLst>
                <a:ext uri="{FF2B5EF4-FFF2-40B4-BE49-F238E27FC236}">
                  <a16:creationId xmlns:a16="http://schemas.microsoft.com/office/drawing/2014/main" id="{48286F0A-4128-4755-8C22-61A46AE20710}"/>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11">
              <a:extLst>
                <a:ext uri="{FF2B5EF4-FFF2-40B4-BE49-F238E27FC236}">
                  <a16:creationId xmlns:a16="http://schemas.microsoft.com/office/drawing/2014/main" id="{10449A14-1891-46FB-A0BA-0F1DDA8D3716}"/>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32505AC9-ECF4-40F5-A5C1-3477658ABA0A}"/>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3">
              <a:extLst>
                <a:ext uri="{FF2B5EF4-FFF2-40B4-BE49-F238E27FC236}">
                  <a16:creationId xmlns:a16="http://schemas.microsoft.com/office/drawing/2014/main" id="{44067CF5-6897-4AA3-A19F-40147E37899B}"/>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4">
              <a:extLst>
                <a:ext uri="{FF2B5EF4-FFF2-40B4-BE49-F238E27FC236}">
                  <a16:creationId xmlns:a16="http://schemas.microsoft.com/office/drawing/2014/main" id="{19C872DF-0FFE-4A3B-AC49-A47B6F7274BE}"/>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5">
              <a:extLst>
                <a:ext uri="{FF2B5EF4-FFF2-40B4-BE49-F238E27FC236}">
                  <a16:creationId xmlns:a16="http://schemas.microsoft.com/office/drawing/2014/main" id="{BEE62006-83D2-4A4E-965D-CDA784F96A80}"/>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6">
              <a:extLst>
                <a:ext uri="{FF2B5EF4-FFF2-40B4-BE49-F238E27FC236}">
                  <a16:creationId xmlns:a16="http://schemas.microsoft.com/office/drawing/2014/main" id="{3333ABA3-D916-4190-B285-0F052A7452D7}"/>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17">
              <a:extLst>
                <a:ext uri="{FF2B5EF4-FFF2-40B4-BE49-F238E27FC236}">
                  <a16:creationId xmlns:a16="http://schemas.microsoft.com/office/drawing/2014/main" id="{CA3A92BF-8236-42DA-B974-326A39BD847F}"/>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DE115E3A-7EEE-41AE-894A-EABF3FE19B79}"/>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19">
              <a:extLst>
                <a:ext uri="{FF2B5EF4-FFF2-40B4-BE49-F238E27FC236}">
                  <a16:creationId xmlns:a16="http://schemas.microsoft.com/office/drawing/2014/main" id="{76DFE6E0-4CF8-4706-9640-77D7E08A34AD}"/>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20">
              <a:extLst>
                <a:ext uri="{FF2B5EF4-FFF2-40B4-BE49-F238E27FC236}">
                  <a16:creationId xmlns:a16="http://schemas.microsoft.com/office/drawing/2014/main" id="{93F40346-194B-4536-B2E1-24D684F2A72C}"/>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1">
              <a:extLst>
                <a:ext uri="{FF2B5EF4-FFF2-40B4-BE49-F238E27FC236}">
                  <a16:creationId xmlns:a16="http://schemas.microsoft.com/office/drawing/2014/main" id="{0CAA529B-C0DE-4E90-8E89-552963DFEF1C}"/>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22">
              <a:extLst>
                <a:ext uri="{FF2B5EF4-FFF2-40B4-BE49-F238E27FC236}">
                  <a16:creationId xmlns:a16="http://schemas.microsoft.com/office/drawing/2014/main" id="{569A571E-2B92-4495-B019-61EE3A02DABA}"/>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3">
              <a:extLst>
                <a:ext uri="{FF2B5EF4-FFF2-40B4-BE49-F238E27FC236}">
                  <a16:creationId xmlns:a16="http://schemas.microsoft.com/office/drawing/2014/main" id="{FBC18D1B-3552-4D0E-860F-C2037DDADB87}"/>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24">
              <a:extLst>
                <a:ext uri="{FF2B5EF4-FFF2-40B4-BE49-F238E27FC236}">
                  <a16:creationId xmlns:a16="http://schemas.microsoft.com/office/drawing/2014/main" id="{1712E362-B85B-4337-98A1-CF8CB752162C}"/>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5">
              <a:extLst>
                <a:ext uri="{FF2B5EF4-FFF2-40B4-BE49-F238E27FC236}">
                  <a16:creationId xmlns:a16="http://schemas.microsoft.com/office/drawing/2014/main" id="{D2AD5A80-3E47-4B86-8C6D-9C7FE4321471}"/>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26">
              <a:extLst>
                <a:ext uri="{FF2B5EF4-FFF2-40B4-BE49-F238E27FC236}">
                  <a16:creationId xmlns:a16="http://schemas.microsoft.com/office/drawing/2014/main" id="{B529D17A-107E-4355-B000-FCCA06D755A1}"/>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7">
              <a:extLst>
                <a:ext uri="{FF2B5EF4-FFF2-40B4-BE49-F238E27FC236}">
                  <a16:creationId xmlns:a16="http://schemas.microsoft.com/office/drawing/2014/main" id="{ABA1D958-DF25-4E62-A36A-E2EAAB38CF94}"/>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8">
              <a:extLst>
                <a:ext uri="{FF2B5EF4-FFF2-40B4-BE49-F238E27FC236}">
                  <a16:creationId xmlns:a16="http://schemas.microsoft.com/office/drawing/2014/main" id="{0DF0DDE5-664B-4093-B0F8-6328473D05CC}"/>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9">
              <a:extLst>
                <a:ext uri="{FF2B5EF4-FFF2-40B4-BE49-F238E27FC236}">
                  <a16:creationId xmlns:a16="http://schemas.microsoft.com/office/drawing/2014/main" id="{42CFB198-0FDC-4D93-B491-B9D7834F63C4}"/>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30">
              <a:extLst>
                <a:ext uri="{FF2B5EF4-FFF2-40B4-BE49-F238E27FC236}">
                  <a16:creationId xmlns:a16="http://schemas.microsoft.com/office/drawing/2014/main" id="{D9C078D1-050B-4981-8CB7-AF805B336FB0}"/>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31">
              <a:extLst>
                <a:ext uri="{FF2B5EF4-FFF2-40B4-BE49-F238E27FC236}">
                  <a16:creationId xmlns:a16="http://schemas.microsoft.com/office/drawing/2014/main" id="{079413FC-B2B6-45C0-8691-756AB7611573}"/>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
              <a:extLst>
                <a:ext uri="{FF2B5EF4-FFF2-40B4-BE49-F238E27FC236}">
                  <a16:creationId xmlns:a16="http://schemas.microsoft.com/office/drawing/2014/main" id="{1BBB1854-D751-43E5-ADCD-71166C13253D}"/>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33">
              <a:extLst>
                <a:ext uri="{FF2B5EF4-FFF2-40B4-BE49-F238E27FC236}">
                  <a16:creationId xmlns:a16="http://schemas.microsoft.com/office/drawing/2014/main" id="{BAAC746D-A683-4D75-9020-71AA295C19A5}"/>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34">
              <a:extLst>
                <a:ext uri="{FF2B5EF4-FFF2-40B4-BE49-F238E27FC236}">
                  <a16:creationId xmlns:a16="http://schemas.microsoft.com/office/drawing/2014/main" id="{9BDFAAA0-4F12-4FAE-A83B-99B502924B87}"/>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35">
              <a:extLst>
                <a:ext uri="{FF2B5EF4-FFF2-40B4-BE49-F238E27FC236}">
                  <a16:creationId xmlns:a16="http://schemas.microsoft.com/office/drawing/2014/main" id="{02C1344F-B6C3-4969-A55B-F869A25F00EE}"/>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36">
              <a:extLst>
                <a:ext uri="{FF2B5EF4-FFF2-40B4-BE49-F238E27FC236}">
                  <a16:creationId xmlns:a16="http://schemas.microsoft.com/office/drawing/2014/main" id="{5377C374-D347-46F2-96BE-832E41441EA6}"/>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37">
              <a:extLst>
                <a:ext uri="{FF2B5EF4-FFF2-40B4-BE49-F238E27FC236}">
                  <a16:creationId xmlns:a16="http://schemas.microsoft.com/office/drawing/2014/main" id="{044B599F-BF00-4734-B144-8D983DEF7E63}"/>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38">
              <a:extLst>
                <a:ext uri="{FF2B5EF4-FFF2-40B4-BE49-F238E27FC236}">
                  <a16:creationId xmlns:a16="http://schemas.microsoft.com/office/drawing/2014/main" id="{3A86EC2E-F91E-4740-A1EE-196E03741387}"/>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39">
              <a:extLst>
                <a:ext uri="{FF2B5EF4-FFF2-40B4-BE49-F238E27FC236}">
                  <a16:creationId xmlns:a16="http://schemas.microsoft.com/office/drawing/2014/main" id="{4A30E066-E3CC-463A-BFA2-AC25357E1B98}"/>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40">
              <a:extLst>
                <a:ext uri="{FF2B5EF4-FFF2-40B4-BE49-F238E27FC236}">
                  <a16:creationId xmlns:a16="http://schemas.microsoft.com/office/drawing/2014/main" id="{D6977B68-9E4E-4512-941F-6CE643E30D15}"/>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41">
              <a:extLst>
                <a:ext uri="{FF2B5EF4-FFF2-40B4-BE49-F238E27FC236}">
                  <a16:creationId xmlns:a16="http://schemas.microsoft.com/office/drawing/2014/main" id="{0B8241B4-B46D-45EA-BF5C-A95072BBD1AB}"/>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42">
              <a:extLst>
                <a:ext uri="{FF2B5EF4-FFF2-40B4-BE49-F238E27FC236}">
                  <a16:creationId xmlns:a16="http://schemas.microsoft.com/office/drawing/2014/main" id="{6477E598-334C-4A83-841A-98BEF91B5B3F}"/>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43">
              <a:extLst>
                <a:ext uri="{FF2B5EF4-FFF2-40B4-BE49-F238E27FC236}">
                  <a16:creationId xmlns:a16="http://schemas.microsoft.com/office/drawing/2014/main" id="{B0265109-FFB4-4A8C-96E9-2442C6239BF8}"/>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44">
              <a:extLst>
                <a:ext uri="{FF2B5EF4-FFF2-40B4-BE49-F238E27FC236}">
                  <a16:creationId xmlns:a16="http://schemas.microsoft.com/office/drawing/2014/main" id="{3A6588ED-2417-4032-8627-A76B9B515C35}"/>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45">
              <a:extLst>
                <a:ext uri="{FF2B5EF4-FFF2-40B4-BE49-F238E27FC236}">
                  <a16:creationId xmlns:a16="http://schemas.microsoft.com/office/drawing/2014/main" id="{12D70D49-7197-4BC2-A3B0-05F85D24D5D7}"/>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46">
              <a:extLst>
                <a:ext uri="{FF2B5EF4-FFF2-40B4-BE49-F238E27FC236}">
                  <a16:creationId xmlns:a16="http://schemas.microsoft.com/office/drawing/2014/main" id="{F95C4B1A-CCBC-4D81-8361-94F593C797EB}"/>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47">
              <a:extLst>
                <a:ext uri="{FF2B5EF4-FFF2-40B4-BE49-F238E27FC236}">
                  <a16:creationId xmlns:a16="http://schemas.microsoft.com/office/drawing/2014/main" id="{95AE5324-40A4-4A63-AEF7-3780C996BF76}"/>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48">
              <a:extLst>
                <a:ext uri="{FF2B5EF4-FFF2-40B4-BE49-F238E27FC236}">
                  <a16:creationId xmlns:a16="http://schemas.microsoft.com/office/drawing/2014/main" id="{2DB0D51C-9D56-47B7-BC78-BD47D11D7E8A}"/>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49">
              <a:extLst>
                <a:ext uri="{FF2B5EF4-FFF2-40B4-BE49-F238E27FC236}">
                  <a16:creationId xmlns:a16="http://schemas.microsoft.com/office/drawing/2014/main" id="{980B4336-B2BB-4A7E-80F1-E9C6DA5BFF89}"/>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50">
              <a:extLst>
                <a:ext uri="{FF2B5EF4-FFF2-40B4-BE49-F238E27FC236}">
                  <a16:creationId xmlns:a16="http://schemas.microsoft.com/office/drawing/2014/main" id="{912D3FFA-0FF6-46B8-82E5-7A56ACF73A13}"/>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51">
              <a:extLst>
                <a:ext uri="{FF2B5EF4-FFF2-40B4-BE49-F238E27FC236}">
                  <a16:creationId xmlns:a16="http://schemas.microsoft.com/office/drawing/2014/main" id="{4B9D655F-02AB-43E2-82DC-FF68CE461E90}"/>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52">
              <a:extLst>
                <a:ext uri="{FF2B5EF4-FFF2-40B4-BE49-F238E27FC236}">
                  <a16:creationId xmlns:a16="http://schemas.microsoft.com/office/drawing/2014/main" id="{56D106A1-C791-4150-BAA6-C4E9CDD166E8}"/>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53">
              <a:extLst>
                <a:ext uri="{FF2B5EF4-FFF2-40B4-BE49-F238E27FC236}">
                  <a16:creationId xmlns:a16="http://schemas.microsoft.com/office/drawing/2014/main" id="{96ADD7BE-F7C5-403B-BF22-91019368586A}"/>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54">
              <a:extLst>
                <a:ext uri="{FF2B5EF4-FFF2-40B4-BE49-F238E27FC236}">
                  <a16:creationId xmlns:a16="http://schemas.microsoft.com/office/drawing/2014/main" id="{9883C690-8422-47D3-935A-7E40032315B5}"/>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55">
              <a:extLst>
                <a:ext uri="{FF2B5EF4-FFF2-40B4-BE49-F238E27FC236}">
                  <a16:creationId xmlns:a16="http://schemas.microsoft.com/office/drawing/2014/main" id="{3705E681-176C-4193-9DD2-E6EF45DDA141}"/>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6">
              <a:extLst>
                <a:ext uri="{FF2B5EF4-FFF2-40B4-BE49-F238E27FC236}">
                  <a16:creationId xmlns:a16="http://schemas.microsoft.com/office/drawing/2014/main" id="{2A095364-C997-4287-A1D8-4C3D1F6CE4F2}"/>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57">
              <a:extLst>
                <a:ext uri="{FF2B5EF4-FFF2-40B4-BE49-F238E27FC236}">
                  <a16:creationId xmlns:a16="http://schemas.microsoft.com/office/drawing/2014/main" id="{4CBC14DC-FE47-4907-A5E6-852C86A149ED}"/>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58">
              <a:extLst>
                <a:ext uri="{FF2B5EF4-FFF2-40B4-BE49-F238E27FC236}">
                  <a16:creationId xmlns:a16="http://schemas.microsoft.com/office/drawing/2014/main" id="{26061137-C566-4513-A4B4-2CAD10672E8A}"/>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59">
              <a:extLst>
                <a:ext uri="{FF2B5EF4-FFF2-40B4-BE49-F238E27FC236}">
                  <a16:creationId xmlns:a16="http://schemas.microsoft.com/office/drawing/2014/main" id="{474943BE-F1D8-4323-936D-AA309C5A3704}"/>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0">
              <a:extLst>
                <a:ext uri="{FF2B5EF4-FFF2-40B4-BE49-F238E27FC236}">
                  <a16:creationId xmlns:a16="http://schemas.microsoft.com/office/drawing/2014/main" id="{550F8BC5-E957-4AB3-928C-1C9EFCFAF6F8}"/>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61">
              <a:extLst>
                <a:ext uri="{FF2B5EF4-FFF2-40B4-BE49-F238E27FC236}">
                  <a16:creationId xmlns:a16="http://schemas.microsoft.com/office/drawing/2014/main" id="{B4D52955-324A-4BCE-8416-EF8766118E89}"/>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62">
              <a:extLst>
                <a:ext uri="{FF2B5EF4-FFF2-40B4-BE49-F238E27FC236}">
                  <a16:creationId xmlns:a16="http://schemas.microsoft.com/office/drawing/2014/main" id="{2A2CEF1F-25A3-4B4E-B009-E635481295FB}"/>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63">
              <a:extLst>
                <a:ext uri="{FF2B5EF4-FFF2-40B4-BE49-F238E27FC236}">
                  <a16:creationId xmlns:a16="http://schemas.microsoft.com/office/drawing/2014/main" id="{E3B2367F-252C-4043-BC2B-81600E782BD7}"/>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64">
              <a:extLst>
                <a:ext uri="{FF2B5EF4-FFF2-40B4-BE49-F238E27FC236}">
                  <a16:creationId xmlns:a16="http://schemas.microsoft.com/office/drawing/2014/main" id="{886A5B89-BF57-4366-A9D6-AEE459CCE684}"/>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5">
              <a:extLst>
                <a:ext uri="{FF2B5EF4-FFF2-40B4-BE49-F238E27FC236}">
                  <a16:creationId xmlns:a16="http://schemas.microsoft.com/office/drawing/2014/main" id="{8CC13F1A-BE85-4145-AEB3-AE36EE0AF816}"/>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66">
              <a:extLst>
                <a:ext uri="{FF2B5EF4-FFF2-40B4-BE49-F238E27FC236}">
                  <a16:creationId xmlns:a16="http://schemas.microsoft.com/office/drawing/2014/main" id="{0462A801-F450-4857-80C9-4CDE15DDFFC2}"/>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67">
              <a:extLst>
                <a:ext uri="{FF2B5EF4-FFF2-40B4-BE49-F238E27FC236}">
                  <a16:creationId xmlns:a16="http://schemas.microsoft.com/office/drawing/2014/main" id="{42E19E0C-406E-4844-B1DA-105DC68E20F6}"/>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68">
              <a:extLst>
                <a:ext uri="{FF2B5EF4-FFF2-40B4-BE49-F238E27FC236}">
                  <a16:creationId xmlns:a16="http://schemas.microsoft.com/office/drawing/2014/main" id="{8C495EDA-B800-498A-87B6-843730391141}"/>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69">
              <a:extLst>
                <a:ext uri="{FF2B5EF4-FFF2-40B4-BE49-F238E27FC236}">
                  <a16:creationId xmlns:a16="http://schemas.microsoft.com/office/drawing/2014/main" id="{0B7A29B6-3F61-4101-86D7-F1A24F57D15F}"/>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70">
              <a:extLst>
                <a:ext uri="{FF2B5EF4-FFF2-40B4-BE49-F238E27FC236}">
                  <a16:creationId xmlns:a16="http://schemas.microsoft.com/office/drawing/2014/main" id="{0554E8F0-0D71-447C-BD90-D79201D80F4D}"/>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1">
              <a:extLst>
                <a:ext uri="{FF2B5EF4-FFF2-40B4-BE49-F238E27FC236}">
                  <a16:creationId xmlns:a16="http://schemas.microsoft.com/office/drawing/2014/main" id="{C5A3FB38-CCC7-4AFA-850D-E9D0456D59DB}"/>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72">
              <a:extLst>
                <a:ext uri="{FF2B5EF4-FFF2-40B4-BE49-F238E27FC236}">
                  <a16:creationId xmlns:a16="http://schemas.microsoft.com/office/drawing/2014/main" id="{1087E2B8-E276-45C9-A0A8-121541242B4F}"/>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73">
              <a:extLst>
                <a:ext uri="{FF2B5EF4-FFF2-40B4-BE49-F238E27FC236}">
                  <a16:creationId xmlns:a16="http://schemas.microsoft.com/office/drawing/2014/main" id="{8F79EA3A-39B8-4243-B34F-552C0523BE93}"/>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74">
              <a:extLst>
                <a:ext uri="{FF2B5EF4-FFF2-40B4-BE49-F238E27FC236}">
                  <a16:creationId xmlns:a16="http://schemas.microsoft.com/office/drawing/2014/main" id="{A5BDE488-1925-4F32-9FC5-6779C002F884}"/>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75">
              <a:extLst>
                <a:ext uri="{FF2B5EF4-FFF2-40B4-BE49-F238E27FC236}">
                  <a16:creationId xmlns:a16="http://schemas.microsoft.com/office/drawing/2014/main" id="{C84A4DDA-565B-4F01-9F58-3267997304E4}"/>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76">
              <a:extLst>
                <a:ext uri="{FF2B5EF4-FFF2-40B4-BE49-F238E27FC236}">
                  <a16:creationId xmlns:a16="http://schemas.microsoft.com/office/drawing/2014/main" id="{324692B6-7E33-4B82-A22C-D456D51D6419}"/>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77">
              <a:extLst>
                <a:ext uri="{FF2B5EF4-FFF2-40B4-BE49-F238E27FC236}">
                  <a16:creationId xmlns:a16="http://schemas.microsoft.com/office/drawing/2014/main" id="{86D26473-F777-43D7-AC22-A7BABA35163F}"/>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78">
              <a:extLst>
                <a:ext uri="{FF2B5EF4-FFF2-40B4-BE49-F238E27FC236}">
                  <a16:creationId xmlns:a16="http://schemas.microsoft.com/office/drawing/2014/main" id="{C2594ED2-2EC1-45CA-A683-D707A5040814}"/>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79">
              <a:extLst>
                <a:ext uri="{FF2B5EF4-FFF2-40B4-BE49-F238E27FC236}">
                  <a16:creationId xmlns:a16="http://schemas.microsoft.com/office/drawing/2014/main" id="{7A1AE76E-B2DA-4700-879E-C71054930F0F}"/>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80">
              <a:extLst>
                <a:ext uri="{FF2B5EF4-FFF2-40B4-BE49-F238E27FC236}">
                  <a16:creationId xmlns:a16="http://schemas.microsoft.com/office/drawing/2014/main" id="{80EA170F-AA42-4D27-B1A1-75CE9BD8280F}"/>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81">
              <a:extLst>
                <a:ext uri="{FF2B5EF4-FFF2-40B4-BE49-F238E27FC236}">
                  <a16:creationId xmlns:a16="http://schemas.microsoft.com/office/drawing/2014/main" id="{C2603803-CD93-494A-B5DE-F9C3D7D8340F}"/>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82">
              <a:extLst>
                <a:ext uri="{FF2B5EF4-FFF2-40B4-BE49-F238E27FC236}">
                  <a16:creationId xmlns:a16="http://schemas.microsoft.com/office/drawing/2014/main" id="{F20C07A4-5246-49BD-8F09-7C6A65111EB6}"/>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83">
              <a:extLst>
                <a:ext uri="{FF2B5EF4-FFF2-40B4-BE49-F238E27FC236}">
                  <a16:creationId xmlns:a16="http://schemas.microsoft.com/office/drawing/2014/main" id="{2816B40E-16E9-4E34-8050-D9D2776147B1}"/>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4">
              <a:extLst>
                <a:ext uri="{FF2B5EF4-FFF2-40B4-BE49-F238E27FC236}">
                  <a16:creationId xmlns:a16="http://schemas.microsoft.com/office/drawing/2014/main" id="{DBDEEA90-DDD5-416F-ADFD-4890080E5AD5}"/>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85">
              <a:extLst>
                <a:ext uri="{FF2B5EF4-FFF2-40B4-BE49-F238E27FC236}">
                  <a16:creationId xmlns:a16="http://schemas.microsoft.com/office/drawing/2014/main" id="{CA4D3E58-0FE6-4575-AB90-F00703C5A24A}"/>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86">
              <a:extLst>
                <a:ext uri="{FF2B5EF4-FFF2-40B4-BE49-F238E27FC236}">
                  <a16:creationId xmlns:a16="http://schemas.microsoft.com/office/drawing/2014/main" id="{BF7E2383-20A9-43DF-8FAB-05D37E39BE7C}"/>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87">
              <a:extLst>
                <a:ext uri="{FF2B5EF4-FFF2-40B4-BE49-F238E27FC236}">
                  <a16:creationId xmlns:a16="http://schemas.microsoft.com/office/drawing/2014/main" id="{FA2ED2F1-D6EC-4E40-A65D-DEC7E19A4123}"/>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88">
              <a:extLst>
                <a:ext uri="{FF2B5EF4-FFF2-40B4-BE49-F238E27FC236}">
                  <a16:creationId xmlns:a16="http://schemas.microsoft.com/office/drawing/2014/main" id="{D614775C-85CE-4C23-ABF6-602F4A481A3B}"/>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89">
              <a:extLst>
                <a:ext uri="{FF2B5EF4-FFF2-40B4-BE49-F238E27FC236}">
                  <a16:creationId xmlns:a16="http://schemas.microsoft.com/office/drawing/2014/main" id="{9F5224C3-AC9F-411E-B8D3-5B56C98B435B}"/>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90">
              <a:extLst>
                <a:ext uri="{FF2B5EF4-FFF2-40B4-BE49-F238E27FC236}">
                  <a16:creationId xmlns:a16="http://schemas.microsoft.com/office/drawing/2014/main" id="{F3DCBA32-9D9D-4671-A6FD-BBFB5AF90DC1}"/>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91">
              <a:extLst>
                <a:ext uri="{FF2B5EF4-FFF2-40B4-BE49-F238E27FC236}">
                  <a16:creationId xmlns:a16="http://schemas.microsoft.com/office/drawing/2014/main" id="{D7E04076-D00C-421D-AF85-FFBA7D2206E5}"/>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92">
              <a:extLst>
                <a:ext uri="{FF2B5EF4-FFF2-40B4-BE49-F238E27FC236}">
                  <a16:creationId xmlns:a16="http://schemas.microsoft.com/office/drawing/2014/main" id="{C416F523-49F0-41C7-A7D3-E07768D13923}"/>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93">
              <a:extLst>
                <a:ext uri="{FF2B5EF4-FFF2-40B4-BE49-F238E27FC236}">
                  <a16:creationId xmlns:a16="http://schemas.microsoft.com/office/drawing/2014/main" id="{5BE77709-AA10-49D0-B453-6B34A33A2F9E}"/>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94">
              <a:extLst>
                <a:ext uri="{FF2B5EF4-FFF2-40B4-BE49-F238E27FC236}">
                  <a16:creationId xmlns:a16="http://schemas.microsoft.com/office/drawing/2014/main" id="{5FEB826B-8298-4EC7-B127-A26E4B808049}"/>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95">
              <a:extLst>
                <a:ext uri="{FF2B5EF4-FFF2-40B4-BE49-F238E27FC236}">
                  <a16:creationId xmlns:a16="http://schemas.microsoft.com/office/drawing/2014/main" id="{29070FFD-AF32-4F8C-884F-5A955B13D33E}"/>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96">
              <a:extLst>
                <a:ext uri="{FF2B5EF4-FFF2-40B4-BE49-F238E27FC236}">
                  <a16:creationId xmlns:a16="http://schemas.microsoft.com/office/drawing/2014/main" id="{E8E0A3A6-A416-47A2-AFF8-A291B1B5B83B}"/>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97">
              <a:extLst>
                <a:ext uri="{FF2B5EF4-FFF2-40B4-BE49-F238E27FC236}">
                  <a16:creationId xmlns:a16="http://schemas.microsoft.com/office/drawing/2014/main" id="{B41208A8-9CA0-471E-82C7-9CFC32AD6E3F}"/>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98">
              <a:extLst>
                <a:ext uri="{FF2B5EF4-FFF2-40B4-BE49-F238E27FC236}">
                  <a16:creationId xmlns:a16="http://schemas.microsoft.com/office/drawing/2014/main" id="{B898B419-F051-4064-A55B-A6D322DE0D18}"/>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99">
              <a:extLst>
                <a:ext uri="{FF2B5EF4-FFF2-40B4-BE49-F238E27FC236}">
                  <a16:creationId xmlns:a16="http://schemas.microsoft.com/office/drawing/2014/main" id="{0F65FBBE-CD3E-4DE1-95F8-9E8C78DA19FD}"/>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00">
              <a:extLst>
                <a:ext uri="{FF2B5EF4-FFF2-40B4-BE49-F238E27FC236}">
                  <a16:creationId xmlns:a16="http://schemas.microsoft.com/office/drawing/2014/main" id="{5B24ED1E-4EAF-48C1-B71F-EE23D279120B}"/>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01">
              <a:extLst>
                <a:ext uri="{FF2B5EF4-FFF2-40B4-BE49-F238E27FC236}">
                  <a16:creationId xmlns:a16="http://schemas.microsoft.com/office/drawing/2014/main" id="{1B3DD5A9-F363-43C6-A142-76786FEDD753}"/>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02">
              <a:extLst>
                <a:ext uri="{FF2B5EF4-FFF2-40B4-BE49-F238E27FC236}">
                  <a16:creationId xmlns:a16="http://schemas.microsoft.com/office/drawing/2014/main" id="{2A939509-D71A-4E8D-A96D-1497E9435E94}"/>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03">
              <a:extLst>
                <a:ext uri="{FF2B5EF4-FFF2-40B4-BE49-F238E27FC236}">
                  <a16:creationId xmlns:a16="http://schemas.microsoft.com/office/drawing/2014/main" id="{736C792D-4407-4E48-92CE-05B31EB4E80B}"/>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04">
              <a:extLst>
                <a:ext uri="{FF2B5EF4-FFF2-40B4-BE49-F238E27FC236}">
                  <a16:creationId xmlns:a16="http://schemas.microsoft.com/office/drawing/2014/main" id="{995762FA-F658-40F7-BF5C-7BAF2CBAFE5A}"/>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05">
              <a:extLst>
                <a:ext uri="{FF2B5EF4-FFF2-40B4-BE49-F238E27FC236}">
                  <a16:creationId xmlns:a16="http://schemas.microsoft.com/office/drawing/2014/main" id="{CAF8D334-003A-47DF-942C-1ECA4A766A83}"/>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06">
              <a:extLst>
                <a:ext uri="{FF2B5EF4-FFF2-40B4-BE49-F238E27FC236}">
                  <a16:creationId xmlns:a16="http://schemas.microsoft.com/office/drawing/2014/main" id="{B6EE5D75-03D8-4E2D-BD45-A8D8DCFDC7D6}"/>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7">
              <a:extLst>
                <a:ext uri="{FF2B5EF4-FFF2-40B4-BE49-F238E27FC236}">
                  <a16:creationId xmlns:a16="http://schemas.microsoft.com/office/drawing/2014/main" id="{7BE961DD-CEE2-424B-A87D-A4B1198A4B0E}"/>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08">
              <a:extLst>
                <a:ext uri="{FF2B5EF4-FFF2-40B4-BE49-F238E27FC236}">
                  <a16:creationId xmlns:a16="http://schemas.microsoft.com/office/drawing/2014/main" id="{8A059B97-543A-4949-BD1B-E0B2E8B20059}"/>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09">
              <a:extLst>
                <a:ext uri="{FF2B5EF4-FFF2-40B4-BE49-F238E27FC236}">
                  <a16:creationId xmlns:a16="http://schemas.microsoft.com/office/drawing/2014/main" id="{1FD0A5C5-2D7F-4783-BE97-7E27F727D303}"/>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10">
              <a:extLst>
                <a:ext uri="{FF2B5EF4-FFF2-40B4-BE49-F238E27FC236}">
                  <a16:creationId xmlns:a16="http://schemas.microsoft.com/office/drawing/2014/main" id="{BBB9519B-DB3F-49C7-A2A5-52849C8AAF05}"/>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11">
              <a:extLst>
                <a:ext uri="{FF2B5EF4-FFF2-40B4-BE49-F238E27FC236}">
                  <a16:creationId xmlns:a16="http://schemas.microsoft.com/office/drawing/2014/main" id="{415A1C6F-AF90-4749-9163-A749300C1C44}"/>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12">
              <a:extLst>
                <a:ext uri="{FF2B5EF4-FFF2-40B4-BE49-F238E27FC236}">
                  <a16:creationId xmlns:a16="http://schemas.microsoft.com/office/drawing/2014/main" id="{28E65218-E494-405C-BECC-53270995CF4B}"/>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13">
              <a:extLst>
                <a:ext uri="{FF2B5EF4-FFF2-40B4-BE49-F238E27FC236}">
                  <a16:creationId xmlns:a16="http://schemas.microsoft.com/office/drawing/2014/main" id="{53CE4E64-9D73-4959-83FF-AB6323C0C750}"/>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114">
              <a:extLst>
                <a:ext uri="{FF2B5EF4-FFF2-40B4-BE49-F238E27FC236}">
                  <a16:creationId xmlns:a16="http://schemas.microsoft.com/office/drawing/2014/main" id="{42392D2A-C718-4B7B-B3B6-F4511F8471D6}"/>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15">
              <a:extLst>
                <a:ext uri="{FF2B5EF4-FFF2-40B4-BE49-F238E27FC236}">
                  <a16:creationId xmlns:a16="http://schemas.microsoft.com/office/drawing/2014/main" id="{7B96ED3C-76EC-4AEB-BDBB-46AB9608A0BF}"/>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16">
              <a:extLst>
                <a:ext uri="{FF2B5EF4-FFF2-40B4-BE49-F238E27FC236}">
                  <a16:creationId xmlns:a16="http://schemas.microsoft.com/office/drawing/2014/main" id="{21702AEE-B79D-4915-8AAD-D0CD3A0C275C}"/>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117">
              <a:extLst>
                <a:ext uri="{FF2B5EF4-FFF2-40B4-BE49-F238E27FC236}">
                  <a16:creationId xmlns:a16="http://schemas.microsoft.com/office/drawing/2014/main" id="{878766FF-9A4B-4FB7-B444-8C83ABC0BF7C}"/>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118">
              <a:extLst>
                <a:ext uri="{FF2B5EF4-FFF2-40B4-BE49-F238E27FC236}">
                  <a16:creationId xmlns:a16="http://schemas.microsoft.com/office/drawing/2014/main" id="{4921643A-AE8C-452E-869D-BF6E6B79FAF4}"/>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19">
              <a:extLst>
                <a:ext uri="{FF2B5EF4-FFF2-40B4-BE49-F238E27FC236}">
                  <a16:creationId xmlns:a16="http://schemas.microsoft.com/office/drawing/2014/main" id="{1526A342-8BE6-41C2-A5F8-AB164BC7FAE9}"/>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20">
              <a:extLst>
                <a:ext uri="{FF2B5EF4-FFF2-40B4-BE49-F238E27FC236}">
                  <a16:creationId xmlns:a16="http://schemas.microsoft.com/office/drawing/2014/main" id="{E4F877D1-2C43-4140-8719-125C000F463F}"/>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121">
              <a:extLst>
                <a:ext uri="{FF2B5EF4-FFF2-40B4-BE49-F238E27FC236}">
                  <a16:creationId xmlns:a16="http://schemas.microsoft.com/office/drawing/2014/main" id="{6AC095F7-0AC1-4841-B054-141C16AD3953}"/>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2">
              <a:extLst>
                <a:ext uri="{FF2B5EF4-FFF2-40B4-BE49-F238E27FC236}">
                  <a16:creationId xmlns:a16="http://schemas.microsoft.com/office/drawing/2014/main" id="{5107388E-5EEA-49E0-98A2-723A6F39B650}"/>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23">
              <a:extLst>
                <a:ext uri="{FF2B5EF4-FFF2-40B4-BE49-F238E27FC236}">
                  <a16:creationId xmlns:a16="http://schemas.microsoft.com/office/drawing/2014/main" id="{71926C9C-44D5-4234-BE63-EB87AD1896C4}"/>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24">
              <a:extLst>
                <a:ext uri="{FF2B5EF4-FFF2-40B4-BE49-F238E27FC236}">
                  <a16:creationId xmlns:a16="http://schemas.microsoft.com/office/drawing/2014/main" id="{7D6BB8FE-1092-4954-B016-0FCA584D3586}"/>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25">
              <a:extLst>
                <a:ext uri="{FF2B5EF4-FFF2-40B4-BE49-F238E27FC236}">
                  <a16:creationId xmlns:a16="http://schemas.microsoft.com/office/drawing/2014/main" id="{39F8751F-9798-4729-AB9A-E665296C713E}"/>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126">
              <a:extLst>
                <a:ext uri="{FF2B5EF4-FFF2-40B4-BE49-F238E27FC236}">
                  <a16:creationId xmlns:a16="http://schemas.microsoft.com/office/drawing/2014/main" id="{9143FB50-9BC0-4123-9492-CEBF8144F104}"/>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27">
              <a:extLst>
                <a:ext uri="{FF2B5EF4-FFF2-40B4-BE49-F238E27FC236}">
                  <a16:creationId xmlns:a16="http://schemas.microsoft.com/office/drawing/2014/main" id="{9AFC808B-7589-414D-88B3-7FB180A02F44}"/>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128">
              <a:extLst>
                <a:ext uri="{FF2B5EF4-FFF2-40B4-BE49-F238E27FC236}">
                  <a16:creationId xmlns:a16="http://schemas.microsoft.com/office/drawing/2014/main" id="{0186B1D8-B4DE-4D0F-AEB1-ED739CDE97C2}"/>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9">
              <a:extLst>
                <a:ext uri="{FF2B5EF4-FFF2-40B4-BE49-F238E27FC236}">
                  <a16:creationId xmlns:a16="http://schemas.microsoft.com/office/drawing/2014/main" id="{02854DFB-4510-4B50-AAA6-97F40840C8FC}"/>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30">
              <a:extLst>
                <a:ext uri="{FF2B5EF4-FFF2-40B4-BE49-F238E27FC236}">
                  <a16:creationId xmlns:a16="http://schemas.microsoft.com/office/drawing/2014/main" id="{F5B0190E-D889-4F7F-9C65-BB3198ED0BD9}"/>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31">
              <a:extLst>
                <a:ext uri="{FF2B5EF4-FFF2-40B4-BE49-F238E27FC236}">
                  <a16:creationId xmlns:a16="http://schemas.microsoft.com/office/drawing/2014/main" id="{D00E28C3-39C1-4CB8-8C8D-5954A22427EE}"/>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32">
              <a:extLst>
                <a:ext uri="{FF2B5EF4-FFF2-40B4-BE49-F238E27FC236}">
                  <a16:creationId xmlns:a16="http://schemas.microsoft.com/office/drawing/2014/main" id="{D41346AC-A389-4CFB-9EC8-2F0F3014E789}"/>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33">
              <a:extLst>
                <a:ext uri="{FF2B5EF4-FFF2-40B4-BE49-F238E27FC236}">
                  <a16:creationId xmlns:a16="http://schemas.microsoft.com/office/drawing/2014/main" id="{4FDD5F15-13B6-411F-95DF-22BAD1366A5F}"/>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34">
              <a:extLst>
                <a:ext uri="{FF2B5EF4-FFF2-40B4-BE49-F238E27FC236}">
                  <a16:creationId xmlns:a16="http://schemas.microsoft.com/office/drawing/2014/main" id="{4ECE2ED0-949E-45E5-A8B5-42B636332731}"/>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5">
              <a:extLst>
                <a:ext uri="{FF2B5EF4-FFF2-40B4-BE49-F238E27FC236}">
                  <a16:creationId xmlns:a16="http://schemas.microsoft.com/office/drawing/2014/main" id="{7FC962E5-A4CB-4B92-9473-31180A31002E}"/>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36">
              <a:extLst>
                <a:ext uri="{FF2B5EF4-FFF2-40B4-BE49-F238E27FC236}">
                  <a16:creationId xmlns:a16="http://schemas.microsoft.com/office/drawing/2014/main" id="{4A411444-2225-4D8C-AD7B-A7F05AF809D5}"/>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37">
              <a:extLst>
                <a:ext uri="{FF2B5EF4-FFF2-40B4-BE49-F238E27FC236}">
                  <a16:creationId xmlns:a16="http://schemas.microsoft.com/office/drawing/2014/main" id="{F4BBC64C-F0CE-4AE9-87DA-1C2E8B46EF59}"/>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38">
              <a:extLst>
                <a:ext uri="{FF2B5EF4-FFF2-40B4-BE49-F238E27FC236}">
                  <a16:creationId xmlns:a16="http://schemas.microsoft.com/office/drawing/2014/main" id="{1A633C3E-B2C3-4FB7-B40F-8577631E654C}"/>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39">
              <a:extLst>
                <a:ext uri="{FF2B5EF4-FFF2-40B4-BE49-F238E27FC236}">
                  <a16:creationId xmlns:a16="http://schemas.microsoft.com/office/drawing/2014/main" id="{49922772-B8A5-4629-8D6C-CD7297926D86}"/>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0">
              <a:extLst>
                <a:ext uri="{FF2B5EF4-FFF2-40B4-BE49-F238E27FC236}">
                  <a16:creationId xmlns:a16="http://schemas.microsoft.com/office/drawing/2014/main" id="{A9980E66-F684-4B7F-A149-16FCA2F9C616}"/>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1">
              <a:extLst>
                <a:ext uri="{FF2B5EF4-FFF2-40B4-BE49-F238E27FC236}">
                  <a16:creationId xmlns:a16="http://schemas.microsoft.com/office/drawing/2014/main" id="{9CEF0DB9-DFEB-4B0B-9F10-D5A3E333BF2C}"/>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42">
              <a:extLst>
                <a:ext uri="{FF2B5EF4-FFF2-40B4-BE49-F238E27FC236}">
                  <a16:creationId xmlns:a16="http://schemas.microsoft.com/office/drawing/2014/main" id="{38348ACE-5884-449E-A2F5-49BCE3300491}"/>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43">
              <a:extLst>
                <a:ext uri="{FF2B5EF4-FFF2-40B4-BE49-F238E27FC236}">
                  <a16:creationId xmlns:a16="http://schemas.microsoft.com/office/drawing/2014/main" id="{7603CD86-C386-4D8B-B0FB-D78765EEAECE}"/>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44">
              <a:extLst>
                <a:ext uri="{FF2B5EF4-FFF2-40B4-BE49-F238E27FC236}">
                  <a16:creationId xmlns:a16="http://schemas.microsoft.com/office/drawing/2014/main" id="{5C2CA6DF-1512-4D26-9BB8-D925665CB619}"/>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45">
              <a:extLst>
                <a:ext uri="{FF2B5EF4-FFF2-40B4-BE49-F238E27FC236}">
                  <a16:creationId xmlns:a16="http://schemas.microsoft.com/office/drawing/2014/main" id="{B0167FD8-B72A-4EF7-85ED-231F035D8B7E}"/>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46">
              <a:extLst>
                <a:ext uri="{FF2B5EF4-FFF2-40B4-BE49-F238E27FC236}">
                  <a16:creationId xmlns:a16="http://schemas.microsoft.com/office/drawing/2014/main" id="{6E5D0B05-2CDC-4280-895E-1966DF5A53B3}"/>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47">
              <a:extLst>
                <a:ext uri="{FF2B5EF4-FFF2-40B4-BE49-F238E27FC236}">
                  <a16:creationId xmlns:a16="http://schemas.microsoft.com/office/drawing/2014/main" id="{F13D4002-592F-4BA3-8B51-656388F0C849}"/>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48">
              <a:extLst>
                <a:ext uri="{FF2B5EF4-FFF2-40B4-BE49-F238E27FC236}">
                  <a16:creationId xmlns:a16="http://schemas.microsoft.com/office/drawing/2014/main" id="{8ED5BA98-3251-4743-9B2C-C78456606ABD}"/>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49">
              <a:extLst>
                <a:ext uri="{FF2B5EF4-FFF2-40B4-BE49-F238E27FC236}">
                  <a16:creationId xmlns:a16="http://schemas.microsoft.com/office/drawing/2014/main" id="{407B1329-378E-4EA8-9C8A-01E6898354FC}"/>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50">
              <a:extLst>
                <a:ext uri="{FF2B5EF4-FFF2-40B4-BE49-F238E27FC236}">
                  <a16:creationId xmlns:a16="http://schemas.microsoft.com/office/drawing/2014/main" id="{B45EEC97-35CF-435A-9189-E819E577ABE6}"/>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51">
              <a:extLst>
                <a:ext uri="{FF2B5EF4-FFF2-40B4-BE49-F238E27FC236}">
                  <a16:creationId xmlns:a16="http://schemas.microsoft.com/office/drawing/2014/main" id="{30DB5516-3278-48CC-889F-D9896AD88C5B}"/>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52">
              <a:extLst>
                <a:ext uri="{FF2B5EF4-FFF2-40B4-BE49-F238E27FC236}">
                  <a16:creationId xmlns:a16="http://schemas.microsoft.com/office/drawing/2014/main" id="{895F4876-0316-405E-90D9-61848D39E4F0}"/>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53">
              <a:extLst>
                <a:ext uri="{FF2B5EF4-FFF2-40B4-BE49-F238E27FC236}">
                  <a16:creationId xmlns:a16="http://schemas.microsoft.com/office/drawing/2014/main" id="{4D8DA3F2-D6A9-4C74-A7A7-F136B7996B27}"/>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154">
              <a:extLst>
                <a:ext uri="{FF2B5EF4-FFF2-40B4-BE49-F238E27FC236}">
                  <a16:creationId xmlns:a16="http://schemas.microsoft.com/office/drawing/2014/main" id="{6A0A9449-129D-4527-929C-877B8446B96C}"/>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55">
              <a:extLst>
                <a:ext uri="{FF2B5EF4-FFF2-40B4-BE49-F238E27FC236}">
                  <a16:creationId xmlns:a16="http://schemas.microsoft.com/office/drawing/2014/main" id="{F8A7838F-678F-49AD-B44B-F7F7004EBDCE}"/>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56">
              <a:extLst>
                <a:ext uri="{FF2B5EF4-FFF2-40B4-BE49-F238E27FC236}">
                  <a16:creationId xmlns:a16="http://schemas.microsoft.com/office/drawing/2014/main" id="{F5425DDE-5CBE-4BB6-B3BB-3F5E4BB03521}"/>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157">
              <a:extLst>
                <a:ext uri="{FF2B5EF4-FFF2-40B4-BE49-F238E27FC236}">
                  <a16:creationId xmlns:a16="http://schemas.microsoft.com/office/drawing/2014/main" id="{0B9516D4-B576-48D7-89A5-F29C5D029C75}"/>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158">
              <a:extLst>
                <a:ext uri="{FF2B5EF4-FFF2-40B4-BE49-F238E27FC236}">
                  <a16:creationId xmlns:a16="http://schemas.microsoft.com/office/drawing/2014/main" id="{A381970C-8E4B-4B7E-9B6A-450C41545302}"/>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59">
              <a:extLst>
                <a:ext uri="{FF2B5EF4-FFF2-40B4-BE49-F238E27FC236}">
                  <a16:creationId xmlns:a16="http://schemas.microsoft.com/office/drawing/2014/main" id="{BE424E10-6496-40DD-B8FF-1900AB769F8E}"/>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60">
              <a:extLst>
                <a:ext uri="{FF2B5EF4-FFF2-40B4-BE49-F238E27FC236}">
                  <a16:creationId xmlns:a16="http://schemas.microsoft.com/office/drawing/2014/main" id="{4B3A14C0-AE9A-41A9-A353-17205467D150}"/>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61">
              <a:extLst>
                <a:ext uri="{FF2B5EF4-FFF2-40B4-BE49-F238E27FC236}">
                  <a16:creationId xmlns:a16="http://schemas.microsoft.com/office/drawing/2014/main" id="{53A66CC4-887E-429C-8CFC-B438D84203E5}"/>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62">
              <a:extLst>
                <a:ext uri="{FF2B5EF4-FFF2-40B4-BE49-F238E27FC236}">
                  <a16:creationId xmlns:a16="http://schemas.microsoft.com/office/drawing/2014/main" id="{D3A95A2D-DF7C-4B23-8A12-570819D65553}"/>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63">
              <a:extLst>
                <a:ext uri="{FF2B5EF4-FFF2-40B4-BE49-F238E27FC236}">
                  <a16:creationId xmlns:a16="http://schemas.microsoft.com/office/drawing/2014/main" id="{7C6D8ECB-43A4-45C6-90AE-36F9BC181440}"/>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64">
              <a:extLst>
                <a:ext uri="{FF2B5EF4-FFF2-40B4-BE49-F238E27FC236}">
                  <a16:creationId xmlns:a16="http://schemas.microsoft.com/office/drawing/2014/main" id="{4B6C506C-39AB-4D97-AE3D-7069B0829AEC}"/>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65">
              <a:extLst>
                <a:ext uri="{FF2B5EF4-FFF2-40B4-BE49-F238E27FC236}">
                  <a16:creationId xmlns:a16="http://schemas.microsoft.com/office/drawing/2014/main" id="{B681E107-5F56-4A6B-92E9-E869D634A1F2}"/>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66">
              <a:extLst>
                <a:ext uri="{FF2B5EF4-FFF2-40B4-BE49-F238E27FC236}">
                  <a16:creationId xmlns:a16="http://schemas.microsoft.com/office/drawing/2014/main" id="{CBA778CB-1569-4118-A42F-4A7340806F04}"/>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67">
              <a:extLst>
                <a:ext uri="{FF2B5EF4-FFF2-40B4-BE49-F238E27FC236}">
                  <a16:creationId xmlns:a16="http://schemas.microsoft.com/office/drawing/2014/main" id="{945C6F93-A9E3-4C90-955A-347BA80A4F02}"/>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68">
              <a:extLst>
                <a:ext uri="{FF2B5EF4-FFF2-40B4-BE49-F238E27FC236}">
                  <a16:creationId xmlns:a16="http://schemas.microsoft.com/office/drawing/2014/main" id="{69D5936E-D1A4-41C0-8935-D1F4C5CB4E39}"/>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69">
              <a:extLst>
                <a:ext uri="{FF2B5EF4-FFF2-40B4-BE49-F238E27FC236}">
                  <a16:creationId xmlns:a16="http://schemas.microsoft.com/office/drawing/2014/main" id="{1B87A37A-CC9D-4AB0-A22E-3DBC564FEEE2}"/>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170">
              <a:extLst>
                <a:ext uri="{FF2B5EF4-FFF2-40B4-BE49-F238E27FC236}">
                  <a16:creationId xmlns:a16="http://schemas.microsoft.com/office/drawing/2014/main" id="{5F8BDCC8-3C74-4D4E-923B-B0BBD6393378}"/>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171">
              <a:extLst>
                <a:ext uri="{FF2B5EF4-FFF2-40B4-BE49-F238E27FC236}">
                  <a16:creationId xmlns:a16="http://schemas.microsoft.com/office/drawing/2014/main" id="{F601C9FF-4C3A-4164-96E4-C77F25665189}"/>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2">
              <a:extLst>
                <a:ext uri="{FF2B5EF4-FFF2-40B4-BE49-F238E27FC236}">
                  <a16:creationId xmlns:a16="http://schemas.microsoft.com/office/drawing/2014/main" id="{E3A9E0F8-8D9F-4B05-8EFD-7CB075D372EC}"/>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173">
              <a:extLst>
                <a:ext uri="{FF2B5EF4-FFF2-40B4-BE49-F238E27FC236}">
                  <a16:creationId xmlns:a16="http://schemas.microsoft.com/office/drawing/2014/main" id="{D895C48C-A940-4A7C-B92D-C29358CBE01B}"/>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174">
              <a:extLst>
                <a:ext uri="{FF2B5EF4-FFF2-40B4-BE49-F238E27FC236}">
                  <a16:creationId xmlns:a16="http://schemas.microsoft.com/office/drawing/2014/main" id="{A4A5CEA6-AD83-44C6-80A8-ADAECFDACB97}"/>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175">
              <a:extLst>
                <a:ext uri="{FF2B5EF4-FFF2-40B4-BE49-F238E27FC236}">
                  <a16:creationId xmlns:a16="http://schemas.microsoft.com/office/drawing/2014/main" id="{BF80CC41-A821-4F8B-AEB1-8F7C97C5535C}"/>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6">
              <a:extLst>
                <a:ext uri="{FF2B5EF4-FFF2-40B4-BE49-F238E27FC236}">
                  <a16:creationId xmlns:a16="http://schemas.microsoft.com/office/drawing/2014/main" id="{509C8F09-C2B7-4880-B997-0770EA526BEB}"/>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7">
              <a:extLst>
                <a:ext uri="{FF2B5EF4-FFF2-40B4-BE49-F238E27FC236}">
                  <a16:creationId xmlns:a16="http://schemas.microsoft.com/office/drawing/2014/main" id="{E9F08FA5-B8DE-47D9-B5DE-C41139E36802}"/>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968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880B40-DA2C-49F0-9693-3BB12C1761C7}"/>
              </a:ext>
            </a:extLst>
          </p:cNvPr>
          <p:cNvGraphicFramePr>
            <a:graphicFrameLocks noChangeAspect="1"/>
          </p:cNvGraphicFramePr>
          <p:nvPr>
            <p:custDataLst>
              <p:tags r:id="rId2"/>
            </p:custDataLst>
            <p:extLst>
              <p:ext uri="{D42A27DB-BD31-4B8C-83A1-F6EECF244321}">
                <p14:modId xmlns:p14="http://schemas.microsoft.com/office/powerpoint/2010/main" val="59556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1" name="Picture 60" descr="A person reading a book&#10;&#10;Description automatically generated">
            <a:extLst>
              <a:ext uri="{FF2B5EF4-FFF2-40B4-BE49-F238E27FC236}">
                <a16:creationId xmlns:a16="http://schemas.microsoft.com/office/drawing/2014/main" id="{3C8C46B2-AD1D-4BCB-9177-32315B575EB7}"/>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38117" r="28547"/>
          <a:stretch/>
        </p:blipFill>
        <p:spPr>
          <a:xfrm>
            <a:off x="3714896" y="0"/>
            <a:ext cx="3425681" cy="6858000"/>
          </a:xfrm>
          <a:prstGeom prst="rect">
            <a:avLst/>
          </a:prstGeom>
        </p:spPr>
      </p:pic>
      <p:grpSp>
        <p:nvGrpSpPr>
          <p:cNvPr id="114" name="Group 113">
            <a:extLst>
              <a:ext uri="{FF2B5EF4-FFF2-40B4-BE49-F238E27FC236}">
                <a16:creationId xmlns:a16="http://schemas.microsoft.com/office/drawing/2014/main" id="{84A62A84-A9CF-4916-828D-0845D8852B9F}"/>
              </a:ext>
            </a:extLst>
          </p:cNvPr>
          <p:cNvGrpSpPr/>
          <p:nvPr/>
        </p:nvGrpSpPr>
        <p:grpSpPr>
          <a:xfrm>
            <a:off x="9843983" y="4450539"/>
            <a:ext cx="2348017" cy="2407461"/>
            <a:chOff x="3860979" y="186459"/>
            <a:chExt cx="2348017" cy="2407461"/>
          </a:xfrm>
        </p:grpSpPr>
        <p:pic>
          <p:nvPicPr>
            <p:cNvPr id="115" name="Picture 114">
              <a:extLst>
                <a:ext uri="{FF2B5EF4-FFF2-40B4-BE49-F238E27FC236}">
                  <a16:creationId xmlns:a16="http://schemas.microsoft.com/office/drawing/2014/main" id="{46703ADF-80BF-4D68-878F-B38871E2E84B}"/>
                </a:ext>
              </a:extLst>
            </p:cNvPr>
            <p:cNvPicPr>
              <a:picLocks noChangeAspect="1"/>
            </p:cNvPicPr>
            <p:nvPr/>
          </p:nvPicPr>
          <p:blipFill>
            <a:blip r:embed="rId8"/>
            <a:stretch>
              <a:fillRect/>
            </a:stretch>
          </p:blipFill>
          <p:spPr>
            <a:xfrm>
              <a:off x="3860979" y="186459"/>
              <a:ext cx="2348017" cy="2407461"/>
            </a:xfrm>
            <a:prstGeom prst="rect">
              <a:avLst/>
            </a:prstGeom>
          </p:spPr>
        </p:pic>
        <p:sp>
          <p:nvSpPr>
            <p:cNvPr id="116" name="Rectangle 115">
              <a:extLst>
                <a:ext uri="{FF2B5EF4-FFF2-40B4-BE49-F238E27FC236}">
                  <a16:creationId xmlns:a16="http://schemas.microsoft.com/office/drawing/2014/main" id="{04F09F4F-ECF8-4EB0-8FBD-AF5E0388DA1F}"/>
                </a:ext>
              </a:extLst>
            </p:cNvPr>
            <p:cNvSpPr/>
            <p:nvPr/>
          </p:nvSpPr>
          <p:spPr>
            <a:xfrm>
              <a:off x="3860979" y="186459"/>
              <a:ext cx="2348017" cy="24074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Hexagon 5">
            <a:extLst>
              <a:ext uri="{FF2B5EF4-FFF2-40B4-BE49-F238E27FC236}">
                <a16:creationId xmlns:a16="http://schemas.microsoft.com/office/drawing/2014/main" id="{E9A944F2-4C3D-43AC-A62B-E4C61D61A8D2}"/>
              </a:ext>
            </a:extLst>
          </p:cNvPr>
          <p:cNvSpPr/>
          <p:nvPr/>
        </p:nvSpPr>
        <p:spPr>
          <a:xfrm>
            <a:off x="7568690" y="-17701"/>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id="{5C9E5EA3-8CC2-4CDD-85C0-765D1C2DC309}"/>
              </a:ext>
            </a:extLst>
          </p:cNvPr>
          <p:cNvSpPr/>
          <p:nvPr/>
        </p:nvSpPr>
        <p:spPr>
          <a:xfrm>
            <a:off x="9150509" y="865800"/>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12B398B6-467A-432A-A2EA-A87D7B6C127D}"/>
              </a:ext>
            </a:extLst>
          </p:cNvPr>
          <p:cNvSpPr/>
          <p:nvPr/>
        </p:nvSpPr>
        <p:spPr>
          <a:xfrm>
            <a:off x="7568690" y="1749300"/>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B00BB1FF-4F24-4B35-B28E-6C2A74C58B3B}"/>
              </a:ext>
            </a:extLst>
          </p:cNvPr>
          <p:cNvSpPr/>
          <p:nvPr/>
        </p:nvSpPr>
        <p:spPr>
          <a:xfrm>
            <a:off x="9150509" y="2632801"/>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5A2F19D2-801D-49FB-A11F-8C46D130B9C2}"/>
              </a:ext>
            </a:extLst>
          </p:cNvPr>
          <p:cNvSpPr/>
          <p:nvPr/>
        </p:nvSpPr>
        <p:spPr>
          <a:xfrm>
            <a:off x="7568690" y="3516302"/>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BCDFB252-4855-410D-A731-62D348A0257B}"/>
              </a:ext>
            </a:extLst>
          </p:cNvPr>
          <p:cNvSpPr/>
          <p:nvPr/>
        </p:nvSpPr>
        <p:spPr>
          <a:xfrm>
            <a:off x="9150509" y="4399802"/>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a:extLst>
              <a:ext uri="{FF2B5EF4-FFF2-40B4-BE49-F238E27FC236}">
                <a16:creationId xmlns:a16="http://schemas.microsoft.com/office/drawing/2014/main" id="{793413BB-7FED-4E91-838F-A6CD1F8A987A}"/>
              </a:ext>
            </a:extLst>
          </p:cNvPr>
          <p:cNvSpPr/>
          <p:nvPr/>
        </p:nvSpPr>
        <p:spPr>
          <a:xfrm>
            <a:off x="7568690" y="5283304"/>
            <a:ext cx="1847180" cy="1592397"/>
          </a:xfrm>
          <a:prstGeom prst="hexagon">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242B674C-9013-4267-A3C3-EE696012BD13}"/>
              </a:ext>
            </a:extLst>
          </p:cNvPr>
          <p:cNvSpPr/>
          <p:nvPr/>
        </p:nvSpPr>
        <p:spPr>
          <a:xfrm>
            <a:off x="0" y="1"/>
            <a:ext cx="3714897" cy="6857999"/>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lnSpc>
                <a:spcPct val="120000"/>
              </a:lnSpc>
            </a:pPr>
            <a:r>
              <a:rPr lang="en-GB" sz="3600" spc="300" dirty="0">
                <a:latin typeface="+mj-lt"/>
              </a:rPr>
              <a:t>IMPORTANCE OF PLANNING FOR RETIREMENT</a:t>
            </a:r>
            <a:endParaRPr lang="en-US" spc="300" dirty="0">
              <a:latin typeface="+mj-lt"/>
            </a:endParaRPr>
          </a:p>
        </p:txBody>
      </p:sp>
      <p:sp>
        <p:nvSpPr>
          <p:cNvPr id="63" name="Content Placeholder 2">
            <a:extLst>
              <a:ext uri="{FF2B5EF4-FFF2-40B4-BE49-F238E27FC236}">
                <a16:creationId xmlns:a16="http://schemas.microsoft.com/office/drawing/2014/main" id="{82B6B115-9FB3-4960-AAAE-FF1F41BB6A0F}"/>
              </a:ext>
            </a:extLst>
          </p:cNvPr>
          <p:cNvSpPr txBox="1">
            <a:spLocks/>
          </p:cNvSpPr>
          <p:nvPr/>
        </p:nvSpPr>
        <p:spPr>
          <a:xfrm>
            <a:off x="7834051" y="286055"/>
            <a:ext cx="1316458" cy="984885"/>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600" dirty="0">
                <a:solidFill>
                  <a:schemeClr val="tx1">
                    <a:lumMod val="75000"/>
                    <a:lumOff val="25000"/>
                  </a:schemeClr>
                </a:solidFill>
              </a:rPr>
              <a:t>The Average Life Expectancy Continues To Rise</a:t>
            </a:r>
          </a:p>
        </p:txBody>
      </p:sp>
      <p:sp>
        <p:nvSpPr>
          <p:cNvPr id="67" name="Content Placeholder 2">
            <a:extLst>
              <a:ext uri="{FF2B5EF4-FFF2-40B4-BE49-F238E27FC236}">
                <a16:creationId xmlns:a16="http://schemas.microsoft.com/office/drawing/2014/main" id="{1B7D6F37-37B0-4809-8058-35C52C35EFD1}"/>
              </a:ext>
            </a:extLst>
          </p:cNvPr>
          <p:cNvSpPr txBox="1">
            <a:spLocks/>
          </p:cNvSpPr>
          <p:nvPr/>
        </p:nvSpPr>
        <p:spPr>
          <a:xfrm>
            <a:off x="9415870" y="1415777"/>
            <a:ext cx="1316458" cy="492443"/>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600">
                <a:solidFill>
                  <a:schemeClr val="tx1">
                    <a:lumMod val="75000"/>
                    <a:lumOff val="25000"/>
                  </a:schemeClr>
                </a:solidFill>
              </a:rPr>
              <a:t>You Can’t Work Forever</a:t>
            </a:r>
            <a:endParaRPr lang="en-GB" sz="1600" dirty="0">
              <a:solidFill>
                <a:schemeClr val="tx1">
                  <a:lumMod val="75000"/>
                  <a:lumOff val="25000"/>
                </a:schemeClr>
              </a:solidFill>
            </a:endParaRPr>
          </a:p>
        </p:txBody>
      </p:sp>
      <p:sp>
        <p:nvSpPr>
          <p:cNvPr id="68" name="Content Placeholder 2">
            <a:extLst>
              <a:ext uri="{FF2B5EF4-FFF2-40B4-BE49-F238E27FC236}">
                <a16:creationId xmlns:a16="http://schemas.microsoft.com/office/drawing/2014/main" id="{15308865-4681-4D7A-B771-C996C7F515F8}"/>
              </a:ext>
            </a:extLst>
          </p:cNvPr>
          <p:cNvSpPr txBox="1">
            <a:spLocks/>
          </p:cNvSpPr>
          <p:nvPr/>
        </p:nvSpPr>
        <p:spPr>
          <a:xfrm>
            <a:off x="7834051" y="2053057"/>
            <a:ext cx="1316458" cy="984885"/>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a:solidFill>
                  <a:schemeClr val="tx1">
                    <a:lumMod val="75000"/>
                    <a:lumOff val="25000"/>
                  </a:schemeClr>
                </a:solidFill>
              </a:rPr>
              <a:t>Retirement Is The Best Time to Check Off Your Bucket List</a:t>
            </a:r>
            <a:endParaRPr lang="en-US" sz="1600" dirty="0">
              <a:solidFill>
                <a:schemeClr val="tx1">
                  <a:lumMod val="75000"/>
                  <a:lumOff val="25000"/>
                </a:schemeClr>
              </a:solidFill>
            </a:endParaRPr>
          </a:p>
        </p:txBody>
      </p:sp>
      <p:sp>
        <p:nvSpPr>
          <p:cNvPr id="69" name="Content Placeholder 2">
            <a:extLst>
              <a:ext uri="{FF2B5EF4-FFF2-40B4-BE49-F238E27FC236}">
                <a16:creationId xmlns:a16="http://schemas.microsoft.com/office/drawing/2014/main" id="{7FDE2D77-A8DC-4AE3-9B12-E2085A17D3AB}"/>
              </a:ext>
            </a:extLst>
          </p:cNvPr>
          <p:cNvSpPr txBox="1">
            <a:spLocks/>
          </p:cNvSpPr>
          <p:nvPr/>
        </p:nvSpPr>
        <p:spPr>
          <a:xfrm>
            <a:off x="9339735" y="2936557"/>
            <a:ext cx="1468729" cy="984885"/>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solidFill>
                  <a:schemeClr val="tx1">
                    <a:lumMod val="75000"/>
                    <a:lumOff val="25000"/>
                  </a:schemeClr>
                </a:solidFill>
              </a:rPr>
              <a:t>Relying On state pension alone Is Risky (That’s even if you qualify) </a:t>
            </a:r>
          </a:p>
        </p:txBody>
      </p:sp>
      <p:sp>
        <p:nvSpPr>
          <p:cNvPr id="70" name="Content Placeholder 2">
            <a:extLst>
              <a:ext uri="{FF2B5EF4-FFF2-40B4-BE49-F238E27FC236}">
                <a16:creationId xmlns:a16="http://schemas.microsoft.com/office/drawing/2014/main" id="{254F2092-3C07-4949-8C8E-A9E673A6D639}"/>
              </a:ext>
            </a:extLst>
          </p:cNvPr>
          <p:cNvSpPr txBox="1">
            <a:spLocks/>
          </p:cNvSpPr>
          <p:nvPr/>
        </p:nvSpPr>
        <p:spPr>
          <a:xfrm>
            <a:off x="7834051" y="3820059"/>
            <a:ext cx="1316458" cy="984885"/>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a:solidFill>
                  <a:schemeClr val="tx1">
                    <a:lumMod val="75000"/>
                    <a:lumOff val="25000"/>
                  </a:schemeClr>
                </a:solidFill>
              </a:rPr>
              <a:t>Your Retirement Can Contribute to Your Family</a:t>
            </a:r>
            <a:endParaRPr lang="en-US" sz="1600" dirty="0">
              <a:solidFill>
                <a:schemeClr val="tx1">
                  <a:lumMod val="75000"/>
                  <a:lumOff val="25000"/>
                </a:schemeClr>
              </a:solidFill>
            </a:endParaRPr>
          </a:p>
        </p:txBody>
      </p:sp>
      <p:sp>
        <p:nvSpPr>
          <p:cNvPr id="71" name="Content Placeholder 2">
            <a:extLst>
              <a:ext uri="{FF2B5EF4-FFF2-40B4-BE49-F238E27FC236}">
                <a16:creationId xmlns:a16="http://schemas.microsoft.com/office/drawing/2014/main" id="{882E400D-8AD5-4753-9B05-E77C5020E71B}"/>
              </a:ext>
            </a:extLst>
          </p:cNvPr>
          <p:cNvSpPr txBox="1">
            <a:spLocks/>
          </p:cNvSpPr>
          <p:nvPr/>
        </p:nvSpPr>
        <p:spPr>
          <a:xfrm>
            <a:off x="9415870" y="4826668"/>
            <a:ext cx="1316458" cy="738664"/>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a:solidFill>
                  <a:schemeClr val="tx1">
                    <a:lumMod val="75000"/>
                    <a:lumOff val="25000"/>
                  </a:schemeClr>
                </a:solidFill>
              </a:rPr>
              <a:t>It’s Unfair To Depend Upon Your Family</a:t>
            </a:r>
            <a:endParaRPr lang="en-US" sz="1600" dirty="0">
              <a:solidFill>
                <a:schemeClr val="tx1">
                  <a:lumMod val="75000"/>
                  <a:lumOff val="25000"/>
                </a:schemeClr>
              </a:solidFill>
            </a:endParaRPr>
          </a:p>
        </p:txBody>
      </p:sp>
      <p:sp>
        <p:nvSpPr>
          <p:cNvPr id="72" name="Content Placeholder 2">
            <a:extLst>
              <a:ext uri="{FF2B5EF4-FFF2-40B4-BE49-F238E27FC236}">
                <a16:creationId xmlns:a16="http://schemas.microsoft.com/office/drawing/2014/main" id="{D8CECCB6-A7D5-4C5F-855A-12F21E2DA9CA}"/>
              </a:ext>
            </a:extLst>
          </p:cNvPr>
          <p:cNvSpPr txBox="1">
            <a:spLocks/>
          </p:cNvSpPr>
          <p:nvPr/>
        </p:nvSpPr>
        <p:spPr>
          <a:xfrm>
            <a:off x="7834051" y="5587060"/>
            <a:ext cx="1316458" cy="984885"/>
          </a:xfrm>
          <a:prstGeom prst="rect">
            <a:avLst/>
          </a:prstGeom>
        </p:spPr>
        <p:txBody>
          <a:bodyPr vert="horz" wrap="square" lIns="0" tIns="0" rIns="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a:solidFill>
                  <a:schemeClr val="tx1">
                    <a:lumMod val="75000"/>
                    <a:lumOff val="25000"/>
                  </a:schemeClr>
                </a:solidFill>
              </a:rPr>
              <a:t>You Always Have Enough Money To Save For Retirement</a:t>
            </a:r>
            <a:endParaRPr lang="en-US" sz="1600" dirty="0">
              <a:solidFill>
                <a:schemeClr val="tx1">
                  <a:lumMod val="75000"/>
                  <a:lumOff val="25000"/>
                </a:schemeClr>
              </a:solidFill>
            </a:endParaRPr>
          </a:p>
        </p:txBody>
      </p:sp>
      <p:pic>
        <p:nvPicPr>
          <p:cNvPr id="74" name="Graphic 73">
            <a:extLst>
              <a:ext uri="{FF2B5EF4-FFF2-40B4-BE49-F238E27FC236}">
                <a16:creationId xmlns:a16="http://schemas.microsoft.com/office/drawing/2014/main" id="{B4C29950-FD7C-4A28-B24D-9BE3C12306B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0800000" flipV="1">
            <a:off x="10646228" y="130478"/>
            <a:ext cx="2184720" cy="512934"/>
          </a:xfrm>
          <a:prstGeom prst="rect">
            <a:avLst/>
          </a:prstGeom>
        </p:spPr>
      </p:pic>
      <p:pic>
        <p:nvPicPr>
          <p:cNvPr id="75" name="Graphic 74">
            <a:extLst>
              <a:ext uri="{FF2B5EF4-FFF2-40B4-BE49-F238E27FC236}">
                <a16:creationId xmlns:a16="http://schemas.microsoft.com/office/drawing/2014/main" id="{28E60D4D-CA64-47DA-A98D-6BD1AEC6B8F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15375" y="-921570"/>
            <a:ext cx="2378416" cy="2378414"/>
          </a:xfrm>
          <a:prstGeom prst="rect">
            <a:avLst/>
          </a:prstGeom>
        </p:spPr>
      </p:pic>
    </p:spTree>
    <p:extLst>
      <p:ext uri="{BB962C8B-B14F-4D97-AF65-F5344CB8AC3E}">
        <p14:creationId xmlns:p14="http://schemas.microsoft.com/office/powerpoint/2010/main" val="427448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D14B71-162A-4718-B39A-FEB591A06C23}"/>
              </a:ext>
            </a:extLst>
          </p:cNvPr>
          <p:cNvGraphicFramePr>
            <a:graphicFrameLocks noChangeAspect="1"/>
          </p:cNvGraphicFramePr>
          <p:nvPr>
            <p:custDataLst>
              <p:tags r:id="rId2"/>
            </p:custDataLst>
            <p:extLst>
              <p:ext uri="{D42A27DB-BD31-4B8C-83A1-F6EECF244321}">
                <p14:modId xmlns:p14="http://schemas.microsoft.com/office/powerpoint/2010/main" val="16059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3" name="Graphic 82">
            <a:extLst>
              <a:ext uri="{FF2B5EF4-FFF2-40B4-BE49-F238E27FC236}">
                <a16:creationId xmlns:a16="http://schemas.microsoft.com/office/drawing/2014/main" id="{F5E06B92-0D50-40B5-A76F-7EEB366C634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25615" y="1077274"/>
            <a:ext cx="2764541" cy="2764541"/>
          </a:xfrm>
          <a:prstGeom prst="rect">
            <a:avLst/>
          </a:prstGeom>
        </p:spPr>
      </p:pic>
      <p:pic>
        <p:nvPicPr>
          <p:cNvPr id="8" name="Picture 7">
            <a:extLst>
              <a:ext uri="{FF2B5EF4-FFF2-40B4-BE49-F238E27FC236}">
                <a16:creationId xmlns:a16="http://schemas.microsoft.com/office/drawing/2014/main" id="{950FCF82-FE73-43F2-8FBB-0CE47549424C}"/>
              </a:ext>
            </a:extLst>
          </p:cNvPr>
          <p:cNvPicPr>
            <a:picLocks noChangeAspect="1"/>
          </p:cNvPicPr>
          <p:nvPr/>
        </p:nvPicPr>
        <p:blipFill rotWithShape="1">
          <a:blip r:embed="rId9" cstate="print">
            <a:grayscl/>
            <a:extLst>
              <a:ext uri="{28A0092B-C50C-407E-A947-70E740481C1C}">
                <a14:useLocalDpi xmlns:a14="http://schemas.microsoft.com/office/drawing/2010/main" val="0"/>
              </a:ext>
            </a:extLst>
          </a:blip>
          <a:srcRect l="23833" r="23833"/>
          <a:stretch/>
        </p:blipFill>
        <p:spPr>
          <a:xfrm>
            <a:off x="567159" y="531707"/>
            <a:ext cx="4548851" cy="5794585"/>
          </a:xfrm>
          <a:prstGeom prst="rect">
            <a:avLst/>
          </a:prstGeom>
        </p:spPr>
      </p:pic>
      <p:sp>
        <p:nvSpPr>
          <p:cNvPr id="280" name="Rectangle 279">
            <a:extLst>
              <a:ext uri="{FF2B5EF4-FFF2-40B4-BE49-F238E27FC236}">
                <a16:creationId xmlns:a16="http://schemas.microsoft.com/office/drawing/2014/main" id="{242B674C-9013-4267-A3C3-EE696012BD13}"/>
              </a:ext>
            </a:extLst>
          </p:cNvPr>
          <p:cNvSpPr/>
          <p:nvPr/>
        </p:nvSpPr>
        <p:spPr>
          <a:xfrm>
            <a:off x="0" y="683493"/>
            <a:ext cx="5699760" cy="1515511"/>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300" dirty="0">
                <a:latin typeface="+mj-lt"/>
              </a:rPr>
              <a:t>RETIREMENT STANDARDS</a:t>
            </a:r>
          </a:p>
        </p:txBody>
      </p:sp>
      <p:sp>
        <p:nvSpPr>
          <p:cNvPr id="84" name="Rectangle 83">
            <a:extLst>
              <a:ext uri="{FF2B5EF4-FFF2-40B4-BE49-F238E27FC236}">
                <a16:creationId xmlns:a16="http://schemas.microsoft.com/office/drawing/2014/main" id="{EC9667BF-4262-4C8D-AE79-EA1999D4858E}"/>
              </a:ext>
            </a:extLst>
          </p:cNvPr>
          <p:cNvSpPr/>
          <p:nvPr/>
        </p:nvSpPr>
        <p:spPr>
          <a:xfrm>
            <a:off x="5852764" y="683493"/>
            <a:ext cx="6096000" cy="2462213"/>
          </a:xfrm>
          <a:prstGeom prst="rect">
            <a:avLst/>
          </a:prstGeom>
        </p:spPr>
        <p:txBody>
          <a:bodyPr>
            <a:spAutoFit/>
          </a:bodyPr>
          <a:lstStyle/>
          <a:p>
            <a:pPr>
              <a:spcAft>
                <a:spcPts val="600"/>
              </a:spcAft>
            </a:pPr>
            <a:r>
              <a:rPr lang="en-GB" b="1" dirty="0">
                <a:solidFill>
                  <a:schemeClr val="accent1"/>
                </a:solidFill>
                <a:effectLst/>
                <a:ea typeface="Times New Roman" panose="02020603050405020304" pitchFamily="18" charset="0"/>
                <a:cs typeface="Calibri" panose="020F0502020204030204" pitchFamily="34" charset="0"/>
              </a:rPr>
              <a:t>A new set of "retirement living standards" has revealed how much money savers will need to have a "comfortable" retirement.</a:t>
            </a:r>
            <a:endParaRPr lang="en-GB" dirty="0">
              <a:solidFill>
                <a:schemeClr val="accent1"/>
              </a:solidFill>
              <a:effectLst/>
              <a:ea typeface="Calibri" panose="020F0502020204030204" pitchFamily="34" charset="0"/>
              <a:cs typeface="Times New Roman" panose="02020603050405020304" pitchFamily="18" charset="0"/>
            </a:endParaRPr>
          </a:p>
          <a:p>
            <a:pPr>
              <a:spcAft>
                <a:spcPts val="600"/>
              </a:spcAft>
            </a:pPr>
            <a:r>
              <a:rPr lang="en-GB" dirty="0">
                <a:solidFill>
                  <a:srgbClr val="4A4A4A"/>
                </a:solidFill>
                <a:effectLst/>
                <a:ea typeface="Times New Roman" panose="02020603050405020304" pitchFamily="18" charset="0"/>
                <a:cs typeface="Calibri" panose="020F0502020204030204" pitchFamily="34" charset="0"/>
              </a:rPr>
              <a:t>The guidance, set out by the Pensions and Lifetime Savings Association, also shows what kind of lifestyle a person can expect on a minimum or moderate retirement income.</a:t>
            </a:r>
            <a:endParaRPr lang="en-GB" dirty="0">
              <a:effectLst/>
              <a:ea typeface="Calibri" panose="020F0502020204030204" pitchFamily="34" charset="0"/>
              <a:cs typeface="Times New Roman" panose="02020603050405020304" pitchFamily="18" charset="0"/>
            </a:endParaRPr>
          </a:p>
          <a:p>
            <a:pPr>
              <a:spcAft>
                <a:spcPts val="600"/>
              </a:spcAft>
            </a:pPr>
            <a:r>
              <a:rPr lang="en-GB" dirty="0">
                <a:solidFill>
                  <a:srgbClr val="4A4A4A"/>
                </a:solidFill>
                <a:effectLst/>
                <a:ea typeface="Times New Roman" panose="02020603050405020304" pitchFamily="18" charset="0"/>
                <a:cs typeface="Calibri" panose="020F0502020204030204" pitchFamily="34" charset="0"/>
              </a:rPr>
              <a:t>The trade association has said it hopes the standards resonate in the same way being told to eat "five a day" has encouraged fruit and vegetable consumption.</a:t>
            </a:r>
            <a:endParaRPr lang="en-GB" dirty="0">
              <a:effectLst/>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A06D3055-713A-4A11-A764-7452A0CB39F6}"/>
              </a:ext>
            </a:extLst>
          </p:cNvPr>
          <p:cNvSpPr/>
          <p:nvPr/>
        </p:nvSpPr>
        <p:spPr>
          <a:xfrm>
            <a:off x="5852764" y="3230100"/>
            <a:ext cx="6096000" cy="369332"/>
          </a:xfrm>
          <a:prstGeom prst="rect">
            <a:avLst/>
          </a:prstGeom>
        </p:spPr>
        <p:txBody>
          <a:bodyPr>
            <a:spAutoFit/>
          </a:bodyPr>
          <a:lstStyle/>
          <a:p>
            <a:pPr algn="ctr">
              <a:spcAft>
                <a:spcPts val="800"/>
              </a:spcAft>
            </a:pPr>
            <a:r>
              <a:rPr lang="en-GB" b="1" spc="300" dirty="0">
                <a:solidFill>
                  <a:schemeClr val="accent1"/>
                </a:solidFill>
                <a:effectLst/>
                <a:ea typeface="Times New Roman" panose="02020603050405020304" pitchFamily="18" charset="0"/>
                <a:cs typeface="Calibri" panose="020F0502020204030204" pitchFamily="34" charset="0"/>
              </a:rPr>
              <a:t>RETIREMENT LIVING STANDARDS</a:t>
            </a:r>
            <a:endParaRPr lang="en-GB" spc="300" dirty="0">
              <a:effectLst/>
              <a:ea typeface="Calibri" panose="020F0502020204030204" pitchFamily="34"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7FC9F9C7-AF17-4EA1-BEF9-E9840D846279}"/>
              </a:ext>
            </a:extLst>
          </p:cNvPr>
          <p:cNvGraphicFramePr>
            <a:graphicFrameLocks noGrp="1"/>
          </p:cNvGraphicFramePr>
          <p:nvPr>
            <p:extLst>
              <p:ext uri="{D42A27DB-BD31-4B8C-83A1-F6EECF244321}">
                <p14:modId xmlns:p14="http://schemas.microsoft.com/office/powerpoint/2010/main" val="4204263590"/>
              </p:ext>
            </p:extLst>
          </p:nvPr>
        </p:nvGraphicFramePr>
        <p:xfrm>
          <a:off x="5852764" y="3652418"/>
          <a:ext cx="6096000" cy="2673874"/>
        </p:xfrm>
        <a:graphic>
          <a:graphicData uri="http://schemas.openxmlformats.org/drawingml/2006/table">
            <a:tbl>
              <a:tblPr firstRow="1" bandRow="1">
                <a:tableStyleId>{5C22544A-7EE6-4342-B048-85BDC9FD1C3A}</a:tableStyleId>
              </a:tblPr>
              <a:tblGrid>
                <a:gridCol w="1173069">
                  <a:extLst>
                    <a:ext uri="{9D8B030D-6E8A-4147-A177-3AD203B41FA5}">
                      <a16:colId xmlns:a16="http://schemas.microsoft.com/office/drawing/2014/main" val="188200112"/>
                    </a:ext>
                  </a:extLst>
                </a:gridCol>
                <a:gridCol w="1874931">
                  <a:extLst>
                    <a:ext uri="{9D8B030D-6E8A-4147-A177-3AD203B41FA5}">
                      <a16:colId xmlns:a16="http://schemas.microsoft.com/office/drawing/2014/main" val="1905597991"/>
                    </a:ext>
                  </a:extLst>
                </a:gridCol>
                <a:gridCol w="1524000">
                  <a:extLst>
                    <a:ext uri="{9D8B030D-6E8A-4147-A177-3AD203B41FA5}">
                      <a16:colId xmlns:a16="http://schemas.microsoft.com/office/drawing/2014/main" val="4084552031"/>
                    </a:ext>
                  </a:extLst>
                </a:gridCol>
                <a:gridCol w="1524000">
                  <a:extLst>
                    <a:ext uri="{9D8B030D-6E8A-4147-A177-3AD203B41FA5}">
                      <a16:colId xmlns:a16="http://schemas.microsoft.com/office/drawing/2014/main" val="666923982"/>
                    </a:ext>
                  </a:extLst>
                </a:gridCol>
              </a:tblGrid>
              <a:tr h="381982">
                <a:tc>
                  <a:txBody>
                    <a:bodyPr/>
                    <a:lstStyle/>
                    <a:p>
                      <a:endParaRPr lang="en-US" sz="1800" b="0" dirty="0">
                        <a:solidFill>
                          <a:schemeClr val="tx1">
                            <a:lumMod val="75000"/>
                            <a:lumOff val="25000"/>
                          </a:schemeClr>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endParaRPr lang="en-US" sz="1800" b="0" dirty="0">
                        <a:solidFill>
                          <a:schemeClr val="tx1">
                            <a:lumMod val="75000"/>
                            <a:lumOff val="25000"/>
                          </a:schemeClr>
                        </a:solidFill>
                      </a:endParaRPr>
                    </a:p>
                  </a:txBody>
                  <a:tcPr anchor="ctr">
                    <a:lnL w="31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1" dirty="0">
                          <a:solidFill>
                            <a:schemeClr val="accent1"/>
                          </a:solidFill>
                        </a:rPr>
                        <a:t>One person</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1" dirty="0">
                          <a:solidFill>
                            <a:schemeClr val="accent1"/>
                          </a:solidFill>
                        </a:rPr>
                        <a:t>Per couple</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87081301"/>
                  </a:ext>
                </a:extLst>
              </a:tr>
              <a:tr h="381982">
                <a:tc rowSpan="3">
                  <a:txBody>
                    <a:bodyPr/>
                    <a:lstStyle/>
                    <a:p>
                      <a:r>
                        <a:rPr lang="en-US" sz="1800" b="1" dirty="0">
                          <a:solidFill>
                            <a:schemeClr val="accent1"/>
                          </a:solidFill>
                        </a:rPr>
                        <a:t>UK</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Comfortable</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ctr"/>
                      <a:r>
                        <a:rPr lang="en-US" sz="1800" b="0" i="0" kern="1200" dirty="0">
                          <a:solidFill>
                            <a:schemeClr val="tx1">
                              <a:lumMod val="75000"/>
                              <a:lumOff val="25000"/>
                            </a:schemeClr>
                          </a:solidFill>
                          <a:effectLst/>
                          <a:latin typeface="+mn-lt"/>
                          <a:ea typeface="+mn-ea"/>
                          <a:cs typeface="+mn-cs"/>
                        </a:rPr>
                        <a:t>£ </a:t>
                      </a:r>
                      <a:r>
                        <a:rPr lang="en-US" sz="1800" b="0" i="0" kern="1200" dirty="0" smtClean="0">
                          <a:solidFill>
                            <a:schemeClr val="tx1">
                              <a:lumMod val="75000"/>
                              <a:lumOff val="25000"/>
                            </a:schemeClr>
                          </a:solidFill>
                          <a:effectLst/>
                          <a:latin typeface="+mn-lt"/>
                          <a:ea typeface="+mn-ea"/>
                          <a:cs typeface="+mn-cs"/>
                        </a:rPr>
                        <a:t>43,100</a:t>
                      </a:r>
                      <a:endParaRPr lang="en-US" sz="1800" b="0" dirty="0">
                        <a:solidFill>
                          <a:schemeClr val="tx1">
                            <a:lumMod val="75000"/>
                            <a:lumOff val="25000"/>
                          </a:schemeClr>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ctr"/>
                      <a:r>
                        <a:rPr lang="en-US" sz="1800" b="0" i="0" kern="1200" dirty="0">
                          <a:solidFill>
                            <a:schemeClr val="tx1">
                              <a:lumMod val="75000"/>
                              <a:lumOff val="25000"/>
                            </a:schemeClr>
                          </a:solidFill>
                          <a:effectLst/>
                          <a:latin typeface="+mn-lt"/>
                          <a:ea typeface="+mn-ea"/>
                          <a:cs typeface="+mn-cs"/>
                        </a:rPr>
                        <a:t>£ </a:t>
                      </a:r>
                      <a:r>
                        <a:rPr lang="en-US" sz="1800" b="0" i="0" kern="1200" dirty="0" smtClean="0">
                          <a:solidFill>
                            <a:schemeClr val="tx1">
                              <a:lumMod val="75000"/>
                              <a:lumOff val="25000"/>
                            </a:schemeClr>
                          </a:solidFill>
                          <a:effectLst/>
                          <a:latin typeface="+mn-lt"/>
                          <a:ea typeface="+mn-ea"/>
                          <a:cs typeface="+mn-cs"/>
                        </a:rPr>
                        <a:t>59,000</a:t>
                      </a:r>
                      <a:endParaRPr lang="en-US" sz="1800" b="0" dirty="0">
                        <a:solidFill>
                          <a:schemeClr val="tx1">
                            <a:lumMod val="75000"/>
                            <a:lumOff val="25000"/>
                          </a:schemeClr>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71698116"/>
                  </a:ext>
                </a:extLst>
              </a:tr>
              <a:tr h="381982">
                <a:tc vMerge="1">
                  <a:txBody>
                    <a:bodyPr/>
                    <a:lstStyle/>
                    <a:p>
                      <a:endParaRPr lang="en-US" dirty="0"/>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Moderate</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31,300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43,100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56208203"/>
                  </a:ext>
                </a:extLst>
              </a:tr>
              <a:tr h="381982">
                <a:tc vMerge="1">
                  <a:txBody>
                    <a:bodyPr/>
                    <a:lstStyle/>
                    <a:p>
                      <a:endParaRPr lang="en-US" dirty="0"/>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Minimum</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14,400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22,400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64344867"/>
                  </a:ext>
                </a:extLst>
              </a:tr>
              <a:tr h="381982">
                <a:tc rowSpan="3">
                  <a:txBody>
                    <a:bodyPr/>
                    <a:lstStyle/>
                    <a:p>
                      <a:r>
                        <a:rPr lang="en-US" sz="1800" b="1" dirty="0">
                          <a:solidFill>
                            <a:schemeClr val="accent1"/>
                          </a:solidFill>
                        </a:rPr>
                        <a:t>London/ South East</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Comfortable</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45,000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61,200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50799448"/>
                  </a:ext>
                </a:extLst>
              </a:tr>
              <a:tr h="381982">
                <a:tc vMerge="1">
                  <a:txBody>
                    <a:bodyPr/>
                    <a:lstStyle/>
                    <a:p>
                      <a:endParaRPr lang="en-US" sz="1700" b="0" dirty="0">
                        <a:solidFill>
                          <a:schemeClr val="tx1">
                            <a:lumMod val="75000"/>
                            <a:lumOff val="25000"/>
                          </a:schemeClr>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Moderate</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32,800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44,900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9608775"/>
                  </a:ext>
                </a:extLst>
              </a:tr>
              <a:tr h="381982">
                <a:tc vMerge="1">
                  <a:txBody>
                    <a:bodyPr/>
                    <a:lstStyle/>
                    <a:p>
                      <a:endParaRPr lang="en-US" sz="1700" b="0" dirty="0">
                        <a:solidFill>
                          <a:schemeClr val="tx1">
                            <a:lumMod val="75000"/>
                            <a:lumOff val="25000"/>
                          </a:schemeClr>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r>
                        <a:rPr lang="en-US" sz="1800" b="0" dirty="0">
                          <a:solidFill>
                            <a:schemeClr val="tx1">
                              <a:lumMod val="75000"/>
                              <a:lumOff val="25000"/>
                            </a:schemeClr>
                          </a:solidFill>
                        </a:rPr>
                        <a:t>Minimum</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15,700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24,500</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8814792"/>
                  </a:ext>
                </a:extLst>
              </a:tr>
            </a:tbl>
          </a:graphicData>
        </a:graphic>
      </p:graphicFrame>
      <p:sp>
        <p:nvSpPr>
          <p:cNvPr id="90" name="Rectangle 89">
            <a:extLst>
              <a:ext uri="{FF2B5EF4-FFF2-40B4-BE49-F238E27FC236}">
                <a16:creationId xmlns:a16="http://schemas.microsoft.com/office/drawing/2014/main" id="{620A7EFD-4901-4A99-A95B-8358E0F0A0EC}"/>
              </a:ext>
            </a:extLst>
          </p:cNvPr>
          <p:cNvSpPr/>
          <p:nvPr/>
        </p:nvSpPr>
        <p:spPr>
          <a:xfrm>
            <a:off x="5754793" y="6379278"/>
            <a:ext cx="6096000" cy="261610"/>
          </a:xfrm>
          <a:prstGeom prst="rect">
            <a:avLst/>
          </a:prstGeom>
        </p:spPr>
        <p:txBody>
          <a:bodyPr>
            <a:spAutoFit/>
          </a:bodyPr>
          <a:lstStyle/>
          <a:p>
            <a:pPr>
              <a:spcAft>
                <a:spcPts val="600"/>
              </a:spcAft>
            </a:pPr>
            <a:r>
              <a:rPr lang="en-GB" sz="1100" i="1" dirty="0">
                <a:solidFill>
                  <a:srgbClr val="4A4A4A"/>
                </a:solidFill>
                <a:effectLst/>
                <a:ea typeface="Times New Roman" panose="02020603050405020304" pitchFamily="18" charset="0"/>
                <a:cs typeface="Calibri" panose="020F0502020204030204" pitchFamily="34" charset="0"/>
              </a:rPr>
              <a:t>Published in a report by Pensions and Lifetime Savings Association (PLSA) and Loughborough University</a:t>
            </a:r>
            <a:endParaRPr lang="en-GB" sz="1100" i="1" dirty="0">
              <a:effectLst/>
              <a:ea typeface="Calibri" panose="020F0502020204030204" pitchFamily="34" charset="0"/>
              <a:cs typeface="Times New Roman" panose="02020603050405020304" pitchFamily="18" charset="0"/>
            </a:endParaRPr>
          </a:p>
        </p:txBody>
      </p:sp>
      <p:pic>
        <p:nvPicPr>
          <p:cNvPr id="95" name="Graphic 94">
            <a:extLst>
              <a:ext uri="{FF2B5EF4-FFF2-40B4-BE49-F238E27FC236}">
                <a16:creationId xmlns:a16="http://schemas.microsoft.com/office/drawing/2014/main" id="{26C238FD-D46A-4389-BF5D-E94D450EAD3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flipV="1">
            <a:off x="-257124" y="6326292"/>
            <a:ext cx="2184720" cy="512934"/>
          </a:xfrm>
          <a:prstGeom prst="rect">
            <a:avLst/>
          </a:prstGeom>
        </p:spPr>
      </p:pic>
    </p:spTree>
    <p:extLst>
      <p:ext uri="{BB962C8B-B14F-4D97-AF65-F5344CB8AC3E}">
        <p14:creationId xmlns:p14="http://schemas.microsoft.com/office/powerpoint/2010/main" val="401160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70715A-2F1C-41E8-8B14-84520E57A0EE}"/>
              </a:ext>
            </a:extLst>
          </p:cNvPr>
          <p:cNvGraphicFramePr>
            <a:graphicFrameLocks noChangeAspect="1"/>
          </p:cNvGraphicFramePr>
          <p:nvPr>
            <p:custDataLst>
              <p:tags r:id="rId2"/>
            </p:custDataLst>
            <p:extLst>
              <p:ext uri="{D42A27DB-BD31-4B8C-83A1-F6EECF244321}">
                <p14:modId xmlns:p14="http://schemas.microsoft.com/office/powerpoint/2010/main" val="369696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7" name="Group 106">
            <a:extLst>
              <a:ext uri="{FF2B5EF4-FFF2-40B4-BE49-F238E27FC236}">
                <a16:creationId xmlns:a16="http://schemas.microsoft.com/office/drawing/2014/main" id="{69AF47E5-0575-42ED-A7D6-A289C8B78BBC}"/>
              </a:ext>
            </a:extLst>
          </p:cNvPr>
          <p:cNvGrpSpPr/>
          <p:nvPr/>
        </p:nvGrpSpPr>
        <p:grpSpPr>
          <a:xfrm>
            <a:off x="3274149" y="0"/>
            <a:ext cx="2619375" cy="2698751"/>
            <a:chOff x="-563563" y="-579438"/>
            <a:chExt cx="2619375" cy="2698751"/>
          </a:xfrm>
          <a:solidFill>
            <a:srgbClr val="FAECF4"/>
          </a:solidFill>
        </p:grpSpPr>
        <p:sp>
          <p:nvSpPr>
            <p:cNvPr id="108" name="Freeform 5">
              <a:extLst>
                <a:ext uri="{FF2B5EF4-FFF2-40B4-BE49-F238E27FC236}">
                  <a16:creationId xmlns:a16="http://schemas.microsoft.com/office/drawing/2014/main" id="{F0F70D51-2701-4C42-B4B4-C672ABD20FEA}"/>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a:extLst>
                <a:ext uri="{FF2B5EF4-FFF2-40B4-BE49-F238E27FC236}">
                  <a16:creationId xmlns:a16="http://schemas.microsoft.com/office/drawing/2014/main" id="{5AD9E96B-0E07-4436-AE50-8CF9C314E721}"/>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E8749D72-1613-4703-AEB9-82A315039900}"/>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8">
              <a:extLst>
                <a:ext uri="{FF2B5EF4-FFF2-40B4-BE49-F238E27FC236}">
                  <a16:creationId xmlns:a16="http://schemas.microsoft.com/office/drawing/2014/main" id="{D6277268-13BC-4048-AFD2-06F6444155AC}"/>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9">
              <a:extLst>
                <a:ext uri="{FF2B5EF4-FFF2-40B4-BE49-F238E27FC236}">
                  <a16:creationId xmlns:a16="http://schemas.microsoft.com/office/drawing/2014/main" id="{7C6C049F-7BE1-46BC-9FC6-122FC1821C1E}"/>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0">
              <a:extLst>
                <a:ext uri="{FF2B5EF4-FFF2-40B4-BE49-F238E27FC236}">
                  <a16:creationId xmlns:a16="http://schemas.microsoft.com/office/drawing/2014/main" id="{9F8E1F74-7172-4901-9FC9-77C75FDFFF81}"/>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1">
              <a:extLst>
                <a:ext uri="{FF2B5EF4-FFF2-40B4-BE49-F238E27FC236}">
                  <a16:creationId xmlns:a16="http://schemas.microsoft.com/office/drawing/2014/main" id="{BBE0C6C9-3958-46E5-B7EB-19F9D43A51DF}"/>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
              <a:extLst>
                <a:ext uri="{FF2B5EF4-FFF2-40B4-BE49-F238E27FC236}">
                  <a16:creationId xmlns:a16="http://schemas.microsoft.com/office/drawing/2014/main" id="{E16C294A-5A1D-43B2-96AB-775B70A4D2F2}"/>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13">
              <a:extLst>
                <a:ext uri="{FF2B5EF4-FFF2-40B4-BE49-F238E27FC236}">
                  <a16:creationId xmlns:a16="http://schemas.microsoft.com/office/drawing/2014/main" id="{8C928052-C725-4649-8762-3BC232245CB3}"/>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14">
              <a:extLst>
                <a:ext uri="{FF2B5EF4-FFF2-40B4-BE49-F238E27FC236}">
                  <a16:creationId xmlns:a16="http://schemas.microsoft.com/office/drawing/2014/main" id="{061596AB-4504-41B4-9F12-C7EA681E3A36}"/>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5">
              <a:extLst>
                <a:ext uri="{FF2B5EF4-FFF2-40B4-BE49-F238E27FC236}">
                  <a16:creationId xmlns:a16="http://schemas.microsoft.com/office/drawing/2014/main" id="{809864EC-94F0-46AC-A24E-FCDCBFC746C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6">
              <a:extLst>
                <a:ext uri="{FF2B5EF4-FFF2-40B4-BE49-F238E27FC236}">
                  <a16:creationId xmlns:a16="http://schemas.microsoft.com/office/drawing/2014/main" id="{162F29C7-2250-439F-BBE9-5B92782D2191}"/>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7">
              <a:extLst>
                <a:ext uri="{FF2B5EF4-FFF2-40B4-BE49-F238E27FC236}">
                  <a16:creationId xmlns:a16="http://schemas.microsoft.com/office/drawing/2014/main" id="{7F640ED4-CB99-438C-974A-DA4F7A8306EA}"/>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
              <a:extLst>
                <a:ext uri="{FF2B5EF4-FFF2-40B4-BE49-F238E27FC236}">
                  <a16:creationId xmlns:a16="http://schemas.microsoft.com/office/drawing/2014/main" id="{C3E18CBE-9D50-46CA-9E9C-A2AB968DAE09}"/>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9">
              <a:extLst>
                <a:ext uri="{FF2B5EF4-FFF2-40B4-BE49-F238E27FC236}">
                  <a16:creationId xmlns:a16="http://schemas.microsoft.com/office/drawing/2014/main" id="{AFC9F211-3545-4F48-9526-3CD0964D3D89}"/>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0">
              <a:extLst>
                <a:ext uri="{FF2B5EF4-FFF2-40B4-BE49-F238E27FC236}">
                  <a16:creationId xmlns:a16="http://schemas.microsoft.com/office/drawing/2014/main" id="{16218934-062D-4B45-B808-AAC955ADF098}"/>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1">
              <a:extLst>
                <a:ext uri="{FF2B5EF4-FFF2-40B4-BE49-F238E27FC236}">
                  <a16:creationId xmlns:a16="http://schemas.microsoft.com/office/drawing/2014/main" id="{FB961AC5-6805-4C88-9958-56B18B13DD3D}"/>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22">
              <a:extLst>
                <a:ext uri="{FF2B5EF4-FFF2-40B4-BE49-F238E27FC236}">
                  <a16:creationId xmlns:a16="http://schemas.microsoft.com/office/drawing/2014/main" id="{A46000BE-6A4C-4CF3-BE9E-1F46BE90DA66}"/>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3">
              <a:extLst>
                <a:ext uri="{FF2B5EF4-FFF2-40B4-BE49-F238E27FC236}">
                  <a16:creationId xmlns:a16="http://schemas.microsoft.com/office/drawing/2014/main" id="{4CBB0BFD-E44B-43B2-9E87-8E65B063645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4">
              <a:extLst>
                <a:ext uri="{FF2B5EF4-FFF2-40B4-BE49-F238E27FC236}">
                  <a16:creationId xmlns:a16="http://schemas.microsoft.com/office/drawing/2014/main" id="{380BE342-F40A-4753-A29A-04CC8789E731}"/>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25">
              <a:extLst>
                <a:ext uri="{FF2B5EF4-FFF2-40B4-BE49-F238E27FC236}">
                  <a16:creationId xmlns:a16="http://schemas.microsoft.com/office/drawing/2014/main" id="{D0C8D7DD-C017-4EB2-BF22-647CD0677CB1}"/>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6">
              <a:extLst>
                <a:ext uri="{FF2B5EF4-FFF2-40B4-BE49-F238E27FC236}">
                  <a16:creationId xmlns:a16="http://schemas.microsoft.com/office/drawing/2014/main" id="{100B4F25-F9FE-49EA-8670-F9A72BB07F2F}"/>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7">
              <a:extLst>
                <a:ext uri="{FF2B5EF4-FFF2-40B4-BE49-F238E27FC236}">
                  <a16:creationId xmlns:a16="http://schemas.microsoft.com/office/drawing/2014/main" id="{EE12536B-D76E-4C6F-BFDF-742BE77EF784}"/>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8">
              <a:extLst>
                <a:ext uri="{FF2B5EF4-FFF2-40B4-BE49-F238E27FC236}">
                  <a16:creationId xmlns:a16="http://schemas.microsoft.com/office/drawing/2014/main" id="{9EDFEFD0-A69E-4783-868D-4C00C4307530}"/>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29">
              <a:extLst>
                <a:ext uri="{FF2B5EF4-FFF2-40B4-BE49-F238E27FC236}">
                  <a16:creationId xmlns:a16="http://schemas.microsoft.com/office/drawing/2014/main" id="{39E5CCC3-92B5-469A-A5A1-C6FD1D7684AC}"/>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30">
              <a:extLst>
                <a:ext uri="{FF2B5EF4-FFF2-40B4-BE49-F238E27FC236}">
                  <a16:creationId xmlns:a16="http://schemas.microsoft.com/office/drawing/2014/main" id="{69AB15D1-8285-4619-B902-6DD82912D6E6}"/>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1">
              <a:extLst>
                <a:ext uri="{FF2B5EF4-FFF2-40B4-BE49-F238E27FC236}">
                  <a16:creationId xmlns:a16="http://schemas.microsoft.com/office/drawing/2014/main" id="{F1BBCC43-5FE7-419C-87B5-51CA9B24E51D}"/>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2">
              <a:extLst>
                <a:ext uri="{FF2B5EF4-FFF2-40B4-BE49-F238E27FC236}">
                  <a16:creationId xmlns:a16="http://schemas.microsoft.com/office/drawing/2014/main" id="{AE2BF4D3-7AF1-4E93-B113-62E18F8A497D}"/>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3">
              <a:extLst>
                <a:ext uri="{FF2B5EF4-FFF2-40B4-BE49-F238E27FC236}">
                  <a16:creationId xmlns:a16="http://schemas.microsoft.com/office/drawing/2014/main" id="{F194D95D-C845-45E3-B689-D35FADB08A68}"/>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4">
              <a:extLst>
                <a:ext uri="{FF2B5EF4-FFF2-40B4-BE49-F238E27FC236}">
                  <a16:creationId xmlns:a16="http://schemas.microsoft.com/office/drawing/2014/main" id="{7CE88D11-8F90-401D-890B-0236F1A73A4A}"/>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5">
              <a:extLst>
                <a:ext uri="{FF2B5EF4-FFF2-40B4-BE49-F238E27FC236}">
                  <a16:creationId xmlns:a16="http://schemas.microsoft.com/office/drawing/2014/main" id="{A927DB45-3D9A-40FF-8E73-E011B968CE4A}"/>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6">
              <a:extLst>
                <a:ext uri="{FF2B5EF4-FFF2-40B4-BE49-F238E27FC236}">
                  <a16:creationId xmlns:a16="http://schemas.microsoft.com/office/drawing/2014/main" id="{07AD0D4E-E927-40FC-9CD6-5213C66B3B21}"/>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7">
              <a:extLst>
                <a:ext uri="{FF2B5EF4-FFF2-40B4-BE49-F238E27FC236}">
                  <a16:creationId xmlns:a16="http://schemas.microsoft.com/office/drawing/2014/main" id="{B3253E21-D056-4228-A21A-4F4AADA29601}"/>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38">
              <a:extLst>
                <a:ext uri="{FF2B5EF4-FFF2-40B4-BE49-F238E27FC236}">
                  <a16:creationId xmlns:a16="http://schemas.microsoft.com/office/drawing/2014/main" id="{261848DF-0C3F-4239-BBA4-6B5CEC3A335A}"/>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39">
              <a:extLst>
                <a:ext uri="{FF2B5EF4-FFF2-40B4-BE49-F238E27FC236}">
                  <a16:creationId xmlns:a16="http://schemas.microsoft.com/office/drawing/2014/main" id="{98E5C172-B98A-46DC-8724-986BD6040F75}"/>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0">
              <a:extLst>
                <a:ext uri="{FF2B5EF4-FFF2-40B4-BE49-F238E27FC236}">
                  <a16:creationId xmlns:a16="http://schemas.microsoft.com/office/drawing/2014/main" id="{BE0325A8-3F2C-41BF-B9F6-9CDBC25991B0}"/>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1">
              <a:extLst>
                <a:ext uri="{FF2B5EF4-FFF2-40B4-BE49-F238E27FC236}">
                  <a16:creationId xmlns:a16="http://schemas.microsoft.com/office/drawing/2014/main" id="{3E82F6C9-8F6C-4F42-B614-93F174B7AA53}"/>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2">
              <a:extLst>
                <a:ext uri="{FF2B5EF4-FFF2-40B4-BE49-F238E27FC236}">
                  <a16:creationId xmlns:a16="http://schemas.microsoft.com/office/drawing/2014/main" id="{CCE85302-E8BA-4491-8085-2B13BB8DF17D}"/>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3">
              <a:extLst>
                <a:ext uri="{FF2B5EF4-FFF2-40B4-BE49-F238E27FC236}">
                  <a16:creationId xmlns:a16="http://schemas.microsoft.com/office/drawing/2014/main" id="{C4169756-C2CA-49D9-AB6D-5C544C5EB451}"/>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4">
              <a:extLst>
                <a:ext uri="{FF2B5EF4-FFF2-40B4-BE49-F238E27FC236}">
                  <a16:creationId xmlns:a16="http://schemas.microsoft.com/office/drawing/2014/main" id="{8AAF4EE3-C94D-4C73-BB22-2EFE19AA45BB}"/>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5">
              <a:extLst>
                <a:ext uri="{FF2B5EF4-FFF2-40B4-BE49-F238E27FC236}">
                  <a16:creationId xmlns:a16="http://schemas.microsoft.com/office/drawing/2014/main" id="{185F1689-1EF4-4976-B78E-A28B47FF80F7}"/>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6">
              <a:extLst>
                <a:ext uri="{FF2B5EF4-FFF2-40B4-BE49-F238E27FC236}">
                  <a16:creationId xmlns:a16="http://schemas.microsoft.com/office/drawing/2014/main" id="{53C9F516-2A7B-4643-A80D-9124B4340757}"/>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7">
              <a:extLst>
                <a:ext uri="{FF2B5EF4-FFF2-40B4-BE49-F238E27FC236}">
                  <a16:creationId xmlns:a16="http://schemas.microsoft.com/office/drawing/2014/main" id="{A2C7D1A5-2629-4853-8F88-E1EC6E259D89}"/>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48">
              <a:extLst>
                <a:ext uri="{FF2B5EF4-FFF2-40B4-BE49-F238E27FC236}">
                  <a16:creationId xmlns:a16="http://schemas.microsoft.com/office/drawing/2014/main" id="{64778420-9C9B-46BE-B246-FCE8B3EAA177}"/>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49">
              <a:extLst>
                <a:ext uri="{FF2B5EF4-FFF2-40B4-BE49-F238E27FC236}">
                  <a16:creationId xmlns:a16="http://schemas.microsoft.com/office/drawing/2014/main" id="{93963B5F-7EA2-4629-AB66-CAF0FC344A61}"/>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0">
              <a:extLst>
                <a:ext uri="{FF2B5EF4-FFF2-40B4-BE49-F238E27FC236}">
                  <a16:creationId xmlns:a16="http://schemas.microsoft.com/office/drawing/2014/main" id="{9D2080FF-7636-4EA0-A4F0-D01D6E67C47A}"/>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1">
              <a:extLst>
                <a:ext uri="{FF2B5EF4-FFF2-40B4-BE49-F238E27FC236}">
                  <a16:creationId xmlns:a16="http://schemas.microsoft.com/office/drawing/2014/main" id="{6D31864A-629F-4227-8388-985A95D82C9E}"/>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2">
              <a:extLst>
                <a:ext uri="{FF2B5EF4-FFF2-40B4-BE49-F238E27FC236}">
                  <a16:creationId xmlns:a16="http://schemas.microsoft.com/office/drawing/2014/main" id="{A69A491B-1DA8-4426-9B4B-C3ED2E0C7140}"/>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3">
              <a:extLst>
                <a:ext uri="{FF2B5EF4-FFF2-40B4-BE49-F238E27FC236}">
                  <a16:creationId xmlns:a16="http://schemas.microsoft.com/office/drawing/2014/main" id="{A84532FC-13F2-47E5-B380-8FE08C53CA78}"/>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54">
              <a:extLst>
                <a:ext uri="{FF2B5EF4-FFF2-40B4-BE49-F238E27FC236}">
                  <a16:creationId xmlns:a16="http://schemas.microsoft.com/office/drawing/2014/main" id="{A3ACB6EC-5082-48F6-B05B-0B89A5C73F79}"/>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5">
              <a:extLst>
                <a:ext uri="{FF2B5EF4-FFF2-40B4-BE49-F238E27FC236}">
                  <a16:creationId xmlns:a16="http://schemas.microsoft.com/office/drawing/2014/main" id="{75DA437B-3459-4FAB-A0F8-2E873889857F}"/>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6">
              <a:extLst>
                <a:ext uri="{FF2B5EF4-FFF2-40B4-BE49-F238E27FC236}">
                  <a16:creationId xmlns:a16="http://schemas.microsoft.com/office/drawing/2014/main" id="{1EE1DB7E-43C8-4BA2-8AE5-6F8A58DC4B05}"/>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7">
              <a:extLst>
                <a:ext uri="{FF2B5EF4-FFF2-40B4-BE49-F238E27FC236}">
                  <a16:creationId xmlns:a16="http://schemas.microsoft.com/office/drawing/2014/main" id="{A3CB67A9-C5C3-4868-A29E-6A25321A4D35}"/>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58">
              <a:extLst>
                <a:ext uri="{FF2B5EF4-FFF2-40B4-BE49-F238E27FC236}">
                  <a16:creationId xmlns:a16="http://schemas.microsoft.com/office/drawing/2014/main" id="{91EE1B67-A78F-4D82-AA05-05816F1D3F64}"/>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59">
              <a:extLst>
                <a:ext uri="{FF2B5EF4-FFF2-40B4-BE49-F238E27FC236}">
                  <a16:creationId xmlns:a16="http://schemas.microsoft.com/office/drawing/2014/main" id="{BD04AF89-5639-410C-A786-B0548571473C}"/>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0">
              <a:extLst>
                <a:ext uri="{FF2B5EF4-FFF2-40B4-BE49-F238E27FC236}">
                  <a16:creationId xmlns:a16="http://schemas.microsoft.com/office/drawing/2014/main" id="{184A4252-E80F-4712-99AD-8D9726C85A04}"/>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1">
              <a:extLst>
                <a:ext uri="{FF2B5EF4-FFF2-40B4-BE49-F238E27FC236}">
                  <a16:creationId xmlns:a16="http://schemas.microsoft.com/office/drawing/2014/main" id="{93CE094A-DC34-4A50-8EB0-6CF049AEFE11}"/>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2">
              <a:extLst>
                <a:ext uri="{FF2B5EF4-FFF2-40B4-BE49-F238E27FC236}">
                  <a16:creationId xmlns:a16="http://schemas.microsoft.com/office/drawing/2014/main" id="{AA4F6429-2F45-4FD5-9377-E32AAA44D876}"/>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63">
              <a:extLst>
                <a:ext uri="{FF2B5EF4-FFF2-40B4-BE49-F238E27FC236}">
                  <a16:creationId xmlns:a16="http://schemas.microsoft.com/office/drawing/2014/main" id="{94D6AB42-BCFB-4C6B-B7E0-FB1E81F27358}"/>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4">
              <a:extLst>
                <a:ext uri="{FF2B5EF4-FFF2-40B4-BE49-F238E27FC236}">
                  <a16:creationId xmlns:a16="http://schemas.microsoft.com/office/drawing/2014/main" id="{FFF291CB-5475-44EB-90A2-422FC74AFA6E}"/>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5">
              <a:extLst>
                <a:ext uri="{FF2B5EF4-FFF2-40B4-BE49-F238E27FC236}">
                  <a16:creationId xmlns:a16="http://schemas.microsoft.com/office/drawing/2014/main" id="{A8FA32ED-C80E-43BB-A3DB-6695D91BBEF5}"/>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6">
              <a:extLst>
                <a:ext uri="{FF2B5EF4-FFF2-40B4-BE49-F238E27FC236}">
                  <a16:creationId xmlns:a16="http://schemas.microsoft.com/office/drawing/2014/main" id="{903D8FF6-3229-49C5-A01B-D831CFA7AD50}"/>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7">
              <a:extLst>
                <a:ext uri="{FF2B5EF4-FFF2-40B4-BE49-F238E27FC236}">
                  <a16:creationId xmlns:a16="http://schemas.microsoft.com/office/drawing/2014/main" id="{01853F2C-5463-4378-A60F-E02DDB27572D}"/>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68">
              <a:extLst>
                <a:ext uri="{FF2B5EF4-FFF2-40B4-BE49-F238E27FC236}">
                  <a16:creationId xmlns:a16="http://schemas.microsoft.com/office/drawing/2014/main" id="{BEF9E813-DE8C-4E5B-B702-4314A0A5512F}"/>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69">
              <a:extLst>
                <a:ext uri="{FF2B5EF4-FFF2-40B4-BE49-F238E27FC236}">
                  <a16:creationId xmlns:a16="http://schemas.microsoft.com/office/drawing/2014/main" id="{DA73A55B-460F-4D5E-AFA0-371866160224}"/>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0">
              <a:extLst>
                <a:ext uri="{FF2B5EF4-FFF2-40B4-BE49-F238E27FC236}">
                  <a16:creationId xmlns:a16="http://schemas.microsoft.com/office/drawing/2014/main" id="{89163732-FC42-49D5-9B9A-FBCCB3251D12}"/>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1">
              <a:extLst>
                <a:ext uri="{FF2B5EF4-FFF2-40B4-BE49-F238E27FC236}">
                  <a16:creationId xmlns:a16="http://schemas.microsoft.com/office/drawing/2014/main" id="{317746C8-1189-426A-81EC-15098EADAE07}"/>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2">
              <a:extLst>
                <a:ext uri="{FF2B5EF4-FFF2-40B4-BE49-F238E27FC236}">
                  <a16:creationId xmlns:a16="http://schemas.microsoft.com/office/drawing/2014/main" id="{8C0671D7-FF7F-4BCA-AF0F-81DB4BAE658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3">
              <a:extLst>
                <a:ext uri="{FF2B5EF4-FFF2-40B4-BE49-F238E27FC236}">
                  <a16:creationId xmlns:a16="http://schemas.microsoft.com/office/drawing/2014/main" id="{44708D4B-EE4C-48BD-8C17-F66731D64CAE}"/>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4">
              <a:extLst>
                <a:ext uri="{FF2B5EF4-FFF2-40B4-BE49-F238E27FC236}">
                  <a16:creationId xmlns:a16="http://schemas.microsoft.com/office/drawing/2014/main" id="{D5FCA681-F2A1-4D9A-A564-8669451AEF85}"/>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5">
              <a:extLst>
                <a:ext uri="{FF2B5EF4-FFF2-40B4-BE49-F238E27FC236}">
                  <a16:creationId xmlns:a16="http://schemas.microsoft.com/office/drawing/2014/main" id="{1DC4DB14-D2D0-4EBB-A5DB-3267BAC6045D}"/>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6">
              <a:extLst>
                <a:ext uri="{FF2B5EF4-FFF2-40B4-BE49-F238E27FC236}">
                  <a16:creationId xmlns:a16="http://schemas.microsoft.com/office/drawing/2014/main" id="{276999CC-C13D-463D-91F3-5E212FBD2459}"/>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7">
              <a:extLst>
                <a:ext uri="{FF2B5EF4-FFF2-40B4-BE49-F238E27FC236}">
                  <a16:creationId xmlns:a16="http://schemas.microsoft.com/office/drawing/2014/main" id="{71623D9C-EDF6-441A-AF73-39F9787CF3F8}"/>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78">
              <a:extLst>
                <a:ext uri="{FF2B5EF4-FFF2-40B4-BE49-F238E27FC236}">
                  <a16:creationId xmlns:a16="http://schemas.microsoft.com/office/drawing/2014/main" id="{CE1AA987-D867-4F03-AB10-5CCF51F067CB}"/>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79">
              <a:extLst>
                <a:ext uri="{FF2B5EF4-FFF2-40B4-BE49-F238E27FC236}">
                  <a16:creationId xmlns:a16="http://schemas.microsoft.com/office/drawing/2014/main" id="{EFF81948-46A2-49D9-AD71-8182DDDF9D33}"/>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0">
              <a:extLst>
                <a:ext uri="{FF2B5EF4-FFF2-40B4-BE49-F238E27FC236}">
                  <a16:creationId xmlns:a16="http://schemas.microsoft.com/office/drawing/2014/main" id="{B45D4066-D295-4041-8188-DF988E0D0D7C}"/>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1">
              <a:extLst>
                <a:ext uri="{FF2B5EF4-FFF2-40B4-BE49-F238E27FC236}">
                  <a16:creationId xmlns:a16="http://schemas.microsoft.com/office/drawing/2014/main" id="{ECA41F65-10F1-4A11-9E96-D4E6FC62F5CB}"/>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82">
              <a:extLst>
                <a:ext uri="{FF2B5EF4-FFF2-40B4-BE49-F238E27FC236}">
                  <a16:creationId xmlns:a16="http://schemas.microsoft.com/office/drawing/2014/main" id="{A59473E9-ED8E-4FD1-9946-99527F85A3FB}"/>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3">
              <a:extLst>
                <a:ext uri="{FF2B5EF4-FFF2-40B4-BE49-F238E27FC236}">
                  <a16:creationId xmlns:a16="http://schemas.microsoft.com/office/drawing/2014/main" id="{6ACC8D0E-445A-4B4C-B7F3-52FC2F6FF7A1}"/>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4">
              <a:extLst>
                <a:ext uri="{FF2B5EF4-FFF2-40B4-BE49-F238E27FC236}">
                  <a16:creationId xmlns:a16="http://schemas.microsoft.com/office/drawing/2014/main" id="{D1C4734F-7B37-4FC8-A72A-8E616C47A045}"/>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5">
              <a:extLst>
                <a:ext uri="{FF2B5EF4-FFF2-40B4-BE49-F238E27FC236}">
                  <a16:creationId xmlns:a16="http://schemas.microsoft.com/office/drawing/2014/main" id="{019EE9C8-0612-4B85-A3DB-15F010C2F030}"/>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6">
              <a:extLst>
                <a:ext uri="{FF2B5EF4-FFF2-40B4-BE49-F238E27FC236}">
                  <a16:creationId xmlns:a16="http://schemas.microsoft.com/office/drawing/2014/main" id="{3CE17A04-55D3-4F27-8149-46DF0B915BB0}"/>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7">
              <a:extLst>
                <a:ext uri="{FF2B5EF4-FFF2-40B4-BE49-F238E27FC236}">
                  <a16:creationId xmlns:a16="http://schemas.microsoft.com/office/drawing/2014/main" id="{AACD1205-DFFF-44FB-97B6-1E88BA91D12E}"/>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88">
              <a:extLst>
                <a:ext uri="{FF2B5EF4-FFF2-40B4-BE49-F238E27FC236}">
                  <a16:creationId xmlns:a16="http://schemas.microsoft.com/office/drawing/2014/main" id="{E8BE5FBD-94C4-4DC2-836A-C1CC0491203C}"/>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89">
              <a:extLst>
                <a:ext uri="{FF2B5EF4-FFF2-40B4-BE49-F238E27FC236}">
                  <a16:creationId xmlns:a16="http://schemas.microsoft.com/office/drawing/2014/main" id="{D374AF2A-D534-4B4B-A0F5-4D5DFCD80FDF}"/>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0">
              <a:extLst>
                <a:ext uri="{FF2B5EF4-FFF2-40B4-BE49-F238E27FC236}">
                  <a16:creationId xmlns:a16="http://schemas.microsoft.com/office/drawing/2014/main" id="{39D6495A-2EF2-4D8D-B6FE-949B4E87BC21}"/>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1">
              <a:extLst>
                <a:ext uri="{FF2B5EF4-FFF2-40B4-BE49-F238E27FC236}">
                  <a16:creationId xmlns:a16="http://schemas.microsoft.com/office/drawing/2014/main" id="{3AACA479-9888-4B1B-A719-868026B58751}"/>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2">
              <a:extLst>
                <a:ext uri="{FF2B5EF4-FFF2-40B4-BE49-F238E27FC236}">
                  <a16:creationId xmlns:a16="http://schemas.microsoft.com/office/drawing/2014/main" id="{FF3B5D26-D9D3-4789-8CEF-2F522F22DC53}"/>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3">
              <a:extLst>
                <a:ext uri="{FF2B5EF4-FFF2-40B4-BE49-F238E27FC236}">
                  <a16:creationId xmlns:a16="http://schemas.microsoft.com/office/drawing/2014/main" id="{C9309984-EEC6-4ED7-8567-104560E8CB66}"/>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94">
              <a:extLst>
                <a:ext uri="{FF2B5EF4-FFF2-40B4-BE49-F238E27FC236}">
                  <a16:creationId xmlns:a16="http://schemas.microsoft.com/office/drawing/2014/main" id="{7ADE0479-C664-4BD3-9044-757615C551F4}"/>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95">
              <a:extLst>
                <a:ext uri="{FF2B5EF4-FFF2-40B4-BE49-F238E27FC236}">
                  <a16:creationId xmlns:a16="http://schemas.microsoft.com/office/drawing/2014/main" id="{74655018-2E31-4024-8B4D-19AD11BD88AB}"/>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96">
              <a:extLst>
                <a:ext uri="{FF2B5EF4-FFF2-40B4-BE49-F238E27FC236}">
                  <a16:creationId xmlns:a16="http://schemas.microsoft.com/office/drawing/2014/main" id="{F8A299DF-3975-4B8C-BE36-B03B12DE9EA2}"/>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97">
              <a:extLst>
                <a:ext uri="{FF2B5EF4-FFF2-40B4-BE49-F238E27FC236}">
                  <a16:creationId xmlns:a16="http://schemas.microsoft.com/office/drawing/2014/main" id="{59E87039-3B93-4480-9319-7FE71C189570}"/>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98">
              <a:extLst>
                <a:ext uri="{FF2B5EF4-FFF2-40B4-BE49-F238E27FC236}">
                  <a16:creationId xmlns:a16="http://schemas.microsoft.com/office/drawing/2014/main" id="{9A01DCCA-02DC-4D46-9EDC-E56C2D745A3B}"/>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99">
              <a:extLst>
                <a:ext uri="{FF2B5EF4-FFF2-40B4-BE49-F238E27FC236}">
                  <a16:creationId xmlns:a16="http://schemas.microsoft.com/office/drawing/2014/main" id="{EE681D3A-627F-402B-9A64-BB6E8520AB60}"/>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00">
              <a:extLst>
                <a:ext uri="{FF2B5EF4-FFF2-40B4-BE49-F238E27FC236}">
                  <a16:creationId xmlns:a16="http://schemas.microsoft.com/office/drawing/2014/main" id="{23A3D55D-9601-462B-A325-3315618E2AB5}"/>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101">
              <a:extLst>
                <a:ext uri="{FF2B5EF4-FFF2-40B4-BE49-F238E27FC236}">
                  <a16:creationId xmlns:a16="http://schemas.microsoft.com/office/drawing/2014/main" id="{3CF8C6DB-40FA-4CC5-ACFE-CDB831229528}"/>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102">
              <a:extLst>
                <a:ext uri="{FF2B5EF4-FFF2-40B4-BE49-F238E27FC236}">
                  <a16:creationId xmlns:a16="http://schemas.microsoft.com/office/drawing/2014/main" id="{69B5B52E-9A41-4152-B78A-BD7E5FAE9BC9}"/>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103">
              <a:extLst>
                <a:ext uri="{FF2B5EF4-FFF2-40B4-BE49-F238E27FC236}">
                  <a16:creationId xmlns:a16="http://schemas.microsoft.com/office/drawing/2014/main" id="{A880707C-8D4D-4203-A902-4DC91FBB5290}"/>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104">
              <a:extLst>
                <a:ext uri="{FF2B5EF4-FFF2-40B4-BE49-F238E27FC236}">
                  <a16:creationId xmlns:a16="http://schemas.microsoft.com/office/drawing/2014/main" id="{3B03932F-B07C-43C1-A661-864BAB70C359}"/>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105">
              <a:extLst>
                <a:ext uri="{FF2B5EF4-FFF2-40B4-BE49-F238E27FC236}">
                  <a16:creationId xmlns:a16="http://schemas.microsoft.com/office/drawing/2014/main" id="{FAAA27B1-B44B-4782-92E3-9D52FC15006C}"/>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106">
              <a:extLst>
                <a:ext uri="{FF2B5EF4-FFF2-40B4-BE49-F238E27FC236}">
                  <a16:creationId xmlns:a16="http://schemas.microsoft.com/office/drawing/2014/main" id="{B30C8821-251B-43EA-9338-63F43B9C225F}"/>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07">
              <a:extLst>
                <a:ext uri="{FF2B5EF4-FFF2-40B4-BE49-F238E27FC236}">
                  <a16:creationId xmlns:a16="http://schemas.microsoft.com/office/drawing/2014/main" id="{72704A84-6BA9-4199-A412-CDD8E1D5949E}"/>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108">
              <a:extLst>
                <a:ext uri="{FF2B5EF4-FFF2-40B4-BE49-F238E27FC236}">
                  <a16:creationId xmlns:a16="http://schemas.microsoft.com/office/drawing/2014/main" id="{61B062D0-6EC5-4D4A-BC02-38B8EA4E4945}"/>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109">
              <a:extLst>
                <a:ext uri="{FF2B5EF4-FFF2-40B4-BE49-F238E27FC236}">
                  <a16:creationId xmlns:a16="http://schemas.microsoft.com/office/drawing/2014/main" id="{9B754794-536A-49C0-9212-FC308E288DB9}"/>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110">
              <a:extLst>
                <a:ext uri="{FF2B5EF4-FFF2-40B4-BE49-F238E27FC236}">
                  <a16:creationId xmlns:a16="http://schemas.microsoft.com/office/drawing/2014/main" id="{058310BD-C933-4C5D-8C25-84043238A558}"/>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111">
              <a:extLst>
                <a:ext uri="{FF2B5EF4-FFF2-40B4-BE49-F238E27FC236}">
                  <a16:creationId xmlns:a16="http://schemas.microsoft.com/office/drawing/2014/main" id="{BDBAD753-D438-4924-8D30-939F7EFEF76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112">
              <a:extLst>
                <a:ext uri="{FF2B5EF4-FFF2-40B4-BE49-F238E27FC236}">
                  <a16:creationId xmlns:a16="http://schemas.microsoft.com/office/drawing/2014/main" id="{BC4B6608-177B-4310-A056-BBF615CDA6B4}"/>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113">
              <a:extLst>
                <a:ext uri="{FF2B5EF4-FFF2-40B4-BE49-F238E27FC236}">
                  <a16:creationId xmlns:a16="http://schemas.microsoft.com/office/drawing/2014/main" id="{3D643A07-DDA3-48C0-B2AF-E6494952A37F}"/>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114">
              <a:extLst>
                <a:ext uri="{FF2B5EF4-FFF2-40B4-BE49-F238E27FC236}">
                  <a16:creationId xmlns:a16="http://schemas.microsoft.com/office/drawing/2014/main" id="{131E0FE4-F26A-4450-822D-DDC268FCE3D2}"/>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115">
              <a:extLst>
                <a:ext uri="{FF2B5EF4-FFF2-40B4-BE49-F238E27FC236}">
                  <a16:creationId xmlns:a16="http://schemas.microsoft.com/office/drawing/2014/main" id="{07DCEB90-DB95-4385-8675-19E2AD9D4157}"/>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116">
              <a:extLst>
                <a:ext uri="{FF2B5EF4-FFF2-40B4-BE49-F238E27FC236}">
                  <a16:creationId xmlns:a16="http://schemas.microsoft.com/office/drawing/2014/main" id="{F0472442-F86E-417D-B860-7ADFB0C80D93}"/>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117">
              <a:extLst>
                <a:ext uri="{FF2B5EF4-FFF2-40B4-BE49-F238E27FC236}">
                  <a16:creationId xmlns:a16="http://schemas.microsoft.com/office/drawing/2014/main" id="{94D1FE80-5C96-44CF-8130-FB16218D275A}"/>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118">
              <a:extLst>
                <a:ext uri="{FF2B5EF4-FFF2-40B4-BE49-F238E27FC236}">
                  <a16:creationId xmlns:a16="http://schemas.microsoft.com/office/drawing/2014/main" id="{8E9CC44A-9B83-48D8-AE94-593094E3E0F4}"/>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119">
              <a:extLst>
                <a:ext uri="{FF2B5EF4-FFF2-40B4-BE49-F238E27FC236}">
                  <a16:creationId xmlns:a16="http://schemas.microsoft.com/office/drawing/2014/main" id="{2F95BFBB-7EA9-40FB-A0DE-D244C229B8AA}"/>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120">
              <a:extLst>
                <a:ext uri="{FF2B5EF4-FFF2-40B4-BE49-F238E27FC236}">
                  <a16:creationId xmlns:a16="http://schemas.microsoft.com/office/drawing/2014/main" id="{C86D1CAD-B745-4F3A-AB04-F723F6F891D4}"/>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121">
              <a:extLst>
                <a:ext uri="{FF2B5EF4-FFF2-40B4-BE49-F238E27FC236}">
                  <a16:creationId xmlns:a16="http://schemas.microsoft.com/office/drawing/2014/main" id="{EE62A7B3-0F85-49F5-B566-800CB023BDB2}"/>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22">
              <a:extLst>
                <a:ext uri="{FF2B5EF4-FFF2-40B4-BE49-F238E27FC236}">
                  <a16:creationId xmlns:a16="http://schemas.microsoft.com/office/drawing/2014/main" id="{F817E8E4-3C5C-4FA2-B154-5FD7BA0E3509}"/>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123">
              <a:extLst>
                <a:ext uri="{FF2B5EF4-FFF2-40B4-BE49-F238E27FC236}">
                  <a16:creationId xmlns:a16="http://schemas.microsoft.com/office/drawing/2014/main" id="{C76C8FA9-0F6F-44DA-83BF-86705887A73A}"/>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124">
              <a:extLst>
                <a:ext uri="{FF2B5EF4-FFF2-40B4-BE49-F238E27FC236}">
                  <a16:creationId xmlns:a16="http://schemas.microsoft.com/office/drawing/2014/main" id="{8ED62298-E906-4C13-87FA-4CB64BE7398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25">
              <a:extLst>
                <a:ext uri="{FF2B5EF4-FFF2-40B4-BE49-F238E27FC236}">
                  <a16:creationId xmlns:a16="http://schemas.microsoft.com/office/drawing/2014/main" id="{7EAF9409-DC34-4215-AA38-870F93C8199D}"/>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26">
              <a:extLst>
                <a:ext uri="{FF2B5EF4-FFF2-40B4-BE49-F238E27FC236}">
                  <a16:creationId xmlns:a16="http://schemas.microsoft.com/office/drawing/2014/main" id="{0C889C72-C40B-4D4F-BA43-2700746219FB}"/>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27">
              <a:extLst>
                <a:ext uri="{FF2B5EF4-FFF2-40B4-BE49-F238E27FC236}">
                  <a16:creationId xmlns:a16="http://schemas.microsoft.com/office/drawing/2014/main" id="{B1224BF9-E024-4221-A739-DD209BCFB887}"/>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28">
              <a:extLst>
                <a:ext uri="{FF2B5EF4-FFF2-40B4-BE49-F238E27FC236}">
                  <a16:creationId xmlns:a16="http://schemas.microsoft.com/office/drawing/2014/main" id="{A7260622-FF09-4937-90E3-A35840ACFDB4}"/>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29">
              <a:extLst>
                <a:ext uri="{FF2B5EF4-FFF2-40B4-BE49-F238E27FC236}">
                  <a16:creationId xmlns:a16="http://schemas.microsoft.com/office/drawing/2014/main" id="{25951EB8-E666-472D-962F-14CB92C260FC}"/>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30">
              <a:extLst>
                <a:ext uri="{FF2B5EF4-FFF2-40B4-BE49-F238E27FC236}">
                  <a16:creationId xmlns:a16="http://schemas.microsoft.com/office/drawing/2014/main" id="{D58C1EC0-01C0-4DD6-8BE2-20F2B383A10F}"/>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31">
              <a:extLst>
                <a:ext uri="{FF2B5EF4-FFF2-40B4-BE49-F238E27FC236}">
                  <a16:creationId xmlns:a16="http://schemas.microsoft.com/office/drawing/2014/main" id="{9B1BB310-D137-43BB-AC95-0E2E9C361696}"/>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32">
              <a:extLst>
                <a:ext uri="{FF2B5EF4-FFF2-40B4-BE49-F238E27FC236}">
                  <a16:creationId xmlns:a16="http://schemas.microsoft.com/office/drawing/2014/main" id="{E0A9EBD8-A355-437E-B8E7-1A6262A5E118}"/>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133">
              <a:extLst>
                <a:ext uri="{FF2B5EF4-FFF2-40B4-BE49-F238E27FC236}">
                  <a16:creationId xmlns:a16="http://schemas.microsoft.com/office/drawing/2014/main" id="{FBA3FD8D-D92F-4E8C-9BEB-3FA956CC7FF8}"/>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34">
              <a:extLst>
                <a:ext uri="{FF2B5EF4-FFF2-40B4-BE49-F238E27FC236}">
                  <a16:creationId xmlns:a16="http://schemas.microsoft.com/office/drawing/2014/main" id="{A7F75432-AB67-4B97-A939-480A8EECE307}"/>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5">
              <a:extLst>
                <a:ext uri="{FF2B5EF4-FFF2-40B4-BE49-F238E27FC236}">
                  <a16:creationId xmlns:a16="http://schemas.microsoft.com/office/drawing/2014/main" id="{8489CA1F-8AFC-46B6-8469-2BF08F78B62C}"/>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36">
              <a:extLst>
                <a:ext uri="{FF2B5EF4-FFF2-40B4-BE49-F238E27FC236}">
                  <a16:creationId xmlns:a16="http://schemas.microsoft.com/office/drawing/2014/main" id="{D2005AAD-4AA8-4B51-BE39-C76BC7D1DAFE}"/>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37">
              <a:extLst>
                <a:ext uri="{FF2B5EF4-FFF2-40B4-BE49-F238E27FC236}">
                  <a16:creationId xmlns:a16="http://schemas.microsoft.com/office/drawing/2014/main" id="{973F093D-E96A-41F0-991E-211CD0CA2C8E}"/>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38">
              <a:extLst>
                <a:ext uri="{FF2B5EF4-FFF2-40B4-BE49-F238E27FC236}">
                  <a16:creationId xmlns:a16="http://schemas.microsoft.com/office/drawing/2014/main" id="{AD1B7113-348F-4CA1-AA9C-A0ACAF1F6E8F}"/>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39">
              <a:extLst>
                <a:ext uri="{FF2B5EF4-FFF2-40B4-BE49-F238E27FC236}">
                  <a16:creationId xmlns:a16="http://schemas.microsoft.com/office/drawing/2014/main" id="{CFADD2A0-71B3-4673-8ABA-44C9504BB2CF}"/>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0">
              <a:extLst>
                <a:ext uri="{FF2B5EF4-FFF2-40B4-BE49-F238E27FC236}">
                  <a16:creationId xmlns:a16="http://schemas.microsoft.com/office/drawing/2014/main" id="{FFEDB5D2-A39A-4882-99AB-62374CF17869}"/>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1">
              <a:extLst>
                <a:ext uri="{FF2B5EF4-FFF2-40B4-BE49-F238E27FC236}">
                  <a16:creationId xmlns:a16="http://schemas.microsoft.com/office/drawing/2014/main" id="{17176726-9E2D-43D9-B05A-E83773C37FE9}"/>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42">
              <a:extLst>
                <a:ext uri="{FF2B5EF4-FFF2-40B4-BE49-F238E27FC236}">
                  <a16:creationId xmlns:a16="http://schemas.microsoft.com/office/drawing/2014/main" id="{B49BC9AC-8C7D-4B81-B7D7-31884FDA9CE2}"/>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43">
              <a:extLst>
                <a:ext uri="{FF2B5EF4-FFF2-40B4-BE49-F238E27FC236}">
                  <a16:creationId xmlns:a16="http://schemas.microsoft.com/office/drawing/2014/main" id="{76635999-BB29-425B-9E20-85C695D8541A}"/>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44">
              <a:extLst>
                <a:ext uri="{FF2B5EF4-FFF2-40B4-BE49-F238E27FC236}">
                  <a16:creationId xmlns:a16="http://schemas.microsoft.com/office/drawing/2014/main" id="{7496BF5A-3E60-42D2-9DEE-6FFEF3B08A34}"/>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45">
              <a:extLst>
                <a:ext uri="{FF2B5EF4-FFF2-40B4-BE49-F238E27FC236}">
                  <a16:creationId xmlns:a16="http://schemas.microsoft.com/office/drawing/2014/main" id="{E2490331-1E67-48E7-BCD0-9FA96A372D47}"/>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46">
              <a:extLst>
                <a:ext uri="{FF2B5EF4-FFF2-40B4-BE49-F238E27FC236}">
                  <a16:creationId xmlns:a16="http://schemas.microsoft.com/office/drawing/2014/main" id="{D465022A-C28B-4847-9B6F-5FC0DF09B4E0}"/>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47">
              <a:extLst>
                <a:ext uri="{FF2B5EF4-FFF2-40B4-BE49-F238E27FC236}">
                  <a16:creationId xmlns:a16="http://schemas.microsoft.com/office/drawing/2014/main" id="{AE4F6A52-F6F9-4E1C-9A39-CA58FA722227}"/>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48">
              <a:extLst>
                <a:ext uri="{FF2B5EF4-FFF2-40B4-BE49-F238E27FC236}">
                  <a16:creationId xmlns:a16="http://schemas.microsoft.com/office/drawing/2014/main" id="{92903EFA-E378-4F90-9E7D-E036D95CE202}"/>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49">
              <a:extLst>
                <a:ext uri="{FF2B5EF4-FFF2-40B4-BE49-F238E27FC236}">
                  <a16:creationId xmlns:a16="http://schemas.microsoft.com/office/drawing/2014/main" id="{E4EFCC73-274B-40D4-970D-6E8E72DA5A9D}"/>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150">
              <a:extLst>
                <a:ext uri="{FF2B5EF4-FFF2-40B4-BE49-F238E27FC236}">
                  <a16:creationId xmlns:a16="http://schemas.microsoft.com/office/drawing/2014/main" id="{233D87D3-C82C-4409-AAEE-A8957E86BE76}"/>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51">
              <a:extLst>
                <a:ext uri="{FF2B5EF4-FFF2-40B4-BE49-F238E27FC236}">
                  <a16:creationId xmlns:a16="http://schemas.microsoft.com/office/drawing/2014/main" id="{D0A0401A-9D14-416C-ABA6-CD76DDBDCD98}"/>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52">
              <a:extLst>
                <a:ext uri="{FF2B5EF4-FFF2-40B4-BE49-F238E27FC236}">
                  <a16:creationId xmlns:a16="http://schemas.microsoft.com/office/drawing/2014/main" id="{43FE2491-93B1-455A-B920-E32C00F409DE}"/>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53">
              <a:extLst>
                <a:ext uri="{FF2B5EF4-FFF2-40B4-BE49-F238E27FC236}">
                  <a16:creationId xmlns:a16="http://schemas.microsoft.com/office/drawing/2014/main" id="{722B62C1-8D29-406F-904D-7EA37893266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154">
              <a:extLst>
                <a:ext uri="{FF2B5EF4-FFF2-40B4-BE49-F238E27FC236}">
                  <a16:creationId xmlns:a16="http://schemas.microsoft.com/office/drawing/2014/main" id="{D9CEE89D-35B5-49B2-BD4A-3E9396D03368}"/>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55">
              <a:extLst>
                <a:ext uri="{FF2B5EF4-FFF2-40B4-BE49-F238E27FC236}">
                  <a16:creationId xmlns:a16="http://schemas.microsoft.com/office/drawing/2014/main" id="{4C62F269-1FFC-4B86-AFC8-60F55367C50C}"/>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156">
              <a:extLst>
                <a:ext uri="{FF2B5EF4-FFF2-40B4-BE49-F238E27FC236}">
                  <a16:creationId xmlns:a16="http://schemas.microsoft.com/office/drawing/2014/main" id="{884A4BC5-487F-4AE9-9CAB-C6805753D9E3}"/>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157">
              <a:extLst>
                <a:ext uri="{FF2B5EF4-FFF2-40B4-BE49-F238E27FC236}">
                  <a16:creationId xmlns:a16="http://schemas.microsoft.com/office/drawing/2014/main" id="{F35F1E7D-E8FF-465F-8DD7-F185FD0374AD}"/>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158">
              <a:extLst>
                <a:ext uri="{FF2B5EF4-FFF2-40B4-BE49-F238E27FC236}">
                  <a16:creationId xmlns:a16="http://schemas.microsoft.com/office/drawing/2014/main" id="{9D0816E6-AFE9-4F3E-9BFA-0C71E89325E3}"/>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159">
              <a:extLst>
                <a:ext uri="{FF2B5EF4-FFF2-40B4-BE49-F238E27FC236}">
                  <a16:creationId xmlns:a16="http://schemas.microsoft.com/office/drawing/2014/main" id="{427EB365-519E-4D15-A6CC-02C55CD60E45}"/>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160">
              <a:extLst>
                <a:ext uri="{FF2B5EF4-FFF2-40B4-BE49-F238E27FC236}">
                  <a16:creationId xmlns:a16="http://schemas.microsoft.com/office/drawing/2014/main" id="{9C7558AD-459C-4DF6-AC90-35EDB968DEFD}"/>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161">
              <a:extLst>
                <a:ext uri="{FF2B5EF4-FFF2-40B4-BE49-F238E27FC236}">
                  <a16:creationId xmlns:a16="http://schemas.microsoft.com/office/drawing/2014/main" id="{B96E2DA3-0956-4ACF-BC02-317C742B8F94}"/>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162">
              <a:extLst>
                <a:ext uri="{FF2B5EF4-FFF2-40B4-BE49-F238E27FC236}">
                  <a16:creationId xmlns:a16="http://schemas.microsoft.com/office/drawing/2014/main" id="{D3F7D4BF-B2C1-4BA3-8672-F3419F309AE1}"/>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163">
              <a:extLst>
                <a:ext uri="{FF2B5EF4-FFF2-40B4-BE49-F238E27FC236}">
                  <a16:creationId xmlns:a16="http://schemas.microsoft.com/office/drawing/2014/main" id="{E0D4E7E8-0F30-4742-8C9E-F89DDF320B00}"/>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164">
              <a:extLst>
                <a:ext uri="{FF2B5EF4-FFF2-40B4-BE49-F238E27FC236}">
                  <a16:creationId xmlns:a16="http://schemas.microsoft.com/office/drawing/2014/main" id="{63A77418-29E2-47D0-B223-C29D1D622355}"/>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165">
              <a:extLst>
                <a:ext uri="{FF2B5EF4-FFF2-40B4-BE49-F238E27FC236}">
                  <a16:creationId xmlns:a16="http://schemas.microsoft.com/office/drawing/2014/main" id="{1B1A677F-F61B-41F4-8B31-7AE98717D6DE}"/>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166">
              <a:extLst>
                <a:ext uri="{FF2B5EF4-FFF2-40B4-BE49-F238E27FC236}">
                  <a16:creationId xmlns:a16="http://schemas.microsoft.com/office/drawing/2014/main" id="{CF31EA72-8F83-4D54-B9EA-00038703BCE9}"/>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67">
              <a:extLst>
                <a:ext uri="{FF2B5EF4-FFF2-40B4-BE49-F238E27FC236}">
                  <a16:creationId xmlns:a16="http://schemas.microsoft.com/office/drawing/2014/main" id="{03885AE5-5EC8-4A77-A30C-0D6A4A3A8C5C}"/>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168">
              <a:extLst>
                <a:ext uri="{FF2B5EF4-FFF2-40B4-BE49-F238E27FC236}">
                  <a16:creationId xmlns:a16="http://schemas.microsoft.com/office/drawing/2014/main" id="{0F6C9CAD-0E5D-4037-B17E-5FF6B26D6DCC}"/>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169">
              <a:extLst>
                <a:ext uri="{FF2B5EF4-FFF2-40B4-BE49-F238E27FC236}">
                  <a16:creationId xmlns:a16="http://schemas.microsoft.com/office/drawing/2014/main" id="{CD572AA7-1438-4DA7-BDB9-A8142FFF1B4C}"/>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170">
              <a:extLst>
                <a:ext uri="{FF2B5EF4-FFF2-40B4-BE49-F238E27FC236}">
                  <a16:creationId xmlns:a16="http://schemas.microsoft.com/office/drawing/2014/main" id="{9B7D9899-65B7-4732-9B7B-733D40227451}"/>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171">
              <a:extLst>
                <a:ext uri="{FF2B5EF4-FFF2-40B4-BE49-F238E27FC236}">
                  <a16:creationId xmlns:a16="http://schemas.microsoft.com/office/drawing/2014/main" id="{E4754CA5-589D-4DE9-908C-1F421743513D}"/>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2">
              <a:extLst>
                <a:ext uri="{FF2B5EF4-FFF2-40B4-BE49-F238E27FC236}">
                  <a16:creationId xmlns:a16="http://schemas.microsoft.com/office/drawing/2014/main" id="{489600AB-08D4-4743-AEDB-C01E7B92B2E2}"/>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173">
              <a:extLst>
                <a:ext uri="{FF2B5EF4-FFF2-40B4-BE49-F238E27FC236}">
                  <a16:creationId xmlns:a16="http://schemas.microsoft.com/office/drawing/2014/main" id="{0B18D51B-21B2-491F-ABA5-6581D5293ABA}"/>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174">
              <a:extLst>
                <a:ext uri="{FF2B5EF4-FFF2-40B4-BE49-F238E27FC236}">
                  <a16:creationId xmlns:a16="http://schemas.microsoft.com/office/drawing/2014/main" id="{AA958685-9518-47F6-B9D0-FFF8E955B39D}"/>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175">
              <a:extLst>
                <a:ext uri="{FF2B5EF4-FFF2-40B4-BE49-F238E27FC236}">
                  <a16:creationId xmlns:a16="http://schemas.microsoft.com/office/drawing/2014/main" id="{19498ADB-7E3C-45EC-81A6-7F92CC100F4C}"/>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76">
              <a:extLst>
                <a:ext uri="{FF2B5EF4-FFF2-40B4-BE49-F238E27FC236}">
                  <a16:creationId xmlns:a16="http://schemas.microsoft.com/office/drawing/2014/main" id="{476702B6-5E64-4A25-B1B3-F8B3ABC83657}"/>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77">
              <a:extLst>
                <a:ext uri="{FF2B5EF4-FFF2-40B4-BE49-F238E27FC236}">
                  <a16:creationId xmlns:a16="http://schemas.microsoft.com/office/drawing/2014/main" id="{2FAE088B-B712-4D21-B059-C544C7719BAB}"/>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a:extLst>
              <a:ext uri="{FF2B5EF4-FFF2-40B4-BE49-F238E27FC236}">
                <a16:creationId xmlns:a16="http://schemas.microsoft.com/office/drawing/2014/main" id="{BE8CEAFC-DE13-49B0-9A44-14A2DA8262D2}"/>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t="25779" b="46391"/>
          <a:stretch/>
        </p:blipFill>
        <p:spPr>
          <a:xfrm>
            <a:off x="0" y="5170714"/>
            <a:ext cx="12192000" cy="1687286"/>
          </a:xfrm>
          <a:prstGeom prst="rect">
            <a:avLst/>
          </a:prstGeom>
        </p:spPr>
      </p:pic>
      <p:sp>
        <p:nvSpPr>
          <p:cNvPr id="83" name="Rectangle 82">
            <a:extLst>
              <a:ext uri="{FF2B5EF4-FFF2-40B4-BE49-F238E27FC236}">
                <a16:creationId xmlns:a16="http://schemas.microsoft.com/office/drawing/2014/main" id="{FBC47BC0-7BCB-4CFD-874C-611777384FAF}"/>
              </a:ext>
            </a:extLst>
          </p:cNvPr>
          <p:cNvSpPr/>
          <p:nvPr/>
        </p:nvSpPr>
        <p:spPr>
          <a:xfrm>
            <a:off x="489418" y="447040"/>
            <a:ext cx="3890924" cy="596392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920240" rIns="182880" rtlCol="0" anchor="t" anchorCtr="0"/>
          <a:lstStyle/>
          <a:p>
            <a:pPr algn="ctr"/>
            <a:r>
              <a:rPr lang="en-US" sz="4000" spc="300" dirty="0">
                <a:latin typeface="+mj-lt"/>
              </a:rPr>
              <a:t>PLANNING – WHAT DOES THIS MEAN?</a:t>
            </a:r>
          </a:p>
        </p:txBody>
      </p:sp>
      <p:pic>
        <p:nvPicPr>
          <p:cNvPr id="332" name="Graphic 331">
            <a:extLst>
              <a:ext uri="{FF2B5EF4-FFF2-40B4-BE49-F238E27FC236}">
                <a16:creationId xmlns:a16="http://schemas.microsoft.com/office/drawing/2014/main" id="{55DA138A-34BD-4B0C-8BE8-95BB02E261A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9994570" y="6365833"/>
            <a:ext cx="2184720" cy="512934"/>
          </a:xfrm>
          <a:prstGeom prst="rect">
            <a:avLst/>
          </a:prstGeom>
        </p:spPr>
      </p:pic>
      <p:pic>
        <p:nvPicPr>
          <p:cNvPr id="333" name="Graphic 332">
            <a:extLst>
              <a:ext uri="{FF2B5EF4-FFF2-40B4-BE49-F238E27FC236}">
                <a16:creationId xmlns:a16="http://schemas.microsoft.com/office/drawing/2014/main" id="{BD8E8CED-3032-4A15-915C-20A74DCCFD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10680263" y="6365833"/>
            <a:ext cx="2184720" cy="512934"/>
          </a:xfrm>
          <a:prstGeom prst="rect">
            <a:avLst/>
          </a:prstGeom>
        </p:spPr>
      </p:pic>
      <p:sp>
        <p:nvSpPr>
          <p:cNvPr id="104" name="Content Placeholder 2">
            <a:extLst>
              <a:ext uri="{FF2B5EF4-FFF2-40B4-BE49-F238E27FC236}">
                <a16:creationId xmlns:a16="http://schemas.microsoft.com/office/drawing/2014/main" id="{F7106BCA-0974-4B4F-AC8B-567988352692}"/>
              </a:ext>
            </a:extLst>
          </p:cNvPr>
          <p:cNvSpPr txBox="1">
            <a:spLocks/>
          </p:cNvSpPr>
          <p:nvPr/>
        </p:nvSpPr>
        <p:spPr>
          <a:xfrm>
            <a:off x="4583837" y="457926"/>
            <a:ext cx="7404667" cy="29854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GB" sz="2200" dirty="0">
                <a:solidFill>
                  <a:schemeClr val="tx1">
                    <a:lumMod val="75000"/>
                    <a:lumOff val="25000"/>
                  </a:schemeClr>
                </a:solidFill>
              </a:rPr>
              <a:t>There are two components to retirement income planning: </a:t>
            </a:r>
            <a:r>
              <a:rPr lang="en-GB" sz="2200" b="1" dirty="0">
                <a:solidFill>
                  <a:schemeClr val="accent1"/>
                </a:solidFill>
              </a:rPr>
              <a:t>Personal Planning </a:t>
            </a:r>
            <a:r>
              <a:rPr lang="en-GB" sz="2200" dirty="0">
                <a:solidFill>
                  <a:schemeClr val="tx1">
                    <a:lumMod val="75000"/>
                    <a:lumOff val="25000"/>
                  </a:schemeClr>
                </a:solidFill>
              </a:rPr>
              <a:t>and </a:t>
            </a:r>
            <a:r>
              <a:rPr lang="en-GB" sz="2200" b="1" dirty="0">
                <a:solidFill>
                  <a:schemeClr val="accent1"/>
                </a:solidFill>
              </a:rPr>
              <a:t>Financial Planning</a:t>
            </a:r>
            <a:r>
              <a:rPr lang="en-GB" sz="2200" dirty="0">
                <a:solidFill>
                  <a:schemeClr val="tx1">
                    <a:lumMod val="75000"/>
                    <a:lumOff val="25000"/>
                  </a:schemeClr>
                </a:solidFill>
              </a:rPr>
              <a:t>. </a:t>
            </a:r>
          </a:p>
          <a:p>
            <a:pPr marL="342900" lvl="1" indent="-342900">
              <a:lnSpc>
                <a:spcPct val="100000"/>
              </a:lnSpc>
              <a:spcBef>
                <a:spcPts val="1200"/>
              </a:spcBef>
              <a:spcAft>
                <a:spcPts val="1200"/>
              </a:spcAft>
            </a:pPr>
            <a:r>
              <a:rPr lang="en-GB" sz="2200" b="1" dirty="0">
                <a:solidFill>
                  <a:schemeClr val="accent1"/>
                </a:solidFill>
              </a:rPr>
              <a:t>Personal planning </a:t>
            </a:r>
            <a:r>
              <a:rPr lang="en-GB" sz="2200" dirty="0">
                <a:solidFill>
                  <a:schemeClr val="tx1">
                    <a:lumMod val="75000"/>
                    <a:lumOff val="25000"/>
                  </a:schemeClr>
                </a:solidFill>
              </a:rPr>
              <a:t>is important because it is the determining factor of your satisfaction with your retirement lifestyle.</a:t>
            </a:r>
          </a:p>
          <a:p>
            <a:pPr marL="342900" lvl="1" indent="-342900">
              <a:lnSpc>
                <a:spcPct val="100000"/>
              </a:lnSpc>
              <a:spcBef>
                <a:spcPts val="1200"/>
              </a:spcBef>
              <a:spcAft>
                <a:spcPts val="1200"/>
              </a:spcAft>
            </a:pPr>
            <a:r>
              <a:rPr lang="en-GB" sz="2200" b="1" dirty="0">
                <a:solidFill>
                  <a:schemeClr val="accent1"/>
                </a:solidFill>
              </a:rPr>
              <a:t>Financial planning </a:t>
            </a:r>
            <a:r>
              <a:rPr lang="en-GB" sz="2200" dirty="0">
                <a:solidFill>
                  <a:schemeClr val="tx1">
                    <a:lumMod val="75000"/>
                    <a:lumOff val="25000"/>
                  </a:schemeClr>
                </a:solidFill>
              </a:rPr>
              <a:t>is crucial because it identifies your sources of income and expenses and establishes your retirement budget, based on your </a:t>
            </a:r>
            <a:r>
              <a:rPr lang="en-GB" sz="2200" b="1" dirty="0">
                <a:solidFill>
                  <a:schemeClr val="tx1">
                    <a:lumMod val="75000"/>
                    <a:lumOff val="25000"/>
                  </a:schemeClr>
                </a:solidFill>
              </a:rPr>
              <a:t>personal plan.</a:t>
            </a:r>
          </a:p>
        </p:txBody>
      </p:sp>
    </p:spTree>
    <p:extLst>
      <p:ext uri="{BB962C8B-B14F-4D97-AF65-F5344CB8AC3E}">
        <p14:creationId xmlns:p14="http://schemas.microsoft.com/office/powerpoint/2010/main" val="2230822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70715A-2F1C-41E8-8B14-84520E57A0E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1470715A-2F1C-41E8-8B14-84520E57A0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7" name="Group 106">
            <a:extLst>
              <a:ext uri="{FF2B5EF4-FFF2-40B4-BE49-F238E27FC236}">
                <a16:creationId xmlns:a16="http://schemas.microsoft.com/office/drawing/2014/main" id="{69AF47E5-0575-42ED-A7D6-A289C8B78BBC}"/>
              </a:ext>
            </a:extLst>
          </p:cNvPr>
          <p:cNvGrpSpPr/>
          <p:nvPr/>
        </p:nvGrpSpPr>
        <p:grpSpPr>
          <a:xfrm>
            <a:off x="6382160" y="0"/>
            <a:ext cx="2619375" cy="2698751"/>
            <a:chOff x="-563563" y="-579438"/>
            <a:chExt cx="2619375" cy="2698751"/>
          </a:xfrm>
          <a:solidFill>
            <a:srgbClr val="FAECF4"/>
          </a:solidFill>
        </p:grpSpPr>
        <p:sp>
          <p:nvSpPr>
            <p:cNvPr id="108" name="Freeform 5">
              <a:extLst>
                <a:ext uri="{FF2B5EF4-FFF2-40B4-BE49-F238E27FC236}">
                  <a16:creationId xmlns:a16="http://schemas.microsoft.com/office/drawing/2014/main" id="{F0F70D51-2701-4C42-B4B4-C672ABD20FEA}"/>
                </a:ext>
              </a:extLst>
            </p:cNvPr>
            <p:cNvSpPr>
              <a:spLocks/>
            </p:cNvSpPr>
            <p:nvPr/>
          </p:nvSpPr>
          <p:spPr bwMode="auto">
            <a:xfrm>
              <a:off x="538162" y="-568325"/>
              <a:ext cx="66675" cy="22225"/>
            </a:xfrm>
            <a:custGeom>
              <a:avLst/>
              <a:gdLst>
                <a:gd name="T0" fmla="*/ 3 w 6"/>
                <a:gd name="T1" fmla="*/ 2 h 2"/>
                <a:gd name="T2" fmla="*/ 6 w 6"/>
                <a:gd name="T3" fmla="*/ 0 h 2"/>
                <a:gd name="T4" fmla="*/ 0 w 6"/>
                <a:gd name="T5" fmla="*/ 1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0"/>
                  </a:cubicBezTo>
                  <a:cubicBezTo>
                    <a:pt x="4" y="0"/>
                    <a:pt x="2" y="0"/>
                    <a:pt x="0" y="1"/>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a:extLst>
                <a:ext uri="{FF2B5EF4-FFF2-40B4-BE49-F238E27FC236}">
                  <a16:creationId xmlns:a16="http://schemas.microsoft.com/office/drawing/2014/main" id="{5AD9E96B-0E07-4436-AE50-8CF9C314E721}"/>
                </a:ext>
              </a:extLst>
            </p:cNvPr>
            <p:cNvSpPr>
              <a:spLocks/>
            </p:cNvSpPr>
            <p:nvPr/>
          </p:nvSpPr>
          <p:spPr bwMode="auto">
            <a:xfrm>
              <a:off x="717550" y="-579438"/>
              <a:ext cx="68263" cy="33338"/>
            </a:xfrm>
            <a:custGeom>
              <a:avLst/>
              <a:gdLst>
                <a:gd name="T0" fmla="*/ 3 w 6"/>
                <a:gd name="T1" fmla="*/ 3 h 3"/>
                <a:gd name="T2" fmla="*/ 6 w 6"/>
                <a:gd name="T3" fmla="*/ 0 h 3"/>
                <a:gd name="T4" fmla="*/ 3 w 6"/>
                <a:gd name="T5" fmla="*/ 0 h 3"/>
                <a:gd name="T6" fmla="*/ 0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5" y="3"/>
                    <a:pt x="6" y="2"/>
                    <a:pt x="6" y="0"/>
                  </a:cubicBezTo>
                  <a:cubicBezTo>
                    <a:pt x="5" y="0"/>
                    <a:pt x="4" y="0"/>
                    <a:pt x="3" y="0"/>
                  </a:cubicBezTo>
                  <a:cubicBezTo>
                    <a:pt x="2" y="0"/>
                    <a:pt x="1" y="0"/>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E8749D72-1613-4703-AEB9-82A315039900}"/>
                </a:ext>
              </a:extLst>
            </p:cNvPr>
            <p:cNvSpPr>
              <a:spLocks/>
            </p:cNvSpPr>
            <p:nvPr/>
          </p:nvSpPr>
          <p:spPr bwMode="auto">
            <a:xfrm>
              <a:off x="9525" y="-388938"/>
              <a:ext cx="55563" cy="34925"/>
            </a:xfrm>
            <a:custGeom>
              <a:avLst/>
              <a:gdLst>
                <a:gd name="T0" fmla="*/ 5 w 5"/>
                <a:gd name="T1" fmla="*/ 0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1" y="2"/>
                    <a:pt x="0" y="3"/>
                  </a:cubicBezTo>
                  <a:cubicBezTo>
                    <a:pt x="0" y="3"/>
                    <a:pt x="1" y="3"/>
                    <a:pt x="1" y="3"/>
                  </a:cubicBezTo>
                  <a:cubicBezTo>
                    <a:pt x="3"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8">
              <a:extLst>
                <a:ext uri="{FF2B5EF4-FFF2-40B4-BE49-F238E27FC236}">
                  <a16:creationId xmlns:a16="http://schemas.microsoft.com/office/drawing/2014/main" id="{D6277268-13BC-4048-AFD2-06F6444155AC}"/>
                </a:ext>
              </a:extLst>
            </p:cNvPr>
            <p:cNvSpPr>
              <a:spLocks noChangeArrowheads="1"/>
            </p:cNvSpPr>
            <p:nvPr/>
          </p:nvSpPr>
          <p:spPr bwMode="auto">
            <a:xfrm>
              <a:off x="16668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9">
              <a:extLst>
                <a:ext uri="{FF2B5EF4-FFF2-40B4-BE49-F238E27FC236}">
                  <a16:creationId xmlns:a16="http://schemas.microsoft.com/office/drawing/2014/main" id="{7C6C049F-7BE1-46BC-9FC6-122FC1821C1E}"/>
                </a:ext>
              </a:extLst>
            </p:cNvPr>
            <p:cNvSpPr>
              <a:spLocks noChangeArrowheads="1"/>
            </p:cNvSpPr>
            <p:nvPr/>
          </p:nvSpPr>
          <p:spPr bwMode="auto">
            <a:xfrm>
              <a:off x="34607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0">
              <a:extLst>
                <a:ext uri="{FF2B5EF4-FFF2-40B4-BE49-F238E27FC236}">
                  <a16:creationId xmlns:a16="http://schemas.microsoft.com/office/drawing/2014/main" id="{9F8E1F74-7172-4901-9FC9-77C75FDFFF81}"/>
                </a:ext>
              </a:extLst>
            </p:cNvPr>
            <p:cNvSpPr>
              <a:spLocks noChangeArrowheads="1"/>
            </p:cNvSpPr>
            <p:nvPr/>
          </p:nvSpPr>
          <p:spPr bwMode="auto">
            <a:xfrm>
              <a:off x="527050" y="-4333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1">
              <a:extLst>
                <a:ext uri="{FF2B5EF4-FFF2-40B4-BE49-F238E27FC236}">
                  <a16:creationId xmlns:a16="http://schemas.microsoft.com/office/drawing/2014/main" id="{BBE0C6C9-3958-46E5-B7EB-19F9D43A51DF}"/>
                </a:ext>
              </a:extLst>
            </p:cNvPr>
            <p:cNvSpPr>
              <a:spLocks noChangeArrowheads="1"/>
            </p:cNvSpPr>
            <p:nvPr/>
          </p:nvSpPr>
          <p:spPr bwMode="auto">
            <a:xfrm>
              <a:off x="706437"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
              <a:extLst>
                <a:ext uri="{FF2B5EF4-FFF2-40B4-BE49-F238E27FC236}">
                  <a16:creationId xmlns:a16="http://schemas.microsoft.com/office/drawing/2014/main" id="{E16C294A-5A1D-43B2-96AB-775B70A4D2F2}"/>
                </a:ext>
              </a:extLst>
            </p:cNvPr>
            <p:cNvSpPr>
              <a:spLocks/>
            </p:cNvSpPr>
            <p:nvPr/>
          </p:nvSpPr>
          <p:spPr bwMode="auto">
            <a:xfrm>
              <a:off x="-193675" y="-231775"/>
              <a:ext cx="79375" cy="68263"/>
            </a:xfrm>
            <a:custGeom>
              <a:avLst/>
              <a:gdLst>
                <a:gd name="T0" fmla="*/ 3 w 7"/>
                <a:gd name="T1" fmla="*/ 6 h 6"/>
                <a:gd name="T2" fmla="*/ 7 w 7"/>
                <a:gd name="T3" fmla="*/ 3 h 6"/>
                <a:gd name="T4" fmla="*/ 4 w 7"/>
                <a:gd name="T5" fmla="*/ 0 h 6"/>
                <a:gd name="T6" fmla="*/ 0 w 7"/>
                <a:gd name="T7" fmla="*/ 3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5" y="6"/>
                    <a:pt x="7" y="5"/>
                    <a:pt x="7" y="3"/>
                  </a:cubicBezTo>
                  <a:cubicBezTo>
                    <a:pt x="7" y="1"/>
                    <a:pt x="5" y="0"/>
                    <a:pt x="4" y="0"/>
                  </a:cubicBezTo>
                  <a:cubicBezTo>
                    <a:pt x="2" y="1"/>
                    <a:pt x="1"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13">
              <a:extLst>
                <a:ext uri="{FF2B5EF4-FFF2-40B4-BE49-F238E27FC236}">
                  <a16:creationId xmlns:a16="http://schemas.microsoft.com/office/drawing/2014/main" id="{8C928052-C725-4649-8762-3BC232245CB3}"/>
                </a:ext>
              </a:extLst>
            </p:cNvPr>
            <p:cNvSpPr>
              <a:spLocks noChangeArrowheads="1"/>
            </p:cNvSpPr>
            <p:nvPr/>
          </p:nvSpPr>
          <p:spPr bwMode="auto">
            <a:xfrm>
              <a:off x="-1270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14">
              <a:extLst>
                <a:ext uri="{FF2B5EF4-FFF2-40B4-BE49-F238E27FC236}">
                  <a16:creationId xmlns:a16="http://schemas.microsoft.com/office/drawing/2014/main" id="{061596AB-4504-41B4-9F12-C7EA681E3A36}"/>
                </a:ext>
              </a:extLst>
            </p:cNvPr>
            <p:cNvSpPr>
              <a:spLocks noChangeArrowheads="1"/>
            </p:cNvSpPr>
            <p:nvPr/>
          </p:nvSpPr>
          <p:spPr bwMode="auto">
            <a:xfrm>
              <a:off x="16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5">
              <a:extLst>
                <a:ext uri="{FF2B5EF4-FFF2-40B4-BE49-F238E27FC236}">
                  <a16:creationId xmlns:a16="http://schemas.microsoft.com/office/drawing/2014/main" id="{809864EC-94F0-46AC-A24E-FCDCBFC746C3}"/>
                </a:ext>
              </a:extLst>
            </p:cNvPr>
            <p:cNvSpPr>
              <a:spLocks noChangeArrowheads="1"/>
            </p:cNvSpPr>
            <p:nvPr/>
          </p:nvSpPr>
          <p:spPr bwMode="auto">
            <a:xfrm>
              <a:off x="34607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6">
              <a:extLst>
                <a:ext uri="{FF2B5EF4-FFF2-40B4-BE49-F238E27FC236}">
                  <a16:creationId xmlns:a16="http://schemas.microsoft.com/office/drawing/2014/main" id="{162F29C7-2250-439F-BBE9-5B92782D2191}"/>
                </a:ext>
              </a:extLst>
            </p:cNvPr>
            <p:cNvSpPr>
              <a:spLocks noChangeArrowheads="1"/>
            </p:cNvSpPr>
            <p:nvPr/>
          </p:nvSpPr>
          <p:spPr bwMode="auto">
            <a:xfrm>
              <a:off x="527050" y="-242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7">
              <a:extLst>
                <a:ext uri="{FF2B5EF4-FFF2-40B4-BE49-F238E27FC236}">
                  <a16:creationId xmlns:a16="http://schemas.microsoft.com/office/drawing/2014/main" id="{7F640ED4-CB99-438C-974A-DA4F7A8306EA}"/>
                </a:ext>
              </a:extLst>
            </p:cNvPr>
            <p:cNvSpPr>
              <a:spLocks noChangeArrowheads="1"/>
            </p:cNvSpPr>
            <p:nvPr/>
          </p:nvSpPr>
          <p:spPr bwMode="auto">
            <a:xfrm>
              <a:off x="70643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
              <a:extLst>
                <a:ext uri="{FF2B5EF4-FFF2-40B4-BE49-F238E27FC236}">
                  <a16:creationId xmlns:a16="http://schemas.microsoft.com/office/drawing/2014/main" id="{C3E18CBE-9D50-46CA-9E9C-A2AB968DAE09}"/>
                </a:ext>
              </a:extLst>
            </p:cNvPr>
            <p:cNvSpPr>
              <a:spLocks/>
            </p:cNvSpPr>
            <p:nvPr/>
          </p:nvSpPr>
          <p:spPr bwMode="auto">
            <a:xfrm>
              <a:off x="-373063" y="-39688"/>
              <a:ext cx="68263" cy="77788"/>
            </a:xfrm>
            <a:custGeom>
              <a:avLst/>
              <a:gdLst>
                <a:gd name="T0" fmla="*/ 3 w 6"/>
                <a:gd name="T1" fmla="*/ 7 h 7"/>
                <a:gd name="T2" fmla="*/ 6 w 6"/>
                <a:gd name="T3" fmla="*/ 3 h 7"/>
                <a:gd name="T4" fmla="*/ 4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7"/>
                    <a:pt x="6" y="5"/>
                    <a:pt x="6" y="3"/>
                  </a:cubicBezTo>
                  <a:cubicBezTo>
                    <a:pt x="6" y="2"/>
                    <a:pt x="5" y="0"/>
                    <a:pt x="4" y="0"/>
                  </a:cubicBezTo>
                  <a:cubicBezTo>
                    <a:pt x="3" y="2"/>
                    <a:pt x="1" y="3"/>
                    <a:pt x="0" y="5"/>
                  </a:cubicBezTo>
                  <a:cubicBezTo>
                    <a:pt x="1" y="6"/>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9">
              <a:extLst>
                <a:ext uri="{FF2B5EF4-FFF2-40B4-BE49-F238E27FC236}">
                  <a16:creationId xmlns:a16="http://schemas.microsoft.com/office/drawing/2014/main" id="{AFC9F211-3545-4F48-9526-3CD0964D3D89}"/>
                </a:ext>
              </a:extLst>
            </p:cNvPr>
            <p:cNvSpPr>
              <a:spLocks noChangeArrowheads="1"/>
            </p:cNvSpPr>
            <p:nvPr/>
          </p:nvSpPr>
          <p:spPr bwMode="auto">
            <a:xfrm>
              <a:off x="-1936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0">
              <a:extLst>
                <a:ext uri="{FF2B5EF4-FFF2-40B4-BE49-F238E27FC236}">
                  <a16:creationId xmlns:a16="http://schemas.microsoft.com/office/drawing/2014/main" id="{16218934-062D-4B45-B808-AAC955ADF098}"/>
                </a:ext>
              </a:extLst>
            </p:cNvPr>
            <p:cNvSpPr>
              <a:spLocks noChangeArrowheads="1"/>
            </p:cNvSpPr>
            <p:nvPr/>
          </p:nvSpPr>
          <p:spPr bwMode="auto">
            <a:xfrm>
              <a:off x="-1270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1">
              <a:extLst>
                <a:ext uri="{FF2B5EF4-FFF2-40B4-BE49-F238E27FC236}">
                  <a16:creationId xmlns:a16="http://schemas.microsoft.com/office/drawing/2014/main" id="{FB961AC5-6805-4C88-9958-56B18B13DD3D}"/>
                </a:ext>
              </a:extLst>
            </p:cNvPr>
            <p:cNvSpPr>
              <a:spLocks noChangeArrowheads="1"/>
            </p:cNvSpPr>
            <p:nvPr/>
          </p:nvSpPr>
          <p:spPr bwMode="auto">
            <a:xfrm>
              <a:off x="16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22">
              <a:extLst>
                <a:ext uri="{FF2B5EF4-FFF2-40B4-BE49-F238E27FC236}">
                  <a16:creationId xmlns:a16="http://schemas.microsoft.com/office/drawing/2014/main" id="{A46000BE-6A4C-4CF3-BE9E-1F46BE90DA66}"/>
                </a:ext>
              </a:extLst>
            </p:cNvPr>
            <p:cNvSpPr>
              <a:spLocks noChangeArrowheads="1"/>
            </p:cNvSpPr>
            <p:nvPr/>
          </p:nvSpPr>
          <p:spPr bwMode="auto">
            <a:xfrm>
              <a:off x="34607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3">
              <a:extLst>
                <a:ext uri="{FF2B5EF4-FFF2-40B4-BE49-F238E27FC236}">
                  <a16:creationId xmlns:a16="http://schemas.microsoft.com/office/drawing/2014/main" id="{4CBB0BFD-E44B-43B2-9E87-8E65B0636454}"/>
                </a:ext>
              </a:extLst>
            </p:cNvPr>
            <p:cNvSpPr>
              <a:spLocks noChangeArrowheads="1"/>
            </p:cNvSpPr>
            <p:nvPr/>
          </p:nvSpPr>
          <p:spPr bwMode="auto">
            <a:xfrm>
              <a:off x="527050"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4">
              <a:extLst>
                <a:ext uri="{FF2B5EF4-FFF2-40B4-BE49-F238E27FC236}">
                  <a16:creationId xmlns:a16="http://schemas.microsoft.com/office/drawing/2014/main" id="{380BE342-F40A-4753-A29A-04CC8789E731}"/>
                </a:ext>
              </a:extLst>
            </p:cNvPr>
            <p:cNvSpPr>
              <a:spLocks noChangeArrowheads="1"/>
            </p:cNvSpPr>
            <p:nvPr/>
          </p:nvSpPr>
          <p:spPr bwMode="auto">
            <a:xfrm>
              <a:off x="70643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25">
              <a:extLst>
                <a:ext uri="{FF2B5EF4-FFF2-40B4-BE49-F238E27FC236}">
                  <a16:creationId xmlns:a16="http://schemas.microsoft.com/office/drawing/2014/main" id="{D0C8D7DD-C017-4EB2-BF22-647CD0677CB1}"/>
                </a:ext>
              </a:extLst>
            </p:cNvPr>
            <p:cNvSpPr>
              <a:spLocks noChangeArrowheads="1"/>
            </p:cNvSpPr>
            <p:nvPr/>
          </p:nvSpPr>
          <p:spPr bwMode="auto">
            <a:xfrm>
              <a:off x="-3841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6">
              <a:extLst>
                <a:ext uri="{FF2B5EF4-FFF2-40B4-BE49-F238E27FC236}">
                  <a16:creationId xmlns:a16="http://schemas.microsoft.com/office/drawing/2014/main" id="{100B4F25-F9FE-49EA-8670-F9A72BB07F2F}"/>
                </a:ext>
              </a:extLst>
            </p:cNvPr>
            <p:cNvSpPr>
              <a:spLocks noChangeArrowheads="1"/>
            </p:cNvSpPr>
            <p:nvPr/>
          </p:nvSpPr>
          <p:spPr bwMode="auto">
            <a:xfrm>
              <a:off x="-1936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7">
              <a:extLst>
                <a:ext uri="{FF2B5EF4-FFF2-40B4-BE49-F238E27FC236}">
                  <a16:creationId xmlns:a16="http://schemas.microsoft.com/office/drawing/2014/main" id="{EE12536B-D76E-4C6F-BFDF-742BE77EF784}"/>
                </a:ext>
              </a:extLst>
            </p:cNvPr>
            <p:cNvSpPr>
              <a:spLocks noChangeArrowheads="1"/>
            </p:cNvSpPr>
            <p:nvPr/>
          </p:nvSpPr>
          <p:spPr bwMode="auto">
            <a:xfrm>
              <a:off x="-1270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8">
              <a:extLst>
                <a:ext uri="{FF2B5EF4-FFF2-40B4-BE49-F238E27FC236}">
                  <a16:creationId xmlns:a16="http://schemas.microsoft.com/office/drawing/2014/main" id="{9EDFEFD0-A69E-4783-868D-4C00C4307530}"/>
                </a:ext>
              </a:extLst>
            </p:cNvPr>
            <p:cNvSpPr>
              <a:spLocks noChangeArrowheads="1"/>
            </p:cNvSpPr>
            <p:nvPr/>
          </p:nvSpPr>
          <p:spPr bwMode="auto">
            <a:xfrm>
              <a:off x="16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29">
              <a:extLst>
                <a:ext uri="{FF2B5EF4-FFF2-40B4-BE49-F238E27FC236}">
                  <a16:creationId xmlns:a16="http://schemas.microsoft.com/office/drawing/2014/main" id="{39E5CCC3-92B5-469A-A5A1-C6FD1D7684AC}"/>
                </a:ext>
              </a:extLst>
            </p:cNvPr>
            <p:cNvSpPr>
              <a:spLocks noChangeArrowheads="1"/>
            </p:cNvSpPr>
            <p:nvPr/>
          </p:nvSpPr>
          <p:spPr bwMode="auto">
            <a:xfrm>
              <a:off x="34607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30">
              <a:extLst>
                <a:ext uri="{FF2B5EF4-FFF2-40B4-BE49-F238E27FC236}">
                  <a16:creationId xmlns:a16="http://schemas.microsoft.com/office/drawing/2014/main" id="{69AB15D1-8285-4619-B902-6DD82912D6E6}"/>
                </a:ext>
              </a:extLst>
            </p:cNvPr>
            <p:cNvSpPr>
              <a:spLocks noChangeArrowheads="1"/>
            </p:cNvSpPr>
            <p:nvPr/>
          </p:nvSpPr>
          <p:spPr bwMode="auto">
            <a:xfrm>
              <a:off x="527050"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31">
              <a:extLst>
                <a:ext uri="{FF2B5EF4-FFF2-40B4-BE49-F238E27FC236}">
                  <a16:creationId xmlns:a16="http://schemas.microsoft.com/office/drawing/2014/main" id="{F1BBCC43-5FE7-419C-87B5-51CA9B24E51D}"/>
                </a:ext>
              </a:extLst>
            </p:cNvPr>
            <p:cNvSpPr>
              <a:spLocks noChangeArrowheads="1"/>
            </p:cNvSpPr>
            <p:nvPr/>
          </p:nvSpPr>
          <p:spPr bwMode="auto">
            <a:xfrm>
              <a:off x="70643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2">
              <a:extLst>
                <a:ext uri="{FF2B5EF4-FFF2-40B4-BE49-F238E27FC236}">
                  <a16:creationId xmlns:a16="http://schemas.microsoft.com/office/drawing/2014/main" id="{AE2BF4D3-7AF1-4E93-B113-62E18F8A497D}"/>
                </a:ext>
              </a:extLst>
            </p:cNvPr>
            <p:cNvSpPr>
              <a:spLocks/>
            </p:cNvSpPr>
            <p:nvPr/>
          </p:nvSpPr>
          <p:spPr bwMode="auto">
            <a:xfrm>
              <a:off x="-552450" y="342900"/>
              <a:ext cx="66675" cy="77788"/>
            </a:xfrm>
            <a:custGeom>
              <a:avLst/>
              <a:gdLst>
                <a:gd name="T0" fmla="*/ 3 w 6"/>
                <a:gd name="T1" fmla="*/ 7 h 7"/>
                <a:gd name="T2" fmla="*/ 6 w 6"/>
                <a:gd name="T3" fmla="*/ 4 h 7"/>
                <a:gd name="T4" fmla="*/ 3 w 6"/>
                <a:gd name="T5" fmla="*/ 0 h 7"/>
                <a:gd name="T6" fmla="*/ 2 w 6"/>
                <a:gd name="T7" fmla="*/ 0 h 7"/>
                <a:gd name="T8" fmla="*/ 0 w 6"/>
                <a:gd name="T9" fmla="*/ 6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cubicBezTo>
                    <a:pt x="5" y="7"/>
                    <a:pt x="6" y="6"/>
                    <a:pt x="6" y="4"/>
                  </a:cubicBezTo>
                  <a:cubicBezTo>
                    <a:pt x="6" y="2"/>
                    <a:pt x="5" y="0"/>
                    <a:pt x="3" y="0"/>
                  </a:cubicBezTo>
                  <a:cubicBezTo>
                    <a:pt x="2" y="0"/>
                    <a:pt x="2" y="0"/>
                    <a:pt x="2" y="0"/>
                  </a:cubicBezTo>
                  <a:cubicBezTo>
                    <a:pt x="1" y="2"/>
                    <a:pt x="1" y="4"/>
                    <a:pt x="0"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33">
              <a:extLst>
                <a:ext uri="{FF2B5EF4-FFF2-40B4-BE49-F238E27FC236}">
                  <a16:creationId xmlns:a16="http://schemas.microsoft.com/office/drawing/2014/main" id="{F194D95D-C845-45E3-B689-D35FADB08A68}"/>
                </a:ext>
              </a:extLst>
            </p:cNvPr>
            <p:cNvSpPr>
              <a:spLocks noChangeArrowheads="1"/>
            </p:cNvSpPr>
            <p:nvPr/>
          </p:nvSpPr>
          <p:spPr bwMode="auto">
            <a:xfrm>
              <a:off x="-3841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34">
              <a:extLst>
                <a:ext uri="{FF2B5EF4-FFF2-40B4-BE49-F238E27FC236}">
                  <a16:creationId xmlns:a16="http://schemas.microsoft.com/office/drawing/2014/main" id="{7CE88D11-8F90-401D-890B-0236F1A73A4A}"/>
                </a:ext>
              </a:extLst>
            </p:cNvPr>
            <p:cNvSpPr>
              <a:spLocks noChangeArrowheads="1"/>
            </p:cNvSpPr>
            <p:nvPr/>
          </p:nvSpPr>
          <p:spPr bwMode="auto">
            <a:xfrm>
              <a:off x="-1936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5">
              <a:extLst>
                <a:ext uri="{FF2B5EF4-FFF2-40B4-BE49-F238E27FC236}">
                  <a16:creationId xmlns:a16="http://schemas.microsoft.com/office/drawing/2014/main" id="{A927DB45-3D9A-40FF-8E73-E011B968CE4A}"/>
                </a:ext>
              </a:extLst>
            </p:cNvPr>
            <p:cNvSpPr>
              <a:spLocks noChangeArrowheads="1"/>
            </p:cNvSpPr>
            <p:nvPr/>
          </p:nvSpPr>
          <p:spPr bwMode="auto">
            <a:xfrm>
              <a:off x="-1270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36">
              <a:extLst>
                <a:ext uri="{FF2B5EF4-FFF2-40B4-BE49-F238E27FC236}">
                  <a16:creationId xmlns:a16="http://schemas.microsoft.com/office/drawing/2014/main" id="{07AD0D4E-E927-40FC-9CD6-5213C66B3B21}"/>
                </a:ext>
              </a:extLst>
            </p:cNvPr>
            <p:cNvSpPr>
              <a:spLocks noChangeArrowheads="1"/>
            </p:cNvSpPr>
            <p:nvPr/>
          </p:nvSpPr>
          <p:spPr bwMode="auto">
            <a:xfrm>
              <a:off x="16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37">
              <a:extLst>
                <a:ext uri="{FF2B5EF4-FFF2-40B4-BE49-F238E27FC236}">
                  <a16:creationId xmlns:a16="http://schemas.microsoft.com/office/drawing/2014/main" id="{B3253E21-D056-4228-A21A-4F4AADA29601}"/>
                </a:ext>
              </a:extLst>
            </p:cNvPr>
            <p:cNvSpPr>
              <a:spLocks noChangeArrowheads="1"/>
            </p:cNvSpPr>
            <p:nvPr/>
          </p:nvSpPr>
          <p:spPr bwMode="auto">
            <a:xfrm>
              <a:off x="34607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38">
              <a:extLst>
                <a:ext uri="{FF2B5EF4-FFF2-40B4-BE49-F238E27FC236}">
                  <a16:creationId xmlns:a16="http://schemas.microsoft.com/office/drawing/2014/main" id="{261848DF-0C3F-4239-BBA4-6B5CEC3A335A}"/>
                </a:ext>
              </a:extLst>
            </p:cNvPr>
            <p:cNvSpPr>
              <a:spLocks noChangeArrowheads="1"/>
            </p:cNvSpPr>
            <p:nvPr/>
          </p:nvSpPr>
          <p:spPr bwMode="auto">
            <a:xfrm>
              <a:off x="527050"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39">
              <a:extLst>
                <a:ext uri="{FF2B5EF4-FFF2-40B4-BE49-F238E27FC236}">
                  <a16:creationId xmlns:a16="http://schemas.microsoft.com/office/drawing/2014/main" id="{98E5C172-B98A-46DC-8724-986BD6040F75}"/>
                </a:ext>
              </a:extLst>
            </p:cNvPr>
            <p:cNvSpPr>
              <a:spLocks noChangeArrowheads="1"/>
            </p:cNvSpPr>
            <p:nvPr/>
          </p:nvSpPr>
          <p:spPr bwMode="auto">
            <a:xfrm>
              <a:off x="70643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40">
              <a:extLst>
                <a:ext uri="{FF2B5EF4-FFF2-40B4-BE49-F238E27FC236}">
                  <a16:creationId xmlns:a16="http://schemas.microsoft.com/office/drawing/2014/main" id="{BE0325A8-3F2C-41BF-B9F6-9CDBC25991B0}"/>
                </a:ext>
              </a:extLst>
            </p:cNvPr>
            <p:cNvSpPr>
              <a:spLocks noChangeArrowheads="1"/>
            </p:cNvSpPr>
            <p:nvPr/>
          </p:nvSpPr>
          <p:spPr bwMode="auto">
            <a:xfrm>
              <a:off x="-563563"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41">
              <a:extLst>
                <a:ext uri="{FF2B5EF4-FFF2-40B4-BE49-F238E27FC236}">
                  <a16:creationId xmlns:a16="http://schemas.microsoft.com/office/drawing/2014/main" id="{3E82F6C9-8F6C-4F42-B614-93F174B7AA53}"/>
                </a:ext>
              </a:extLst>
            </p:cNvPr>
            <p:cNvSpPr>
              <a:spLocks noChangeArrowheads="1"/>
            </p:cNvSpPr>
            <p:nvPr/>
          </p:nvSpPr>
          <p:spPr bwMode="auto">
            <a:xfrm>
              <a:off x="-3841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42">
              <a:extLst>
                <a:ext uri="{FF2B5EF4-FFF2-40B4-BE49-F238E27FC236}">
                  <a16:creationId xmlns:a16="http://schemas.microsoft.com/office/drawing/2014/main" id="{CCE85302-E8BA-4491-8085-2B13BB8DF17D}"/>
                </a:ext>
              </a:extLst>
            </p:cNvPr>
            <p:cNvSpPr>
              <a:spLocks noChangeArrowheads="1"/>
            </p:cNvSpPr>
            <p:nvPr/>
          </p:nvSpPr>
          <p:spPr bwMode="auto">
            <a:xfrm>
              <a:off x="-1936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43">
              <a:extLst>
                <a:ext uri="{FF2B5EF4-FFF2-40B4-BE49-F238E27FC236}">
                  <a16:creationId xmlns:a16="http://schemas.microsoft.com/office/drawing/2014/main" id="{C4169756-C2CA-49D9-AB6D-5C544C5EB451}"/>
                </a:ext>
              </a:extLst>
            </p:cNvPr>
            <p:cNvSpPr>
              <a:spLocks noChangeArrowheads="1"/>
            </p:cNvSpPr>
            <p:nvPr/>
          </p:nvSpPr>
          <p:spPr bwMode="auto">
            <a:xfrm>
              <a:off x="-1270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44">
              <a:extLst>
                <a:ext uri="{FF2B5EF4-FFF2-40B4-BE49-F238E27FC236}">
                  <a16:creationId xmlns:a16="http://schemas.microsoft.com/office/drawing/2014/main" id="{8AAF4EE3-C94D-4C73-BB22-2EFE19AA45BB}"/>
                </a:ext>
              </a:extLst>
            </p:cNvPr>
            <p:cNvSpPr>
              <a:spLocks noChangeArrowheads="1"/>
            </p:cNvSpPr>
            <p:nvPr/>
          </p:nvSpPr>
          <p:spPr bwMode="auto">
            <a:xfrm>
              <a:off x="16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45">
              <a:extLst>
                <a:ext uri="{FF2B5EF4-FFF2-40B4-BE49-F238E27FC236}">
                  <a16:creationId xmlns:a16="http://schemas.microsoft.com/office/drawing/2014/main" id="{185F1689-1EF4-4976-B78E-A28B47FF80F7}"/>
                </a:ext>
              </a:extLst>
            </p:cNvPr>
            <p:cNvSpPr>
              <a:spLocks noChangeArrowheads="1"/>
            </p:cNvSpPr>
            <p:nvPr/>
          </p:nvSpPr>
          <p:spPr bwMode="auto">
            <a:xfrm>
              <a:off x="34607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46">
              <a:extLst>
                <a:ext uri="{FF2B5EF4-FFF2-40B4-BE49-F238E27FC236}">
                  <a16:creationId xmlns:a16="http://schemas.microsoft.com/office/drawing/2014/main" id="{53C9F516-2A7B-4643-A80D-9124B4340757}"/>
                </a:ext>
              </a:extLst>
            </p:cNvPr>
            <p:cNvSpPr>
              <a:spLocks noChangeArrowheads="1"/>
            </p:cNvSpPr>
            <p:nvPr/>
          </p:nvSpPr>
          <p:spPr bwMode="auto">
            <a:xfrm>
              <a:off x="527050"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7">
              <a:extLst>
                <a:ext uri="{FF2B5EF4-FFF2-40B4-BE49-F238E27FC236}">
                  <a16:creationId xmlns:a16="http://schemas.microsoft.com/office/drawing/2014/main" id="{A2C7D1A5-2629-4853-8F88-E1EC6E259D89}"/>
                </a:ext>
              </a:extLst>
            </p:cNvPr>
            <p:cNvSpPr>
              <a:spLocks noChangeArrowheads="1"/>
            </p:cNvSpPr>
            <p:nvPr/>
          </p:nvSpPr>
          <p:spPr bwMode="auto">
            <a:xfrm>
              <a:off x="70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48">
              <a:extLst>
                <a:ext uri="{FF2B5EF4-FFF2-40B4-BE49-F238E27FC236}">
                  <a16:creationId xmlns:a16="http://schemas.microsoft.com/office/drawing/2014/main" id="{64778420-9C9B-46BE-B246-FCE8B3EAA177}"/>
                </a:ext>
              </a:extLst>
            </p:cNvPr>
            <p:cNvSpPr>
              <a:spLocks noChangeArrowheads="1"/>
            </p:cNvSpPr>
            <p:nvPr/>
          </p:nvSpPr>
          <p:spPr bwMode="auto">
            <a:xfrm>
              <a:off x="-563563"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49">
              <a:extLst>
                <a:ext uri="{FF2B5EF4-FFF2-40B4-BE49-F238E27FC236}">
                  <a16:creationId xmlns:a16="http://schemas.microsoft.com/office/drawing/2014/main" id="{93963B5F-7EA2-4629-AB66-CAF0FC344A61}"/>
                </a:ext>
              </a:extLst>
            </p:cNvPr>
            <p:cNvSpPr>
              <a:spLocks noChangeArrowheads="1"/>
            </p:cNvSpPr>
            <p:nvPr/>
          </p:nvSpPr>
          <p:spPr bwMode="auto">
            <a:xfrm>
              <a:off x="-3841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50">
              <a:extLst>
                <a:ext uri="{FF2B5EF4-FFF2-40B4-BE49-F238E27FC236}">
                  <a16:creationId xmlns:a16="http://schemas.microsoft.com/office/drawing/2014/main" id="{9D2080FF-7636-4EA0-A4F0-D01D6E67C47A}"/>
                </a:ext>
              </a:extLst>
            </p:cNvPr>
            <p:cNvSpPr>
              <a:spLocks noChangeArrowheads="1"/>
            </p:cNvSpPr>
            <p:nvPr/>
          </p:nvSpPr>
          <p:spPr bwMode="auto">
            <a:xfrm>
              <a:off x="-1936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51">
              <a:extLst>
                <a:ext uri="{FF2B5EF4-FFF2-40B4-BE49-F238E27FC236}">
                  <a16:creationId xmlns:a16="http://schemas.microsoft.com/office/drawing/2014/main" id="{6D31864A-629F-4227-8388-985A95D82C9E}"/>
                </a:ext>
              </a:extLst>
            </p:cNvPr>
            <p:cNvSpPr>
              <a:spLocks noChangeArrowheads="1"/>
            </p:cNvSpPr>
            <p:nvPr/>
          </p:nvSpPr>
          <p:spPr bwMode="auto">
            <a:xfrm>
              <a:off x="-1270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2">
              <a:extLst>
                <a:ext uri="{FF2B5EF4-FFF2-40B4-BE49-F238E27FC236}">
                  <a16:creationId xmlns:a16="http://schemas.microsoft.com/office/drawing/2014/main" id="{A69A491B-1DA8-4426-9B4B-C3ED2E0C7140}"/>
                </a:ext>
              </a:extLst>
            </p:cNvPr>
            <p:cNvSpPr>
              <a:spLocks noChangeArrowheads="1"/>
            </p:cNvSpPr>
            <p:nvPr/>
          </p:nvSpPr>
          <p:spPr bwMode="auto">
            <a:xfrm>
              <a:off x="16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53">
              <a:extLst>
                <a:ext uri="{FF2B5EF4-FFF2-40B4-BE49-F238E27FC236}">
                  <a16:creationId xmlns:a16="http://schemas.microsoft.com/office/drawing/2014/main" id="{A84532FC-13F2-47E5-B380-8FE08C53CA78}"/>
                </a:ext>
              </a:extLst>
            </p:cNvPr>
            <p:cNvSpPr>
              <a:spLocks noChangeArrowheads="1"/>
            </p:cNvSpPr>
            <p:nvPr/>
          </p:nvSpPr>
          <p:spPr bwMode="auto">
            <a:xfrm>
              <a:off x="34607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54">
              <a:extLst>
                <a:ext uri="{FF2B5EF4-FFF2-40B4-BE49-F238E27FC236}">
                  <a16:creationId xmlns:a16="http://schemas.microsoft.com/office/drawing/2014/main" id="{A3ACB6EC-5082-48F6-B05B-0B89A5C73F79}"/>
                </a:ext>
              </a:extLst>
            </p:cNvPr>
            <p:cNvSpPr>
              <a:spLocks noChangeArrowheads="1"/>
            </p:cNvSpPr>
            <p:nvPr/>
          </p:nvSpPr>
          <p:spPr bwMode="auto">
            <a:xfrm>
              <a:off x="527050"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5">
              <a:extLst>
                <a:ext uri="{FF2B5EF4-FFF2-40B4-BE49-F238E27FC236}">
                  <a16:creationId xmlns:a16="http://schemas.microsoft.com/office/drawing/2014/main" id="{75DA437B-3459-4FAB-A0F8-2E873889857F}"/>
                </a:ext>
              </a:extLst>
            </p:cNvPr>
            <p:cNvSpPr>
              <a:spLocks noChangeArrowheads="1"/>
            </p:cNvSpPr>
            <p:nvPr/>
          </p:nvSpPr>
          <p:spPr bwMode="auto">
            <a:xfrm>
              <a:off x="70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6">
              <a:extLst>
                <a:ext uri="{FF2B5EF4-FFF2-40B4-BE49-F238E27FC236}">
                  <a16:creationId xmlns:a16="http://schemas.microsoft.com/office/drawing/2014/main" id="{1EE1DB7E-43C8-4BA2-8AE5-6F8A58DC4B05}"/>
                </a:ext>
              </a:extLst>
            </p:cNvPr>
            <p:cNvSpPr>
              <a:spLocks/>
            </p:cNvSpPr>
            <p:nvPr/>
          </p:nvSpPr>
          <p:spPr bwMode="auto">
            <a:xfrm>
              <a:off x="896937" y="-568325"/>
              <a:ext cx="68263" cy="22225"/>
            </a:xfrm>
            <a:custGeom>
              <a:avLst/>
              <a:gdLst>
                <a:gd name="T0" fmla="*/ 3 w 6"/>
                <a:gd name="T1" fmla="*/ 2 h 2"/>
                <a:gd name="T2" fmla="*/ 6 w 6"/>
                <a:gd name="T3" fmla="*/ 1 h 2"/>
                <a:gd name="T4" fmla="*/ 0 w 6"/>
                <a:gd name="T5" fmla="*/ 0 h 2"/>
                <a:gd name="T6" fmla="*/ 3 w 6"/>
                <a:gd name="T7" fmla="*/ 2 h 2"/>
              </a:gdLst>
              <a:ahLst/>
              <a:cxnLst>
                <a:cxn ang="0">
                  <a:pos x="T0" y="T1"/>
                </a:cxn>
                <a:cxn ang="0">
                  <a:pos x="T2" y="T3"/>
                </a:cxn>
                <a:cxn ang="0">
                  <a:pos x="T4" y="T5"/>
                </a:cxn>
                <a:cxn ang="0">
                  <a:pos x="T6" y="T7"/>
                </a:cxn>
              </a:cxnLst>
              <a:rect l="0" t="0" r="r" b="b"/>
              <a:pathLst>
                <a:path w="6" h="2">
                  <a:moveTo>
                    <a:pt x="3" y="2"/>
                  </a:moveTo>
                  <a:cubicBezTo>
                    <a:pt x="4" y="2"/>
                    <a:pt x="5" y="1"/>
                    <a:pt x="6" y="1"/>
                  </a:cubicBezTo>
                  <a:cubicBezTo>
                    <a:pt x="4" y="0"/>
                    <a:pt x="2" y="0"/>
                    <a:pt x="0" y="0"/>
                  </a:cubicBezTo>
                  <a:cubicBezTo>
                    <a:pt x="0" y="1"/>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7">
              <a:extLst>
                <a:ext uri="{FF2B5EF4-FFF2-40B4-BE49-F238E27FC236}">
                  <a16:creationId xmlns:a16="http://schemas.microsoft.com/office/drawing/2014/main" id="{A3CB67A9-C5C3-4868-A29E-6A25321A4D35}"/>
                </a:ext>
              </a:extLst>
            </p:cNvPr>
            <p:cNvSpPr>
              <a:spLocks noChangeArrowheads="1"/>
            </p:cNvSpPr>
            <p:nvPr/>
          </p:nvSpPr>
          <p:spPr bwMode="auto">
            <a:xfrm>
              <a:off x="885825"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58">
              <a:extLst>
                <a:ext uri="{FF2B5EF4-FFF2-40B4-BE49-F238E27FC236}">
                  <a16:creationId xmlns:a16="http://schemas.microsoft.com/office/drawing/2014/main" id="{91EE1B67-A78F-4D82-AA05-05816F1D3F64}"/>
                </a:ext>
              </a:extLst>
            </p:cNvPr>
            <p:cNvSpPr>
              <a:spLocks noChangeArrowheads="1"/>
            </p:cNvSpPr>
            <p:nvPr/>
          </p:nvSpPr>
          <p:spPr bwMode="auto">
            <a:xfrm>
              <a:off x="1077912" y="-4333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59">
              <a:extLst>
                <a:ext uri="{FF2B5EF4-FFF2-40B4-BE49-F238E27FC236}">
                  <a16:creationId xmlns:a16="http://schemas.microsoft.com/office/drawing/2014/main" id="{BD04AF89-5639-410C-A786-B0548571473C}"/>
                </a:ext>
              </a:extLst>
            </p:cNvPr>
            <p:cNvSpPr>
              <a:spLocks noChangeArrowheads="1"/>
            </p:cNvSpPr>
            <p:nvPr/>
          </p:nvSpPr>
          <p:spPr bwMode="auto">
            <a:xfrm>
              <a:off x="1257300" y="-4333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0">
              <a:extLst>
                <a:ext uri="{FF2B5EF4-FFF2-40B4-BE49-F238E27FC236}">
                  <a16:creationId xmlns:a16="http://schemas.microsoft.com/office/drawing/2014/main" id="{184A4252-E80F-4712-99AD-8D9726C85A04}"/>
                </a:ext>
              </a:extLst>
            </p:cNvPr>
            <p:cNvSpPr>
              <a:spLocks/>
            </p:cNvSpPr>
            <p:nvPr/>
          </p:nvSpPr>
          <p:spPr bwMode="auto">
            <a:xfrm>
              <a:off x="1436687" y="-388938"/>
              <a:ext cx="57150" cy="34925"/>
            </a:xfrm>
            <a:custGeom>
              <a:avLst/>
              <a:gdLst>
                <a:gd name="T0" fmla="*/ 3 w 5"/>
                <a:gd name="T1" fmla="*/ 3 h 3"/>
                <a:gd name="T2" fmla="*/ 5 w 5"/>
                <a:gd name="T3" fmla="*/ 3 h 3"/>
                <a:gd name="T4" fmla="*/ 0 w 5"/>
                <a:gd name="T5" fmla="*/ 0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4" y="3"/>
                    <a:pt x="5" y="3"/>
                  </a:cubicBezTo>
                  <a:cubicBezTo>
                    <a:pt x="3" y="2"/>
                    <a:pt x="2" y="1"/>
                    <a:pt x="0" y="0"/>
                  </a:cubicBezTo>
                  <a:cubicBezTo>
                    <a:pt x="0" y="2"/>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61">
              <a:extLst>
                <a:ext uri="{FF2B5EF4-FFF2-40B4-BE49-F238E27FC236}">
                  <a16:creationId xmlns:a16="http://schemas.microsoft.com/office/drawing/2014/main" id="{93CE094A-DC34-4A50-8EB0-6CF049AEFE11}"/>
                </a:ext>
              </a:extLst>
            </p:cNvPr>
            <p:cNvSpPr>
              <a:spLocks noChangeArrowheads="1"/>
            </p:cNvSpPr>
            <p:nvPr/>
          </p:nvSpPr>
          <p:spPr bwMode="auto">
            <a:xfrm>
              <a:off x="885825"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2">
              <a:extLst>
                <a:ext uri="{FF2B5EF4-FFF2-40B4-BE49-F238E27FC236}">
                  <a16:creationId xmlns:a16="http://schemas.microsoft.com/office/drawing/2014/main" id="{AA4F6429-2F45-4FD5-9377-E32AAA44D876}"/>
                </a:ext>
              </a:extLst>
            </p:cNvPr>
            <p:cNvSpPr>
              <a:spLocks noChangeArrowheads="1"/>
            </p:cNvSpPr>
            <p:nvPr/>
          </p:nvSpPr>
          <p:spPr bwMode="auto">
            <a:xfrm>
              <a:off x="1077912" y="-242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63">
              <a:extLst>
                <a:ext uri="{FF2B5EF4-FFF2-40B4-BE49-F238E27FC236}">
                  <a16:creationId xmlns:a16="http://schemas.microsoft.com/office/drawing/2014/main" id="{94D6AB42-BCFB-4C6B-B7E0-FB1E81F27358}"/>
                </a:ext>
              </a:extLst>
            </p:cNvPr>
            <p:cNvSpPr>
              <a:spLocks noChangeArrowheads="1"/>
            </p:cNvSpPr>
            <p:nvPr/>
          </p:nvSpPr>
          <p:spPr bwMode="auto">
            <a:xfrm>
              <a:off x="1257300"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4">
              <a:extLst>
                <a:ext uri="{FF2B5EF4-FFF2-40B4-BE49-F238E27FC236}">
                  <a16:creationId xmlns:a16="http://schemas.microsoft.com/office/drawing/2014/main" id="{FFF291CB-5475-44EB-90A2-422FC74AFA6E}"/>
                </a:ext>
              </a:extLst>
            </p:cNvPr>
            <p:cNvSpPr>
              <a:spLocks noChangeArrowheads="1"/>
            </p:cNvSpPr>
            <p:nvPr/>
          </p:nvSpPr>
          <p:spPr bwMode="auto">
            <a:xfrm>
              <a:off x="1436687" y="-242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5">
              <a:extLst>
                <a:ext uri="{FF2B5EF4-FFF2-40B4-BE49-F238E27FC236}">
                  <a16:creationId xmlns:a16="http://schemas.microsoft.com/office/drawing/2014/main" id="{A8FA32ED-C80E-43BB-A3DB-6695D91BBEF5}"/>
                </a:ext>
              </a:extLst>
            </p:cNvPr>
            <p:cNvSpPr>
              <a:spLocks/>
            </p:cNvSpPr>
            <p:nvPr/>
          </p:nvSpPr>
          <p:spPr bwMode="auto">
            <a:xfrm>
              <a:off x="1617662" y="-231775"/>
              <a:ext cx="77788" cy="68263"/>
            </a:xfrm>
            <a:custGeom>
              <a:avLst/>
              <a:gdLst>
                <a:gd name="T0" fmla="*/ 0 w 7"/>
                <a:gd name="T1" fmla="*/ 3 h 6"/>
                <a:gd name="T2" fmla="*/ 4 w 7"/>
                <a:gd name="T3" fmla="*/ 6 h 6"/>
                <a:gd name="T4" fmla="*/ 7 w 7"/>
                <a:gd name="T5" fmla="*/ 3 h 6"/>
                <a:gd name="T6" fmla="*/ 3 w 7"/>
                <a:gd name="T7" fmla="*/ 0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0" y="5"/>
                    <a:pt x="2" y="6"/>
                    <a:pt x="4" y="6"/>
                  </a:cubicBezTo>
                  <a:cubicBezTo>
                    <a:pt x="5" y="6"/>
                    <a:pt x="7" y="5"/>
                    <a:pt x="7" y="3"/>
                  </a:cubicBezTo>
                  <a:cubicBezTo>
                    <a:pt x="6" y="2"/>
                    <a:pt x="4" y="1"/>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6">
              <a:extLst>
                <a:ext uri="{FF2B5EF4-FFF2-40B4-BE49-F238E27FC236}">
                  <a16:creationId xmlns:a16="http://schemas.microsoft.com/office/drawing/2014/main" id="{903D8FF6-3229-49C5-A01B-D831CFA7AD50}"/>
                </a:ext>
              </a:extLst>
            </p:cNvPr>
            <p:cNvSpPr>
              <a:spLocks noChangeArrowheads="1"/>
            </p:cNvSpPr>
            <p:nvPr/>
          </p:nvSpPr>
          <p:spPr bwMode="auto">
            <a:xfrm>
              <a:off x="885825"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7">
              <a:extLst>
                <a:ext uri="{FF2B5EF4-FFF2-40B4-BE49-F238E27FC236}">
                  <a16:creationId xmlns:a16="http://schemas.microsoft.com/office/drawing/2014/main" id="{01853F2C-5463-4378-A60F-E02DDB27572D}"/>
                </a:ext>
              </a:extLst>
            </p:cNvPr>
            <p:cNvSpPr>
              <a:spLocks noChangeArrowheads="1"/>
            </p:cNvSpPr>
            <p:nvPr/>
          </p:nvSpPr>
          <p:spPr bwMode="auto">
            <a:xfrm>
              <a:off x="1077912" y="-396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68">
              <a:extLst>
                <a:ext uri="{FF2B5EF4-FFF2-40B4-BE49-F238E27FC236}">
                  <a16:creationId xmlns:a16="http://schemas.microsoft.com/office/drawing/2014/main" id="{BEF9E813-DE8C-4E5B-B702-4314A0A5512F}"/>
                </a:ext>
              </a:extLst>
            </p:cNvPr>
            <p:cNvSpPr>
              <a:spLocks noChangeArrowheads="1"/>
            </p:cNvSpPr>
            <p:nvPr/>
          </p:nvSpPr>
          <p:spPr bwMode="auto">
            <a:xfrm>
              <a:off x="1257300"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69">
              <a:extLst>
                <a:ext uri="{FF2B5EF4-FFF2-40B4-BE49-F238E27FC236}">
                  <a16:creationId xmlns:a16="http://schemas.microsoft.com/office/drawing/2014/main" id="{DA73A55B-460F-4D5E-AFA0-371866160224}"/>
                </a:ext>
              </a:extLst>
            </p:cNvPr>
            <p:cNvSpPr>
              <a:spLocks noChangeArrowheads="1"/>
            </p:cNvSpPr>
            <p:nvPr/>
          </p:nvSpPr>
          <p:spPr bwMode="auto">
            <a:xfrm>
              <a:off x="1436687" y="-396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70">
              <a:extLst>
                <a:ext uri="{FF2B5EF4-FFF2-40B4-BE49-F238E27FC236}">
                  <a16:creationId xmlns:a16="http://schemas.microsoft.com/office/drawing/2014/main" id="{89163732-FC42-49D5-9B9A-FBCCB3251D12}"/>
                </a:ext>
              </a:extLst>
            </p:cNvPr>
            <p:cNvSpPr>
              <a:spLocks noChangeArrowheads="1"/>
            </p:cNvSpPr>
            <p:nvPr/>
          </p:nvSpPr>
          <p:spPr bwMode="auto">
            <a:xfrm>
              <a:off x="1617662" y="-396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1">
              <a:extLst>
                <a:ext uri="{FF2B5EF4-FFF2-40B4-BE49-F238E27FC236}">
                  <a16:creationId xmlns:a16="http://schemas.microsoft.com/office/drawing/2014/main" id="{317746C8-1189-426A-81EC-15098EADAE07}"/>
                </a:ext>
              </a:extLst>
            </p:cNvPr>
            <p:cNvSpPr>
              <a:spLocks/>
            </p:cNvSpPr>
            <p:nvPr/>
          </p:nvSpPr>
          <p:spPr bwMode="auto">
            <a:xfrm>
              <a:off x="1797050" y="-39688"/>
              <a:ext cx="68263" cy="77788"/>
            </a:xfrm>
            <a:custGeom>
              <a:avLst/>
              <a:gdLst>
                <a:gd name="T0" fmla="*/ 0 w 6"/>
                <a:gd name="T1" fmla="*/ 3 h 7"/>
                <a:gd name="T2" fmla="*/ 4 w 6"/>
                <a:gd name="T3" fmla="*/ 7 h 7"/>
                <a:gd name="T4" fmla="*/ 6 w 6"/>
                <a:gd name="T5" fmla="*/ 5 h 7"/>
                <a:gd name="T6" fmla="*/ 3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5"/>
                    <a:pt x="2" y="7"/>
                    <a:pt x="4" y="7"/>
                  </a:cubicBezTo>
                  <a:cubicBezTo>
                    <a:pt x="5" y="7"/>
                    <a:pt x="6" y="6"/>
                    <a:pt x="6" y="5"/>
                  </a:cubicBezTo>
                  <a:cubicBezTo>
                    <a:pt x="5" y="3"/>
                    <a:pt x="4" y="2"/>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2">
              <a:extLst>
                <a:ext uri="{FF2B5EF4-FFF2-40B4-BE49-F238E27FC236}">
                  <a16:creationId xmlns:a16="http://schemas.microsoft.com/office/drawing/2014/main" id="{8C0671D7-FF7F-4BCA-AF0F-81DB4BAE658E}"/>
                </a:ext>
              </a:extLst>
            </p:cNvPr>
            <p:cNvSpPr>
              <a:spLocks noChangeArrowheads="1"/>
            </p:cNvSpPr>
            <p:nvPr/>
          </p:nvSpPr>
          <p:spPr bwMode="auto">
            <a:xfrm>
              <a:off x="885825"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3">
              <a:extLst>
                <a:ext uri="{FF2B5EF4-FFF2-40B4-BE49-F238E27FC236}">
                  <a16:creationId xmlns:a16="http://schemas.microsoft.com/office/drawing/2014/main" id="{44708D4B-EE4C-48BD-8C17-F66731D64CAE}"/>
                </a:ext>
              </a:extLst>
            </p:cNvPr>
            <p:cNvSpPr>
              <a:spLocks noChangeArrowheads="1"/>
            </p:cNvSpPr>
            <p:nvPr/>
          </p:nvSpPr>
          <p:spPr bwMode="auto">
            <a:xfrm>
              <a:off x="1077912" y="150812"/>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4">
              <a:extLst>
                <a:ext uri="{FF2B5EF4-FFF2-40B4-BE49-F238E27FC236}">
                  <a16:creationId xmlns:a16="http://schemas.microsoft.com/office/drawing/2014/main" id="{D5FCA681-F2A1-4D9A-A564-8669451AEF85}"/>
                </a:ext>
              </a:extLst>
            </p:cNvPr>
            <p:cNvSpPr>
              <a:spLocks noChangeArrowheads="1"/>
            </p:cNvSpPr>
            <p:nvPr/>
          </p:nvSpPr>
          <p:spPr bwMode="auto">
            <a:xfrm>
              <a:off x="125730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5">
              <a:extLst>
                <a:ext uri="{FF2B5EF4-FFF2-40B4-BE49-F238E27FC236}">
                  <a16:creationId xmlns:a16="http://schemas.microsoft.com/office/drawing/2014/main" id="{1DC4DB14-D2D0-4EBB-A5DB-3267BAC6045D}"/>
                </a:ext>
              </a:extLst>
            </p:cNvPr>
            <p:cNvSpPr>
              <a:spLocks noChangeArrowheads="1"/>
            </p:cNvSpPr>
            <p:nvPr/>
          </p:nvSpPr>
          <p:spPr bwMode="auto">
            <a:xfrm>
              <a:off x="1436687"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6">
              <a:extLst>
                <a:ext uri="{FF2B5EF4-FFF2-40B4-BE49-F238E27FC236}">
                  <a16:creationId xmlns:a16="http://schemas.microsoft.com/office/drawing/2014/main" id="{276999CC-C13D-463D-91F3-5E212FBD2459}"/>
                </a:ext>
              </a:extLst>
            </p:cNvPr>
            <p:cNvSpPr>
              <a:spLocks noChangeArrowheads="1"/>
            </p:cNvSpPr>
            <p:nvPr/>
          </p:nvSpPr>
          <p:spPr bwMode="auto">
            <a:xfrm>
              <a:off x="1617662" y="150812"/>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7">
              <a:extLst>
                <a:ext uri="{FF2B5EF4-FFF2-40B4-BE49-F238E27FC236}">
                  <a16:creationId xmlns:a16="http://schemas.microsoft.com/office/drawing/2014/main" id="{71623D9C-EDF6-441A-AF73-39F9787CF3F8}"/>
                </a:ext>
              </a:extLst>
            </p:cNvPr>
            <p:cNvSpPr>
              <a:spLocks noChangeArrowheads="1"/>
            </p:cNvSpPr>
            <p:nvPr/>
          </p:nvSpPr>
          <p:spPr bwMode="auto">
            <a:xfrm>
              <a:off x="1797050" y="150812"/>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78">
              <a:extLst>
                <a:ext uri="{FF2B5EF4-FFF2-40B4-BE49-F238E27FC236}">
                  <a16:creationId xmlns:a16="http://schemas.microsoft.com/office/drawing/2014/main" id="{CE1AA987-D867-4F03-AB10-5CCF51F067CB}"/>
                </a:ext>
              </a:extLst>
            </p:cNvPr>
            <p:cNvSpPr>
              <a:spLocks noChangeArrowheads="1"/>
            </p:cNvSpPr>
            <p:nvPr/>
          </p:nvSpPr>
          <p:spPr bwMode="auto">
            <a:xfrm>
              <a:off x="885825"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79">
              <a:extLst>
                <a:ext uri="{FF2B5EF4-FFF2-40B4-BE49-F238E27FC236}">
                  <a16:creationId xmlns:a16="http://schemas.microsoft.com/office/drawing/2014/main" id="{EFF81948-46A2-49D9-AD71-8182DDDF9D33}"/>
                </a:ext>
              </a:extLst>
            </p:cNvPr>
            <p:cNvSpPr>
              <a:spLocks noChangeArrowheads="1"/>
            </p:cNvSpPr>
            <p:nvPr/>
          </p:nvSpPr>
          <p:spPr bwMode="auto">
            <a:xfrm>
              <a:off x="1077912" y="3429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80">
              <a:extLst>
                <a:ext uri="{FF2B5EF4-FFF2-40B4-BE49-F238E27FC236}">
                  <a16:creationId xmlns:a16="http://schemas.microsoft.com/office/drawing/2014/main" id="{B45D4066-D295-4041-8188-DF988E0D0D7C}"/>
                </a:ext>
              </a:extLst>
            </p:cNvPr>
            <p:cNvSpPr>
              <a:spLocks noChangeArrowheads="1"/>
            </p:cNvSpPr>
            <p:nvPr/>
          </p:nvSpPr>
          <p:spPr bwMode="auto">
            <a:xfrm>
              <a:off x="125730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1">
              <a:extLst>
                <a:ext uri="{FF2B5EF4-FFF2-40B4-BE49-F238E27FC236}">
                  <a16:creationId xmlns:a16="http://schemas.microsoft.com/office/drawing/2014/main" id="{ECA41F65-10F1-4A11-9E96-D4E6FC62F5CB}"/>
                </a:ext>
              </a:extLst>
            </p:cNvPr>
            <p:cNvSpPr>
              <a:spLocks noChangeArrowheads="1"/>
            </p:cNvSpPr>
            <p:nvPr/>
          </p:nvSpPr>
          <p:spPr bwMode="auto">
            <a:xfrm>
              <a:off x="1436687"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82">
              <a:extLst>
                <a:ext uri="{FF2B5EF4-FFF2-40B4-BE49-F238E27FC236}">
                  <a16:creationId xmlns:a16="http://schemas.microsoft.com/office/drawing/2014/main" id="{A59473E9-ED8E-4FD1-9946-99527F85A3FB}"/>
                </a:ext>
              </a:extLst>
            </p:cNvPr>
            <p:cNvSpPr>
              <a:spLocks noChangeArrowheads="1"/>
            </p:cNvSpPr>
            <p:nvPr/>
          </p:nvSpPr>
          <p:spPr bwMode="auto">
            <a:xfrm>
              <a:off x="1617662" y="3429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3">
              <a:extLst>
                <a:ext uri="{FF2B5EF4-FFF2-40B4-BE49-F238E27FC236}">
                  <a16:creationId xmlns:a16="http://schemas.microsoft.com/office/drawing/2014/main" id="{6ACC8D0E-445A-4B4C-B7F3-52FC2F6FF7A1}"/>
                </a:ext>
              </a:extLst>
            </p:cNvPr>
            <p:cNvSpPr>
              <a:spLocks noChangeArrowheads="1"/>
            </p:cNvSpPr>
            <p:nvPr/>
          </p:nvSpPr>
          <p:spPr bwMode="auto">
            <a:xfrm>
              <a:off x="1797050" y="3429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4">
              <a:extLst>
                <a:ext uri="{FF2B5EF4-FFF2-40B4-BE49-F238E27FC236}">
                  <a16:creationId xmlns:a16="http://schemas.microsoft.com/office/drawing/2014/main" id="{D1C4734F-7B37-4FC8-A72A-8E616C47A045}"/>
                </a:ext>
              </a:extLst>
            </p:cNvPr>
            <p:cNvSpPr>
              <a:spLocks/>
            </p:cNvSpPr>
            <p:nvPr/>
          </p:nvSpPr>
          <p:spPr bwMode="auto">
            <a:xfrm>
              <a:off x="1976437" y="342900"/>
              <a:ext cx="68263" cy="77788"/>
            </a:xfrm>
            <a:custGeom>
              <a:avLst/>
              <a:gdLst>
                <a:gd name="T0" fmla="*/ 0 w 6"/>
                <a:gd name="T1" fmla="*/ 4 h 7"/>
                <a:gd name="T2" fmla="*/ 4 w 6"/>
                <a:gd name="T3" fmla="*/ 7 h 7"/>
                <a:gd name="T4" fmla="*/ 6 w 6"/>
                <a:gd name="T5" fmla="*/ 6 h 7"/>
                <a:gd name="T6" fmla="*/ 5 w 6"/>
                <a:gd name="T7" fmla="*/ 0 h 7"/>
                <a:gd name="T8" fmla="*/ 4 w 6"/>
                <a:gd name="T9" fmla="*/ 0 h 7"/>
                <a:gd name="T10" fmla="*/ 0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0" y="4"/>
                  </a:moveTo>
                  <a:cubicBezTo>
                    <a:pt x="0" y="6"/>
                    <a:pt x="2" y="7"/>
                    <a:pt x="4" y="7"/>
                  </a:cubicBezTo>
                  <a:cubicBezTo>
                    <a:pt x="5" y="7"/>
                    <a:pt x="6" y="7"/>
                    <a:pt x="6" y="6"/>
                  </a:cubicBezTo>
                  <a:cubicBezTo>
                    <a:pt x="6" y="4"/>
                    <a:pt x="5" y="2"/>
                    <a:pt x="5" y="0"/>
                  </a:cubicBezTo>
                  <a:cubicBezTo>
                    <a:pt x="5"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5">
              <a:extLst>
                <a:ext uri="{FF2B5EF4-FFF2-40B4-BE49-F238E27FC236}">
                  <a16:creationId xmlns:a16="http://schemas.microsoft.com/office/drawing/2014/main" id="{019EE9C8-0612-4B85-A3DB-15F010C2F030}"/>
                </a:ext>
              </a:extLst>
            </p:cNvPr>
            <p:cNvSpPr>
              <a:spLocks noChangeArrowheads="1"/>
            </p:cNvSpPr>
            <p:nvPr/>
          </p:nvSpPr>
          <p:spPr bwMode="auto">
            <a:xfrm>
              <a:off x="885825"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6">
              <a:extLst>
                <a:ext uri="{FF2B5EF4-FFF2-40B4-BE49-F238E27FC236}">
                  <a16:creationId xmlns:a16="http://schemas.microsoft.com/office/drawing/2014/main" id="{3CE17A04-55D3-4F27-8149-46DF0B915BB0}"/>
                </a:ext>
              </a:extLst>
            </p:cNvPr>
            <p:cNvSpPr>
              <a:spLocks noChangeArrowheads="1"/>
            </p:cNvSpPr>
            <p:nvPr/>
          </p:nvSpPr>
          <p:spPr bwMode="auto">
            <a:xfrm>
              <a:off x="1077912" y="5334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7">
              <a:extLst>
                <a:ext uri="{FF2B5EF4-FFF2-40B4-BE49-F238E27FC236}">
                  <a16:creationId xmlns:a16="http://schemas.microsoft.com/office/drawing/2014/main" id="{AACD1205-DFFF-44FB-97B6-1E88BA91D12E}"/>
                </a:ext>
              </a:extLst>
            </p:cNvPr>
            <p:cNvSpPr>
              <a:spLocks noChangeArrowheads="1"/>
            </p:cNvSpPr>
            <p:nvPr/>
          </p:nvSpPr>
          <p:spPr bwMode="auto">
            <a:xfrm>
              <a:off x="125730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88">
              <a:extLst>
                <a:ext uri="{FF2B5EF4-FFF2-40B4-BE49-F238E27FC236}">
                  <a16:creationId xmlns:a16="http://schemas.microsoft.com/office/drawing/2014/main" id="{E8BE5FBD-94C4-4DC2-836A-C1CC0491203C}"/>
                </a:ext>
              </a:extLst>
            </p:cNvPr>
            <p:cNvSpPr>
              <a:spLocks noChangeArrowheads="1"/>
            </p:cNvSpPr>
            <p:nvPr/>
          </p:nvSpPr>
          <p:spPr bwMode="auto">
            <a:xfrm>
              <a:off x="143668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89">
              <a:extLst>
                <a:ext uri="{FF2B5EF4-FFF2-40B4-BE49-F238E27FC236}">
                  <a16:creationId xmlns:a16="http://schemas.microsoft.com/office/drawing/2014/main" id="{D374AF2A-D534-4B4B-A0F5-4D5DFCD80FDF}"/>
                </a:ext>
              </a:extLst>
            </p:cNvPr>
            <p:cNvSpPr>
              <a:spLocks noChangeArrowheads="1"/>
            </p:cNvSpPr>
            <p:nvPr/>
          </p:nvSpPr>
          <p:spPr bwMode="auto">
            <a:xfrm>
              <a:off x="1617662" y="5334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90">
              <a:extLst>
                <a:ext uri="{FF2B5EF4-FFF2-40B4-BE49-F238E27FC236}">
                  <a16:creationId xmlns:a16="http://schemas.microsoft.com/office/drawing/2014/main" id="{39D6495A-2EF2-4D8D-B6FE-949B4E87BC21}"/>
                </a:ext>
              </a:extLst>
            </p:cNvPr>
            <p:cNvSpPr>
              <a:spLocks noChangeArrowheads="1"/>
            </p:cNvSpPr>
            <p:nvPr/>
          </p:nvSpPr>
          <p:spPr bwMode="auto">
            <a:xfrm>
              <a:off x="1797050"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1">
              <a:extLst>
                <a:ext uri="{FF2B5EF4-FFF2-40B4-BE49-F238E27FC236}">
                  <a16:creationId xmlns:a16="http://schemas.microsoft.com/office/drawing/2014/main" id="{3AACA479-9888-4B1B-A719-868026B58751}"/>
                </a:ext>
              </a:extLst>
            </p:cNvPr>
            <p:cNvSpPr>
              <a:spLocks noChangeArrowheads="1"/>
            </p:cNvSpPr>
            <p:nvPr/>
          </p:nvSpPr>
          <p:spPr bwMode="auto">
            <a:xfrm>
              <a:off x="1976437" y="5334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2">
              <a:extLst>
                <a:ext uri="{FF2B5EF4-FFF2-40B4-BE49-F238E27FC236}">
                  <a16:creationId xmlns:a16="http://schemas.microsoft.com/office/drawing/2014/main" id="{FF3B5D26-D9D3-4789-8CEF-2F522F22DC53}"/>
                </a:ext>
              </a:extLst>
            </p:cNvPr>
            <p:cNvSpPr>
              <a:spLocks noChangeArrowheads="1"/>
            </p:cNvSpPr>
            <p:nvPr/>
          </p:nvSpPr>
          <p:spPr bwMode="auto">
            <a:xfrm>
              <a:off x="885825"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3">
              <a:extLst>
                <a:ext uri="{FF2B5EF4-FFF2-40B4-BE49-F238E27FC236}">
                  <a16:creationId xmlns:a16="http://schemas.microsoft.com/office/drawing/2014/main" id="{C9309984-EEC6-4ED7-8567-104560E8CB66}"/>
                </a:ext>
              </a:extLst>
            </p:cNvPr>
            <p:cNvSpPr>
              <a:spLocks noChangeArrowheads="1"/>
            </p:cNvSpPr>
            <p:nvPr/>
          </p:nvSpPr>
          <p:spPr bwMode="auto">
            <a:xfrm>
              <a:off x="1077912" y="736600"/>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94">
              <a:extLst>
                <a:ext uri="{FF2B5EF4-FFF2-40B4-BE49-F238E27FC236}">
                  <a16:creationId xmlns:a16="http://schemas.microsoft.com/office/drawing/2014/main" id="{7ADE0479-C664-4BD3-9044-757615C551F4}"/>
                </a:ext>
              </a:extLst>
            </p:cNvPr>
            <p:cNvSpPr>
              <a:spLocks noChangeArrowheads="1"/>
            </p:cNvSpPr>
            <p:nvPr/>
          </p:nvSpPr>
          <p:spPr bwMode="auto">
            <a:xfrm>
              <a:off x="125730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95">
              <a:extLst>
                <a:ext uri="{FF2B5EF4-FFF2-40B4-BE49-F238E27FC236}">
                  <a16:creationId xmlns:a16="http://schemas.microsoft.com/office/drawing/2014/main" id="{74655018-2E31-4024-8B4D-19AD11BD88AB}"/>
                </a:ext>
              </a:extLst>
            </p:cNvPr>
            <p:cNvSpPr>
              <a:spLocks noChangeArrowheads="1"/>
            </p:cNvSpPr>
            <p:nvPr/>
          </p:nvSpPr>
          <p:spPr bwMode="auto">
            <a:xfrm>
              <a:off x="143668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96">
              <a:extLst>
                <a:ext uri="{FF2B5EF4-FFF2-40B4-BE49-F238E27FC236}">
                  <a16:creationId xmlns:a16="http://schemas.microsoft.com/office/drawing/2014/main" id="{F8A299DF-3975-4B8C-BE36-B03B12DE9EA2}"/>
                </a:ext>
              </a:extLst>
            </p:cNvPr>
            <p:cNvSpPr>
              <a:spLocks noChangeArrowheads="1"/>
            </p:cNvSpPr>
            <p:nvPr/>
          </p:nvSpPr>
          <p:spPr bwMode="auto">
            <a:xfrm>
              <a:off x="1617662" y="736600"/>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97">
              <a:extLst>
                <a:ext uri="{FF2B5EF4-FFF2-40B4-BE49-F238E27FC236}">
                  <a16:creationId xmlns:a16="http://schemas.microsoft.com/office/drawing/2014/main" id="{59E87039-3B93-4480-9319-7FE71C189570}"/>
                </a:ext>
              </a:extLst>
            </p:cNvPr>
            <p:cNvSpPr>
              <a:spLocks noChangeArrowheads="1"/>
            </p:cNvSpPr>
            <p:nvPr/>
          </p:nvSpPr>
          <p:spPr bwMode="auto">
            <a:xfrm>
              <a:off x="1797050"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98">
              <a:extLst>
                <a:ext uri="{FF2B5EF4-FFF2-40B4-BE49-F238E27FC236}">
                  <a16:creationId xmlns:a16="http://schemas.microsoft.com/office/drawing/2014/main" id="{9A01DCCA-02DC-4D46-9EDC-E56C2D745A3B}"/>
                </a:ext>
              </a:extLst>
            </p:cNvPr>
            <p:cNvSpPr>
              <a:spLocks noChangeArrowheads="1"/>
            </p:cNvSpPr>
            <p:nvPr/>
          </p:nvSpPr>
          <p:spPr bwMode="auto">
            <a:xfrm>
              <a:off x="1976437" y="736600"/>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99">
              <a:extLst>
                <a:ext uri="{FF2B5EF4-FFF2-40B4-BE49-F238E27FC236}">
                  <a16:creationId xmlns:a16="http://schemas.microsoft.com/office/drawing/2014/main" id="{EE681D3A-627F-402B-9A64-BB6E8520AB60}"/>
                </a:ext>
              </a:extLst>
            </p:cNvPr>
            <p:cNvSpPr>
              <a:spLocks noChangeArrowheads="1"/>
            </p:cNvSpPr>
            <p:nvPr/>
          </p:nvSpPr>
          <p:spPr bwMode="auto">
            <a:xfrm>
              <a:off x="-563563"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00">
              <a:extLst>
                <a:ext uri="{FF2B5EF4-FFF2-40B4-BE49-F238E27FC236}">
                  <a16:creationId xmlns:a16="http://schemas.microsoft.com/office/drawing/2014/main" id="{23A3D55D-9601-462B-A325-3315618E2AB5}"/>
                </a:ext>
              </a:extLst>
            </p:cNvPr>
            <p:cNvSpPr>
              <a:spLocks noChangeArrowheads="1"/>
            </p:cNvSpPr>
            <p:nvPr/>
          </p:nvSpPr>
          <p:spPr bwMode="auto">
            <a:xfrm>
              <a:off x="-3841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101">
              <a:extLst>
                <a:ext uri="{FF2B5EF4-FFF2-40B4-BE49-F238E27FC236}">
                  <a16:creationId xmlns:a16="http://schemas.microsoft.com/office/drawing/2014/main" id="{3CF8C6DB-40FA-4CC5-ACFE-CDB831229528}"/>
                </a:ext>
              </a:extLst>
            </p:cNvPr>
            <p:cNvSpPr>
              <a:spLocks noChangeArrowheads="1"/>
            </p:cNvSpPr>
            <p:nvPr/>
          </p:nvSpPr>
          <p:spPr bwMode="auto">
            <a:xfrm>
              <a:off x="-1936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102">
              <a:extLst>
                <a:ext uri="{FF2B5EF4-FFF2-40B4-BE49-F238E27FC236}">
                  <a16:creationId xmlns:a16="http://schemas.microsoft.com/office/drawing/2014/main" id="{69B5B52E-9A41-4152-B78A-BD7E5FAE9BC9}"/>
                </a:ext>
              </a:extLst>
            </p:cNvPr>
            <p:cNvSpPr>
              <a:spLocks noChangeArrowheads="1"/>
            </p:cNvSpPr>
            <p:nvPr/>
          </p:nvSpPr>
          <p:spPr bwMode="auto">
            <a:xfrm>
              <a:off x="-1270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103">
              <a:extLst>
                <a:ext uri="{FF2B5EF4-FFF2-40B4-BE49-F238E27FC236}">
                  <a16:creationId xmlns:a16="http://schemas.microsoft.com/office/drawing/2014/main" id="{A880707C-8D4D-4203-A902-4DC91FBB5290}"/>
                </a:ext>
              </a:extLst>
            </p:cNvPr>
            <p:cNvSpPr>
              <a:spLocks noChangeArrowheads="1"/>
            </p:cNvSpPr>
            <p:nvPr/>
          </p:nvSpPr>
          <p:spPr bwMode="auto">
            <a:xfrm>
              <a:off x="16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104">
              <a:extLst>
                <a:ext uri="{FF2B5EF4-FFF2-40B4-BE49-F238E27FC236}">
                  <a16:creationId xmlns:a16="http://schemas.microsoft.com/office/drawing/2014/main" id="{3B03932F-B07C-43C1-A661-864BAB70C359}"/>
                </a:ext>
              </a:extLst>
            </p:cNvPr>
            <p:cNvSpPr>
              <a:spLocks noChangeArrowheads="1"/>
            </p:cNvSpPr>
            <p:nvPr/>
          </p:nvSpPr>
          <p:spPr bwMode="auto">
            <a:xfrm>
              <a:off x="34607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105">
              <a:extLst>
                <a:ext uri="{FF2B5EF4-FFF2-40B4-BE49-F238E27FC236}">
                  <a16:creationId xmlns:a16="http://schemas.microsoft.com/office/drawing/2014/main" id="{FAAA27B1-B44B-4782-92E3-9D52FC15006C}"/>
                </a:ext>
              </a:extLst>
            </p:cNvPr>
            <p:cNvSpPr>
              <a:spLocks noChangeArrowheads="1"/>
            </p:cNvSpPr>
            <p:nvPr/>
          </p:nvSpPr>
          <p:spPr bwMode="auto">
            <a:xfrm>
              <a:off x="527050"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106">
              <a:extLst>
                <a:ext uri="{FF2B5EF4-FFF2-40B4-BE49-F238E27FC236}">
                  <a16:creationId xmlns:a16="http://schemas.microsoft.com/office/drawing/2014/main" id="{B30C8821-251B-43EA-9338-63F43B9C225F}"/>
                </a:ext>
              </a:extLst>
            </p:cNvPr>
            <p:cNvSpPr>
              <a:spLocks noChangeArrowheads="1"/>
            </p:cNvSpPr>
            <p:nvPr/>
          </p:nvSpPr>
          <p:spPr bwMode="auto">
            <a:xfrm>
              <a:off x="70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07">
              <a:extLst>
                <a:ext uri="{FF2B5EF4-FFF2-40B4-BE49-F238E27FC236}">
                  <a16:creationId xmlns:a16="http://schemas.microsoft.com/office/drawing/2014/main" id="{72704A84-6BA9-4199-A412-CDD8E1D5949E}"/>
                </a:ext>
              </a:extLst>
            </p:cNvPr>
            <p:cNvSpPr>
              <a:spLocks/>
            </p:cNvSpPr>
            <p:nvPr/>
          </p:nvSpPr>
          <p:spPr bwMode="auto">
            <a:xfrm>
              <a:off x="-552450" y="1117600"/>
              <a:ext cx="66675" cy="79375"/>
            </a:xfrm>
            <a:custGeom>
              <a:avLst/>
              <a:gdLst>
                <a:gd name="T0" fmla="*/ 6 w 6"/>
                <a:gd name="T1" fmla="*/ 4 h 7"/>
                <a:gd name="T2" fmla="*/ 3 w 6"/>
                <a:gd name="T3" fmla="*/ 0 h 7"/>
                <a:gd name="T4" fmla="*/ 0 w 6"/>
                <a:gd name="T5" fmla="*/ 2 h 7"/>
                <a:gd name="T6" fmla="*/ 2 w 6"/>
                <a:gd name="T7" fmla="*/ 7 h 7"/>
                <a:gd name="T8" fmla="*/ 3 w 6"/>
                <a:gd name="T9" fmla="*/ 7 h 7"/>
                <a:gd name="T10" fmla="*/ 6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6" y="4"/>
                  </a:moveTo>
                  <a:cubicBezTo>
                    <a:pt x="6" y="2"/>
                    <a:pt x="5" y="0"/>
                    <a:pt x="3" y="0"/>
                  </a:cubicBezTo>
                  <a:cubicBezTo>
                    <a:pt x="2" y="0"/>
                    <a:pt x="1" y="1"/>
                    <a:pt x="0" y="2"/>
                  </a:cubicBezTo>
                  <a:cubicBezTo>
                    <a:pt x="1" y="3"/>
                    <a:pt x="1" y="5"/>
                    <a:pt x="2" y="7"/>
                  </a:cubicBezTo>
                  <a:cubicBezTo>
                    <a:pt x="2" y="7"/>
                    <a:pt x="2" y="7"/>
                    <a:pt x="3" y="7"/>
                  </a:cubicBezTo>
                  <a:cubicBezTo>
                    <a:pt x="5" y="7"/>
                    <a:pt x="6"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108">
              <a:extLst>
                <a:ext uri="{FF2B5EF4-FFF2-40B4-BE49-F238E27FC236}">
                  <a16:creationId xmlns:a16="http://schemas.microsoft.com/office/drawing/2014/main" id="{61B062D0-6EC5-4D4A-BC02-38B8EA4E4945}"/>
                </a:ext>
              </a:extLst>
            </p:cNvPr>
            <p:cNvSpPr>
              <a:spLocks noChangeArrowheads="1"/>
            </p:cNvSpPr>
            <p:nvPr/>
          </p:nvSpPr>
          <p:spPr bwMode="auto">
            <a:xfrm>
              <a:off x="-3841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109">
              <a:extLst>
                <a:ext uri="{FF2B5EF4-FFF2-40B4-BE49-F238E27FC236}">
                  <a16:creationId xmlns:a16="http://schemas.microsoft.com/office/drawing/2014/main" id="{9B754794-536A-49C0-9212-FC308E288DB9}"/>
                </a:ext>
              </a:extLst>
            </p:cNvPr>
            <p:cNvSpPr>
              <a:spLocks noChangeArrowheads="1"/>
            </p:cNvSpPr>
            <p:nvPr/>
          </p:nvSpPr>
          <p:spPr bwMode="auto">
            <a:xfrm>
              <a:off x="-1936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110">
              <a:extLst>
                <a:ext uri="{FF2B5EF4-FFF2-40B4-BE49-F238E27FC236}">
                  <a16:creationId xmlns:a16="http://schemas.microsoft.com/office/drawing/2014/main" id="{058310BD-C933-4C5D-8C25-84043238A558}"/>
                </a:ext>
              </a:extLst>
            </p:cNvPr>
            <p:cNvSpPr>
              <a:spLocks noChangeArrowheads="1"/>
            </p:cNvSpPr>
            <p:nvPr/>
          </p:nvSpPr>
          <p:spPr bwMode="auto">
            <a:xfrm>
              <a:off x="-1270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111">
              <a:extLst>
                <a:ext uri="{FF2B5EF4-FFF2-40B4-BE49-F238E27FC236}">
                  <a16:creationId xmlns:a16="http://schemas.microsoft.com/office/drawing/2014/main" id="{BDBAD753-D438-4924-8D30-939F7EFEF769}"/>
                </a:ext>
              </a:extLst>
            </p:cNvPr>
            <p:cNvSpPr>
              <a:spLocks noChangeArrowheads="1"/>
            </p:cNvSpPr>
            <p:nvPr/>
          </p:nvSpPr>
          <p:spPr bwMode="auto">
            <a:xfrm>
              <a:off x="16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112">
              <a:extLst>
                <a:ext uri="{FF2B5EF4-FFF2-40B4-BE49-F238E27FC236}">
                  <a16:creationId xmlns:a16="http://schemas.microsoft.com/office/drawing/2014/main" id="{BC4B6608-177B-4310-A056-BBF615CDA6B4}"/>
                </a:ext>
              </a:extLst>
            </p:cNvPr>
            <p:cNvSpPr>
              <a:spLocks noChangeArrowheads="1"/>
            </p:cNvSpPr>
            <p:nvPr/>
          </p:nvSpPr>
          <p:spPr bwMode="auto">
            <a:xfrm>
              <a:off x="34607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113">
              <a:extLst>
                <a:ext uri="{FF2B5EF4-FFF2-40B4-BE49-F238E27FC236}">
                  <a16:creationId xmlns:a16="http://schemas.microsoft.com/office/drawing/2014/main" id="{3D643A07-DDA3-48C0-B2AF-E6494952A37F}"/>
                </a:ext>
              </a:extLst>
            </p:cNvPr>
            <p:cNvSpPr>
              <a:spLocks noChangeArrowheads="1"/>
            </p:cNvSpPr>
            <p:nvPr/>
          </p:nvSpPr>
          <p:spPr bwMode="auto">
            <a:xfrm>
              <a:off x="527050"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114">
              <a:extLst>
                <a:ext uri="{FF2B5EF4-FFF2-40B4-BE49-F238E27FC236}">
                  <a16:creationId xmlns:a16="http://schemas.microsoft.com/office/drawing/2014/main" id="{131E0FE4-F26A-4450-822D-DDC268FCE3D2}"/>
                </a:ext>
              </a:extLst>
            </p:cNvPr>
            <p:cNvSpPr>
              <a:spLocks noChangeArrowheads="1"/>
            </p:cNvSpPr>
            <p:nvPr/>
          </p:nvSpPr>
          <p:spPr bwMode="auto">
            <a:xfrm>
              <a:off x="70643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115">
              <a:extLst>
                <a:ext uri="{FF2B5EF4-FFF2-40B4-BE49-F238E27FC236}">
                  <a16:creationId xmlns:a16="http://schemas.microsoft.com/office/drawing/2014/main" id="{07DCEB90-DB95-4385-8675-19E2AD9D4157}"/>
                </a:ext>
              </a:extLst>
            </p:cNvPr>
            <p:cNvSpPr>
              <a:spLocks noChangeArrowheads="1"/>
            </p:cNvSpPr>
            <p:nvPr/>
          </p:nvSpPr>
          <p:spPr bwMode="auto">
            <a:xfrm>
              <a:off x="-3841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116">
              <a:extLst>
                <a:ext uri="{FF2B5EF4-FFF2-40B4-BE49-F238E27FC236}">
                  <a16:creationId xmlns:a16="http://schemas.microsoft.com/office/drawing/2014/main" id="{F0472442-F86E-417D-B860-7ADFB0C80D93}"/>
                </a:ext>
              </a:extLst>
            </p:cNvPr>
            <p:cNvSpPr>
              <a:spLocks noChangeArrowheads="1"/>
            </p:cNvSpPr>
            <p:nvPr/>
          </p:nvSpPr>
          <p:spPr bwMode="auto">
            <a:xfrm>
              <a:off x="-1936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117">
              <a:extLst>
                <a:ext uri="{FF2B5EF4-FFF2-40B4-BE49-F238E27FC236}">
                  <a16:creationId xmlns:a16="http://schemas.microsoft.com/office/drawing/2014/main" id="{94D1FE80-5C96-44CF-8130-FB16218D275A}"/>
                </a:ext>
              </a:extLst>
            </p:cNvPr>
            <p:cNvSpPr>
              <a:spLocks noChangeArrowheads="1"/>
            </p:cNvSpPr>
            <p:nvPr/>
          </p:nvSpPr>
          <p:spPr bwMode="auto">
            <a:xfrm>
              <a:off x="-1270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118">
              <a:extLst>
                <a:ext uri="{FF2B5EF4-FFF2-40B4-BE49-F238E27FC236}">
                  <a16:creationId xmlns:a16="http://schemas.microsoft.com/office/drawing/2014/main" id="{8E9CC44A-9B83-48D8-AE94-593094E3E0F4}"/>
                </a:ext>
              </a:extLst>
            </p:cNvPr>
            <p:cNvSpPr>
              <a:spLocks noChangeArrowheads="1"/>
            </p:cNvSpPr>
            <p:nvPr/>
          </p:nvSpPr>
          <p:spPr bwMode="auto">
            <a:xfrm>
              <a:off x="16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119">
              <a:extLst>
                <a:ext uri="{FF2B5EF4-FFF2-40B4-BE49-F238E27FC236}">
                  <a16:creationId xmlns:a16="http://schemas.microsoft.com/office/drawing/2014/main" id="{2F95BFBB-7EA9-40FB-A0DE-D244C229B8AA}"/>
                </a:ext>
              </a:extLst>
            </p:cNvPr>
            <p:cNvSpPr>
              <a:spLocks noChangeArrowheads="1"/>
            </p:cNvSpPr>
            <p:nvPr/>
          </p:nvSpPr>
          <p:spPr bwMode="auto">
            <a:xfrm>
              <a:off x="34607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120">
              <a:extLst>
                <a:ext uri="{FF2B5EF4-FFF2-40B4-BE49-F238E27FC236}">
                  <a16:creationId xmlns:a16="http://schemas.microsoft.com/office/drawing/2014/main" id="{C86D1CAD-B745-4F3A-AB04-F723F6F891D4}"/>
                </a:ext>
              </a:extLst>
            </p:cNvPr>
            <p:cNvSpPr>
              <a:spLocks noChangeArrowheads="1"/>
            </p:cNvSpPr>
            <p:nvPr/>
          </p:nvSpPr>
          <p:spPr bwMode="auto">
            <a:xfrm>
              <a:off x="527050"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121">
              <a:extLst>
                <a:ext uri="{FF2B5EF4-FFF2-40B4-BE49-F238E27FC236}">
                  <a16:creationId xmlns:a16="http://schemas.microsoft.com/office/drawing/2014/main" id="{EE62A7B3-0F85-49F5-B566-800CB023BDB2}"/>
                </a:ext>
              </a:extLst>
            </p:cNvPr>
            <p:cNvSpPr>
              <a:spLocks noChangeArrowheads="1"/>
            </p:cNvSpPr>
            <p:nvPr/>
          </p:nvSpPr>
          <p:spPr bwMode="auto">
            <a:xfrm>
              <a:off x="70643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22">
              <a:extLst>
                <a:ext uri="{FF2B5EF4-FFF2-40B4-BE49-F238E27FC236}">
                  <a16:creationId xmlns:a16="http://schemas.microsoft.com/office/drawing/2014/main" id="{F817E8E4-3C5C-4FA2-B154-5FD7BA0E3509}"/>
                </a:ext>
              </a:extLst>
            </p:cNvPr>
            <p:cNvSpPr>
              <a:spLocks/>
            </p:cNvSpPr>
            <p:nvPr/>
          </p:nvSpPr>
          <p:spPr bwMode="auto">
            <a:xfrm>
              <a:off x="-373063" y="1511300"/>
              <a:ext cx="68263" cy="68263"/>
            </a:xfrm>
            <a:custGeom>
              <a:avLst/>
              <a:gdLst>
                <a:gd name="T0" fmla="*/ 6 w 6"/>
                <a:gd name="T1" fmla="*/ 3 h 6"/>
                <a:gd name="T2" fmla="*/ 3 w 6"/>
                <a:gd name="T3" fmla="*/ 0 h 6"/>
                <a:gd name="T4" fmla="*/ 0 w 6"/>
                <a:gd name="T5" fmla="*/ 1 h 6"/>
                <a:gd name="T6" fmla="*/ 4 w 6"/>
                <a:gd name="T7" fmla="*/ 6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1"/>
                    <a:pt x="5" y="0"/>
                    <a:pt x="3" y="0"/>
                  </a:cubicBezTo>
                  <a:cubicBezTo>
                    <a:pt x="2" y="0"/>
                    <a:pt x="1" y="0"/>
                    <a:pt x="0" y="1"/>
                  </a:cubicBezTo>
                  <a:cubicBezTo>
                    <a:pt x="1" y="3"/>
                    <a:pt x="3" y="5"/>
                    <a:pt x="4" y="6"/>
                  </a:cubicBezTo>
                  <a:cubicBezTo>
                    <a:pt x="5" y="6"/>
                    <a:pt x="6"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123">
              <a:extLst>
                <a:ext uri="{FF2B5EF4-FFF2-40B4-BE49-F238E27FC236}">
                  <a16:creationId xmlns:a16="http://schemas.microsoft.com/office/drawing/2014/main" id="{C76C8FA9-0F6F-44DA-83BF-86705887A73A}"/>
                </a:ext>
              </a:extLst>
            </p:cNvPr>
            <p:cNvSpPr>
              <a:spLocks noChangeArrowheads="1"/>
            </p:cNvSpPr>
            <p:nvPr/>
          </p:nvSpPr>
          <p:spPr bwMode="auto">
            <a:xfrm>
              <a:off x="-1936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124">
              <a:extLst>
                <a:ext uri="{FF2B5EF4-FFF2-40B4-BE49-F238E27FC236}">
                  <a16:creationId xmlns:a16="http://schemas.microsoft.com/office/drawing/2014/main" id="{8ED62298-E906-4C13-87FA-4CB64BE7398A}"/>
                </a:ext>
              </a:extLst>
            </p:cNvPr>
            <p:cNvSpPr>
              <a:spLocks noChangeArrowheads="1"/>
            </p:cNvSpPr>
            <p:nvPr/>
          </p:nvSpPr>
          <p:spPr bwMode="auto">
            <a:xfrm>
              <a:off x="-1270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25">
              <a:extLst>
                <a:ext uri="{FF2B5EF4-FFF2-40B4-BE49-F238E27FC236}">
                  <a16:creationId xmlns:a16="http://schemas.microsoft.com/office/drawing/2014/main" id="{7EAF9409-DC34-4215-AA38-870F93C8199D}"/>
                </a:ext>
              </a:extLst>
            </p:cNvPr>
            <p:cNvSpPr>
              <a:spLocks noChangeArrowheads="1"/>
            </p:cNvSpPr>
            <p:nvPr/>
          </p:nvSpPr>
          <p:spPr bwMode="auto">
            <a:xfrm>
              <a:off x="16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26">
              <a:extLst>
                <a:ext uri="{FF2B5EF4-FFF2-40B4-BE49-F238E27FC236}">
                  <a16:creationId xmlns:a16="http://schemas.microsoft.com/office/drawing/2014/main" id="{0C889C72-C40B-4D4F-BA43-2700746219FB}"/>
                </a:ext>
              </a:extLst>
            </p:cNvPr>
            <p:cNvSpPr>
              <a:spLocks noChangeArrowheads="1"/>
            </p:cNvSpPr>
            <p:nvPr/>
          </p:nvSpPr>
          <p:spPr bwMode="auto">
            <a:xfrm>
              <a:off x="34607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27">
              <a:extLst>
                <a:ext uri="{FF2B5EF4-FFF2-40B4-BE49-F238E27FC236}">
                  <a16:creationId xmlns:a16="http://schemas.microsoft.com/office/drawing/2014/main" id="{B1224BF9-E024-4221-A739-DD209BCFB887}"/>
                </a:ext>
              </a:extLst>
            </p:cNvPr>
            <p:cNvSpPr>
              <a:spLocks noChangeArrowheads="1"/>
            </p:cNvSpPr>
            <p:nvPr/>
          </p:nvSpPr>
          <p:spPr bwMode="auto">
            <a:xfrm>
              <a:off x="527050"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28">
              <a:extLst>
                <a:ext uri="{FF2B5EF4-FFF2-40B4-BE49-F238E27FC236}">
                  <a16:creationId xmlns:a16="http://schemas.microsoft.com/office/drawing/2014/main" id="{A7260622-FF09-4937-90E3-A35840ACFDB4}"/>
                </a:ext>
              </a:extLst>
            </p:cNvPr>
            <p:cNvSpPr>
              <a:spLocks noChangeArrowheads="1"/>
            </p:cNvSpPr>
            <p:nvPr/>
          </p:nvSpPr>
          <p:spPr bwMode="auto">
            <a:xfrm>
              <a:off x="70643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29">
              <a:extLst>
                <a:ext uri="{FF2B5EF4-FFF2-40B4-BE49-F238E27FC236}">
                  <a16:creationId xmlns:a16="http://schemas.microsoft.com/office/drawing/2014/main" id="{25951EB8-E666-472D-962F-14CB92C260FC}"/>
                </a:ext>
              </a:extLst>
            </p:cNvPr>
            <p:cNvSpPr>
              <a:spLocks/>
            </p:cNvSpPr>
            <p:nvPr/>
          </p:nvSpPr>
          <p:spPr bwMode="auto">
            <a:xfrm>
              <a:off x="-193675" y="1703388"/>
              <a:ext cx="79375" cy="77788"/>
            </a:xfrm>
            <a:custGeom>
              <a:avLst/>
              <a:gdLst>
                <a:gd name="T0" fmla="*/ 7 w 7"/>
                <a:gd name="T1" fmla="*/ 3 h 7"/>
                <a:gd name="T2" fmla="*/ 3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2"/>
                    <a:pt x="5" y="0"/>
                    <a:pt x="3" y="0"/>
                  </a:cubicBezTo>
                  <a:cubicBezTo>
                    <a:pt x="1" y="0"/>
                    <a:pt x="0" y="1"/>
                    <a:pt x="0" y="3"/>
                  </a:cubicBezTo>
                  <a:cubicBezTo>
                    <a:pt x="1" y="4"/>
                    <a:pt x="2" y="6"/>
                    <a:pt x="4" y="7"/>
                  </a:cubicBezTo>
                  <a:cubicBezTo>
                    <a:pt x="5" y="6"/>
                    <a:pt x="7"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30">
              <a:extLst>
                <a:ext uri="{FF2B5EF4-FFF2-40B4-BE49-F238E27FC236}">
                  <a16:creationId xmlns:a16="http://schemas.microsoft.com/office/drawing/2014/main" id="{D58C1EC0-01C0-4DD6-8BE2-20F2B383A10F}"/>
                </a:ext>
              </a:extLst>
            </p:cNvPr>
            <p:cNvSpPr>
              <a:spLocks noChangeArrowheads="1"/>
            </p:cNvSpPr>
            <p:nvPr/>
          </p:nvSpPr>
          <p:spPr bwMode="auto">
            <a:xfrm>
              <a:off x="-1270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31">
              <a:extLst>
                <a:ext uri="{FF2B5EF4-FFF2-40B4-BE49-F238E27FC236}">
                  <a16:creationId xmlns:a16="http://schemas.microsoft.com/office/drawing/2014/main" id="{9B1BB310-D137-43BB-AC95-0E2E9C361696}"/>
                </a:ext>
              </a:extLst>
            </p:cNvPr>
            <p:cNvSpPr>
              <a:spLocks noChangeArrowheads="1"/>
            </p:cNvSpPr>
            <p:nvPr/>
          </p:nvSpPr>
          <p:spPr bwMode="auto">
            <a:xfrm>
              <a:off x="16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32">
              <a:extLst>
                <a:ext uri="{FF2B5EF4-FFF2-40B4-BE49-F238E27FC236}">
                  <a16:creationId xmlns:a16="http://schemas.microsoft.com/office/drawing/2014/main" id="{E0A9EBD8-A355-437E-B8E7-1A6262A5E118}"/>
                </a:ext>
              </a:extLst>
            </p:cNvPr>
            <p:cNvSpPr>
              <a:spLocks noChangeArrowheads="1"/>
            </p:cNvSpPr>
            <p:nvPr/>
          </p:nvSpPr>
          <p:spPr bwMode="auto">
            <a:xfrm>
              <a:off x="34607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133">
              <a:extLst>
                <a:ext uri="{FF2B5EF4-FFF2-40B4-BE49-F238E27FC236}">
                  <a16:creationId xmlns:a16="http://schemas.microsoft.com/office/drawing/2014/main" id="{FBA3FD8D-D92F-4E8C-9BEB-3FA956CC7FF8}"/>
                </a:ext>
              </a:extLst>
            </p:cNvPr>
            <p:cNvSpPr>
              <a:spLocks noChangeArrowheads="1"/>
            </p:cNvSpPr>
            <p:nvPr/>
          </p:nvSpPr>
          <p:spPr bwMode="auto">
            <a:xfrm>
              <a:off x="527050" y="1703388"/>
              <a:ext cx="77788"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34">
              <a:extLst>
                <a:ext uri="{FF2B5EF4-FFF2-40B4-BE49-F238E27FC236}">
                  <a16:creationId xmlns:a16="http://schemas.microsoft.com/office/drawing/2014/main" id="{A7F75432-AB67-4B97-A939-480A8EECE307}"/>
                </a:ext>
              </a:extLst>
            </p:cNvPr>
            <p:cNvSpPr>
              <a:spLocks noChangeArrowheads="1"/>
            </p:cNvSpPr>
            <p:nvPr/>
          </p:nvSpPr>
          <p:spPr bwMode="auto">
            <a:xfrm>
              <a:off x="70643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5">
              <a:extLst>
                <a:ext uri="{FF2B5EF4-FFF2-40B4-BE49-F238E27FC236}">
                  <a16:creationId xmlns:a16="http://schemas.microsoft.com/office/drawing/2014/main" id="{8489CA1F-8AFC-46B6-8469-2BF08F78B62C}"/>
                </a:ext>
              </a:extLst>
            </p:cNvPr>
            <p:cNvSpPr>
              <a:spLocks/>
            </p:cNvSpPr>
            <p:nvPr/>
          </p:nvSpPr>
          <p:spPr bwMode="auto">
            <a:xfrm>
              <a:off x="9525" y="1893888"/>
              <a:ext cx="55563" cy="46038"/>
            </a:xfrm>
            <a:custGeom>
              <a:avLst/>
              <a:gdLst>
                <a:gd name="T0" fmla="*/ 1 w 5"/>
                <a:gd name="T1" fmla="*/ 0 h 4"/>
                <a:gd name="T2" fmla="*/ 0 w 5"/>
                <a:gd name="T3" fmla="*/ 1 h 4"/>
                <a:gd name="T4" fmla="*/ 5 w 5"/>
                <a:gd name="T5" fmla="*/ 4 h 4"/>
                <a:gd name="T6" fmla="*/ 1 w 5"/>
                <a:gd name="T7" fmla="*/ 0 h 4"/>
              </a:gdLst>
              <a:ahLst/>
              <a:cxnLst>
                <a:cxn ang="0">
                  <a:pos x="T0" y="T1"/>
                </a:cxn>
                <a:cxn ang="0">
                  <a:pos x="T2" y="T3"/>
                </a:cxn>
                <a:cxn ang="0">
                  <a:pos x="T4" y="T5"/>
                </a:cxn>
                <a:cxn ang="0">
                  <a:pos x="T6" y="T7"/>
                </a:cxn>
              </a:cxnLst>
              <a:rect l="0" t="0" r="r" b="b"/>
              <a:pathLst>
                <a:path w="5" h="4">
                  <a:moveTo>
                    <a:pt x="1" y="0"/>
                  </a:moveTo>
                  <a:cubicBezTo>
                    <a:pt x="1" y="0"/>
                    <a:pt x="0" y="0"/>
                    <a:pt x="0" y="1"/>
                  </a:cubicBezTo>
                  <a:cubicBezTo>
                    <a:pt x="1" y="2"/>
                    <a:pt x="3" y="3"/>
                    <a:pt x="5" y="4"/>
                  </a:cubicBezTo>
                  <a:cubicBezTo>
                    <a:pt x="5" y="2"/>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36">
              <a:extLst>
                <a:ext uri="{FF2B5EF4-FFF2-40B4-BE49-F238E27FC236}">
                  <a16:creationId xmlns:a16="http://schemas.microsoft.com/office/drawing/2014/main" id="{D2005AAD-4AA8-4B51-BE39-C76BC7D1DAFE}"/>
                </a:ext>
              </a:extLst>
            </p:cNvPr>
            <p:cNvSpPr>
              <a:spLocks noChangeArrowheads="1"/>
            </p:cNvSpPr>
            <p:nvPr/>
          </p:nvSpPr>
          <p:spPr bwMode="auto">
            <a:xfrm>
              <a:off x="16668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37">
              <a:extLst>
                <a:ext uri="{FF2B5EF4-FFF2-40B4-BE49-F238E27FC236}">
                  <a16:creationId xmlns:a16="http://schemas.microsoft.com/office/drawing/2014/main" id="{973F093D-E96A-41F0-991E-211CD0CA2C8E}"/>
                </a:ext>
              </a:extLst>
            </p:cNvPr>
            <p:cNvSpPr>
              <a:spLocks noChangeArrowheads="1"/>
            </p:cNvSpPr>
            <p:nvPr/>
          </p:nvSpPr>
          <p:spPr bwMode="auto">
            <a:xfrm>
              <a:off x="34607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38">
              <a:extLst>
                <a:ext uri="{FF2B5EF4-FFF2-40B4-BE49-F238E27FC236}">
                  <a16:creationId xmlns:a16="http://schemas.microsoft.com/office/drawing/2014/main" id="{AD1B7113-348F-4CA1-AA9C-A0ACAF1F6E8F}"/>
                </a:ext>
              </a:extLst>
            </p:cNvPr>
            <p:cNvSpPr>
              <a:spLocks noChangeArrowheads="1"/>
            </p:cNvSpPr>
            <p:nvPr/>
          </p:nvSpPr>
          <p:spPr bwMode="auto">
            <a:xfrm>
              <a:off x="527050" y="1893888"/>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39">
              <a:extLst>
                <a:ext uri="{FF2B5EF4-FFF2-40B4-BE49-F238E27FC236}">
                  <a16:creationId xmlns:a16="http://schemas.microsoft.com/office/drawing/2014/main" id="{CFADD2A0-71B3-4673-8ABA-44C9504BB2CF}"/>
                </a:ext>
              </a:extLst>
            </p:cNvPr>
            <p:cNvSpPr>
              <a:spLocks noChangeArrowheads="1"/>
            </p:cNvSpPr>
            <p:nvPr/>
          </p:nvSpPr>
          <p:spPr bwMode="auto">
            <a:xfrm>
              <a:off x="706437"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0">
              <a:extLst>
                <a:ext uri="{FF2B5EF4-FFF2-40B4-BE49-F238E27FC236}">
                  <a16:creationId xmlns:a16="http://schemas.microsoft.com/office/drawing/2014/main" id="{FFEDB5D2-A39A-4882-99AB-62374CF17869}"/>
                </a:ext>
              </a:extLst>
            </p:cNvPr>
            <p:cNvSpPr>
              <a:spLocks/>
            </p:cNvSpPr>
            <p:nvPr/>
          </p:nvSpPr>
          <p:spPr bwMode="auto">
            <a:xfrm>
              <a:off x="538162" y="2097088"/>
              <a:ext cx="66675" cy="22225"/>
            </a:xfrm>
            <a:custGeom>
              <a:avLst/>
              <a:gdLst>
                <a:gd name="T0" fmla="*/ 3 w 6"/>
                <a:gd name="T1" fmla="*/ 0 h 2"/>
                <a:gd name="T2" fmla="*/ 0 w 6"/>
                <a:gd name="T3" fmla="*/ 1 h 2"/>
                <a:gd name="T4" fmla="*/ 6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2" y="0"/>
                    <a:pt x="1" y="0"/>
                    <a:pt x="0" y="1"/>
                  </a:cubicBezTo>
                  <a:cubicBezTo>
                    <a:pt x="2" y="1"/>
                    <a:pt x="4" y="1"/>
                    <a:pt x="6" y="2"/>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1">
              <a:extLst>
                <a:ext uri="{FF2B5EF4-FFF2-40B4-BE49-F238E27FC236}">
                  <a16:creationId xmlns:a16="http://schemas.microsoft.com/office/drawing/2014/main" id="{17176726-9E2D-43D9-B05A-E83773C37FE9}"/>
                </a:ext>
              </a:extLst>
            </p:cNvPr>
            <p:cNvSpPr>
              <a:spLocks/>
            </p:cNvSpPr>
            <p:nvPr/>
          </p:nvSpPr>
          <p:spPr bwMode="auto">
            <a:xfrm>
              <a:off x="717550" y="2097088"/>
              <a:ext cx="68263" cy="22225"/>
            </a:xfrm>
            <a:custGeom>
              <a:avLst/>
              <a:gdLst>
                <a:gd name="T0" fmla="*/ 3 w 6"/>
                <a:gd name="T1" fmla="*/ 0 h 2"/>
                <a:gd name="T2" fmla="*/ 0 w 6"/>
                <a:gd name="T3" fmla="*/ 2 h 2"/>
                <a:gd name="T4" fmla="*/ 3 w 6"/>
                <a:gd name="T5" fmla="*/ 2 h 2"/>
                <a:gd name="T6" fmla="*/ 6 w 6"/>
                <a:gd name="T7" fmla="*/ 2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1" y="0"/>
                    <a:pt x="0" y="1"/>
                    <a:pt x="0" y="2"/>
                  </a:cubicBezTo>
                  <a:cubicBezTo>
                    <a:pt x="1" y="2"/>
                    <a:pt x="2" y="2"/>
                    <a:pt x="3" y="2"/>
                  </a:cubicBezTo>
                  <a:cubicBezTo>
                    <a:pt x="4" y="2"/>
                    <a:pt x="5" y="2"/>
                    <a:pt x="6" y="2"/>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42">
              <a:extLst>
                <a:ext uri="{FF2B5EF4-FFF2-40B4-BE49-F238E27FC236}">
                  <a16:creationId xmlns:a16="http://schemas.microsoft.com/office/drawing/2014/main" id="{B49BC9AC-8C7D-4B81-B7D7-31884FDA9CE2}"/>
                </a:ext>
              </a:extLst>
            </p:cNvPr>
            <p:cNvSpPr>
              <a:spLocks noChangeArrowheads="1"/>
            </p:cNvSpPr>
            <p:nvPr/>
          </p:nvSpPr>
          <p:spPr bwMode="auto">
            <a:xfrm>
              <a:off x="885825"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43">
              <a:extLst>
                <a:ext uri="{FF2B5EF4-FFF2-40B4-BE49-F238E27FC236}">
                  <a16:creationId xmlns:a16="http://schemas.microsoft.com/office/drawing/2014/main" id="{76635999-BB29-425B-9E20-85C695D8541A}"/>
                </a:ext>
              </a:extLst>
            </p:cNvPr>
            <p:cNvSpPr>
              <a:spLocks noChangeArrowheads="1"/>
            </p:cNvSpPr>
            <p:nvPr/>
          </p:nvSpPr>
          <p:spPr bwMode="auto">
            <a:xfrm>
              <a:off x="1077912" y="9271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44">
              <a:extLst>
                <a:ext uri="{FF2B5EF4-FFF2-40B4-BE49-F238E27FC236}">
                  <a16:creationId xmlns:a16="http://schemas.microsoft.com/office/drawing/2014/main" id="{7496BF5A-3E60-42D2-9DEE-6FFEF3B08A34}"/>
                </a:ext>
              </a:extLst>
            </p:cNvPr>
            <p:cNvSpPr>
              <a:spLocks noChangeArrowheads="1"/>
            </p:cNvSpPr>
            <p:nvPr/>
          </p:nvSpPr>
          <p:spPr bwMode="auto">
            <a:xfrm>
              <a:off x="125730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45">
              <a:extLst>
                <a:ext uri="{FF2B5EF4-FFF2-40B4-BE49-F238E27FC236}">
                  <a16:creationId xmlns:a16="http://schemas.microsoft.com/office/drawing/2014/main" id="{E2490331-1E67-48E7-BCD0-9FA96A372D47}"/>
                </a:ext>
              </a:extLst>
            </p:cNvPr>
            <p:cNvSpPr>
              <a:spLocks noChangeArrowheads="1"/>
            </p:cNvSpPr>
            <p:nvPr/>
          </p:nvSpPr>
          <p:spPr bwMode="auto">
            <a:xfrm>
              <a:off x="143668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46">
              <a:extLst>
                <a:ext uri="{FF2B5EF4-FFF2-40B4-BE49-F238E27FC236}">
                  <a16:creationId xmlns:a16="http://schemas.microsoft.com/office/drawing/2014/main" id="{D465022A-C28B-4847-9B6F-5FC0DF09B4E0}"/>
                </a:ext>
              </a:extLst>
            </p:cNvPr>
            <p:cNvSpPr>
              <a:spLocks noChangeArrowheads="1"/>
            </p:cNvSpPr>
            <p:nvPr/>
          </p:nvSpPr>
          <p:spPr bwMode="auto">
            <a:xfrm>
              <a:off x="1617662" y="9271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47">
              <a:extLst>
                <a:ext uri="{FF2B5EF4-FFF2-40B4-BE49-F238E27FC236}">
                  <a16:creationId xmlns:a16="http://schemas.microsoft.com/office/drawing/2014/main" id="{AE4F6A52-F6F9-4E1C-9A39-CA58FA722227}"/>
                </a:ext>
              </a:extLst>
            </p:cNvPr>
            <p:cNvSpPr>
              <a:spLocks noChangeArrowheads="1"/>
            </p:cNvSpPr>
            <p:nvPr/>
          </p:nvSpPr>
          <p:spPr bwMode="auto">
            <a:xfrm>
              <a:off x="1797050"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48">
              <a:extLst>
                <a:ext uri="{FF2B5EF4-FFF2-40B4-BE49-F238E27FC236}">
                  <a16:creationId xmlns:a16="http://schemas.microsoft.com/office/drawing/2014/main" id="{92903EFA-E378-4F90-9E7D-E036D95CE202}"/>
                </a:ext>
              </a:extLst>
            </p:cNvPr>
            <p:cNvSpPr>
              <a:spLocks noChangeArrowheads="1"/>
            </p:cNvSpPr>
            <p:nvPr/>
          </p:nvSpPr>
          <p:spPr bwMode="auto">
            <a:xfrm>
              <a:off x="1976437" y="9271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49">
              <a:extLst>
                <a:ext uri="{FF2B5EF4-FFF2-40B4-BE49-F238E27FC236}">
                  <a16:creationId xmlns:a16="http://schemas.microsoft.com/office/drawing/2014/main" id="{E4EFCC73-274B-40D4-970D-6E8E72DA5A9D}"/>
                </a:ext>
              </a:extLst>
            </p:cNvPr>
            <p:cNvSpPr>
              <a:spLocks noChangeArrowheads="1"/>
            </p:cNvSpPr>
            <p:nvPr/>
          </p:nvSpPr>
          <p:spPr bwMode="auto">
            <a:xfrm>
              <a:off x="885825"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150">
              <a:extLst>
                <a:ext uri="{FF2B5EF4-FFF2-40B4-BE49-F238E27FC236}">
                  <a16:creationId xmlns:a16="http://schemas.microsoft.com/office/drawing/2014/main" id="{233D87D3-C82C-4409-AAEE-A8957E86BE76}"/>
                </a:ext>
              </a:extLst>
            </p:cNvPr>
            <p:cNvSpPr>
              <a:spLocks noChangeArrowheads="1"/>
            </p:cNvSpPr>
            <p:nvPr/>
          </p:nvSpPr>
          <p:spPr bwMode="auto">
            <a:xfrm>
              <a:off x="1077912" y="11176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151">
              <a:extLst>
                <a:ext uri="{FF2B5EF4-FFF2-40B4-BE49-F238E27FC236}">
                  <a16:creationId xmlns:a16="http://schemas.microsoft.com/office/drawing/2014/main" id="{D0A0401A-9D14-416C-ABA6-CD76DDBDCD98}"/>
                </a:ext>
              </a:extLst>
            </p:cNvPr>
            <p:cNvSpPr>
              <a:spLocks noChangeArrowheads="1"/>
            </p:cNvSpPr>
            <p:nvPr/>
          </p:nvSpPr>
          <p:spPr bwMode="auto">
            <a:xfrm>
              <a:off x="125730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152">
              <a:extLst>
                <a:ext uri="{FF2B5EF4-FFF2-40B4-BE49-F238E27FC236}">
                  <a16:creationId xmlns:a16="http://schemas.microsoft.com/office/drawing/2014/main" id="{43FE2491-93B1-455A-B920-E32C00F409DE}"/>
                </a:ext>
              </a:extLst>
            </p:cNvPr>
            <p:cNvSpPr>
              <a:spLocks noChangeArrowheads="1"/>
            </p:cNvSpPr>
            <p:nvPr/>
          </p:nvSpPr>
          <p:spPr bwMode="auto">
            <a:xfrm>
              <a:off x="1436687"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153">
              <a:extLst>
                <a:ext uri="{FF2B5EF4-FFF2-40B4-BE49-F238E27FC236}">
                  <a16:creationId xmlns:a16="http://schemas.microsoft.com/office/drawing/2014/main" id="{722B62C1-8D29-406F-904D-7EA37893266C}"/>
                </a:ext>
              </a:extLst>
            </p:cNvPr>
            <p:cNvSpPr>
              <a:spLocks noChangeArrowheads="1"/>
            </p:cNvSpPr>
            <p:nvPr/>
          </p:nvSpPr>
          <p:spPr bwMode="auto">
            <a:xfrm>
              <a:off x="1617662" y="11176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154">
              <a:extLst>
                <a:ext uri="{FF2B5EF4-FFF2-40B4-BE49-F238E27FC236}">
                  <a16:creationId xmlns:a16="http://schemas.microsoft.com/office/drawing/2014/main" id="{D9CEE89D-35B5-49B2-BD4A-3E9396D03368}"/>
                </a:ext>
              </a:extLst>
            </p:cNvPr>
            <p:cNvSpPr>
              <a:spLocks noChangeArrowheads="1"/>
            </p:cNvSpPr>
            <p:nvPr/>
          </p:nvSpPr>
          <p:spPr bwMode="auto">
            <a:xfrm>
              <a:off x="1797050" y="11176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55">
              <a:extLst>
                <a:ext uri="{FF2B5EF4-FFF2-40B4-BE49-F238E27FC236}">
                  <a16:creationId xmlns:a16="http://schemas.microsoft.com/office/drawing/2014/main" id="{4C62F269-1FFC-4B86-AFC8-60F55367C50C}"/>
                </a:ext>
              </a:extLst>
            </p:cNvPr>
            <p:cNvSpPr>
              <a:spLocks/>
            </p:cNvSpPr>
            <p:nvPr/>
          </p:nvSpPr>
          <p:spPr bwMode="auto">
            <a:xfrm>
              <a:off x="1976437" y="1117600"/>
              <a:ext cx="68263" cy="79375"/>
            </a:xfrm>
            <a:custGeom>
              <a:avLst/>
              <a:gdLst>
                <a:gd name="T0" fmla="*/ 4 w 6"/>
                <a:gd name="T1" fmla="*/ 0 h 7"/>
                <a:gd name="T2" fmla="*/ 0 w 6"/>
                <a:gd name="T3" fmla="*/ 4 h 7"/>
                <a:gd name="T4" fmla="*/ 4 w 6"/>
                <a:gd name="T5" fmla="*/ 7 h 7"/>
                <a:gd name="T6" fmla="*/ 5 w 6"/>
                <a:gd name="T7" fmla="*/ 7 h 7"/>
                <a:gd name="T8" fmla="*/ 6 w 6"/>
                <a:gd name="T9" fmla="*/ 2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cubicBezTo>
                    <a:pt x="2" y="0"/>
                    <a:pt x="0" y="2"/>
                    <a:pt x="0" y="4"/>
                  </a:cubicBezTo>
                  <a:cubicBezTo>
                    <a:pt x="0" y="6"/>
                    <a:pt x="2" y="7"/>
                    <a:pt x="4" y="7"/>
                  </a:cubicBezTo>
                  <a:cubicBezTo>
                    <a:pt x="4" y="7"/>
                    <a:pt x="5" y="7"/>
                    <a:pt x="5" y="7"/>
                  </a:cubicBezTo>
                  <a:cubicBezTo>
                    <a:pt x="5" y="5"/>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156">
              <a:extLst>
                <a:ext uri="{FF2B5EF4-FFF2-40B4-BE49-F238E27FC236}">
                  <a16:creationId xmlns:a16="http://schemas.microsoft.com/office/drawing/2014/main" id="{884A4BC5-487F-4AE9-9CAB-C6805753D9E3}"/>
                </a:ext>
              </a:extLst>
            </p:cNvPr>
            <p:cNvSpPr>
              <a:spLocks noChangeArrowheads="1"/>
            </p:cNvSpPr>
            <p:nvPr/>
          </p:nvSpPr>
          <p:spPr bwMode="auto">
            <a:xfrm>
              <a:off x="885825"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157">
              <a:extLst>
                <a:ext uri="{FF2B5EF4-FFF2-40B4-BE49-F238E27FC236}">
                  <a16:creationId xmlns:a16="http://schemas.microsoft.com/office/drawing/2014/main" id="{F35F1E7D-E8FF-465F-8DD7-F185FD0374AD}"/>
                </a:ext>
              </a:extLst>
            </p:cNvPr>
            <p:cNvSpPr>
              <a:spLocks noChangeArrowheads="1"/>
            </p:cNvSpPr>
            <p:nvPr/>
          </p:nvSpPr>
          <p:spPr bwMode="auto">
            <a:xfrm>
              <a:off x="1077912" y="1320800"/>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158">
              <a:extLst>
                <a:ext uri="{FF2B5EF4-FFF2-40B4-BE49-F238E27FC236}">
                  <a16:creationId xmlns:a16="http://schemas.microsoft.com/office/drawing/2014/main" id="{9D0816E6-AFE9-4F3E-9BFA-0C71E89325E3}"/>
                </a:ext>
              </a:extLst>
            </p:cNvPr>
            <p:cNvSpPr>
              <a:spLocks noChangeArrowheads="1"/>
            </p:cNvSpPr>
            <p:nvPr/>
          </p:nvSpPr>
          <p:spPr bwMode="auto">
            <a:xfrm>
              <a:off x="125730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159">
              <a:extLst>
                <a:ext uri="{FF2B5EF4-FFF2-40B4-BE49-F238E27FC236}">
                  <a16:creationId xmlns:a16="http://schemas.microsoft.com/office/drawing/2014/main" id="{427EB365-519E-4D15-A6CC-02C55CD60E45}"/>
                </a:ext>
              </a:extLst>
            </p:cNvPr>
            <p:cNvSpPr>
              <a:spLocks noChangeArrowheads="1"/>
            </p:cNvSpPr>
            <p:nvPr/>
          </p:nvSpPr>
          <p:spPr bwMode="auto">
            <a:xfrm>
              <a:off x="1436687"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160">
              <a:extLst>
                <a:ext uri="{FF2B5EF4-FFF2-40B4-BE49-F238E27FC236}">
                  <a16:creationId xmlns:a16="http://schemas.microsoft.com/office/drawing/2014/main" id="{9C7558AD-459C-4DF6-AC90-35EDB968DEFD}"/>
                </a:ext>
              </a:extLst>
            </p:cNvPr>
            <p:cNvSpPr>
              <a:spLocks noChangeArrowheads="1"/>
            </p:cNvSpPr>
            <p:nvPr/>
          </p:nvSpPr>
          <p:spPr bwMode="auto">
            <a:xfrm>
              <a:off x="1617662" y="1320800"/>
              <a:ext cx="777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161">
              <a:extLst>
                <a:ext uri="{FF2B5EF4-FFF2-40B4-BE49-F238E27FC236}">
                  <a16:creationId xmlns:a16="http://schemas.microsoft.com/office/drawing/2014/main" id="{B96E2DA3-0956-4ACF-BC02-317C742B8F94}"/>
                </a:ext>
              </a:extLst>
            </p:cNvPr>
            <p:cNvSpPr>
              <a:spLocks noChangeArrowheads="1"/>
            </p:cNvSpPr>
            <p:nvPr/>
          </p:nvSpPr>
          <p:spPr bwMode="auto">
            <a:xfrm>
              <a:off x="1797050" y="1320800"/>
              <a:ext cx="793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162">
              <a:extLst>
                <a:ext uri="{FF2B5EF4-FFF2-40B4-BE49-F238E27FC236}">
                  <a16:creationId xmlns:a16="http://schemas.microsoft.com/office/drawing/2014/main" id="{D3F7D4BF-B2C1-4BA3-8672-F3419F309AE1}"/>
                </a:ext>
              </a:extLst>
            </p:cNvPr>
            <p:cNvSpPr>
              <a:spLocks noChangeArrowheads="1"/>
            </p:cNvSpPr>
            <p:nvPr/>
          </p:nvSpPr>
          <p:spPr bwMode="auto">
            <a:xfrm>
              <a:off x="885825"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163">
              <a:extLst>
                <a:ext uri="{FF2B5EF4-FFF2-40B4-BE49-F238E27FC236}">
                  <a16:creationId xmlns:a16="http://schemas.microsoft.com/office/drawing/2014/main" id="{E0D4E7E8-0F30-4742-8C9E-F89DDF320B00}"/>
                </a:ext>
              </a:extLst>
            </p:cNvPr>
            <p:cNvSpPr>
              <a:spLocks noChangeArrowheads="1"/>
            </p:cNvSpPr>
            <p:nvPr/>
          </p:nvSpPr>
          <p:spPr bwMode="auto">
            <a:xfrm>
              <a:off x="1077912" y="1511300"/>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164">
              <a:extLst>
                <a:ext uri="{FF2B5EF4-FFF2-40B4-BE49-F238E27FC236}">
                  <a16:creationId xmlns:a16="http://schemas.microsoft.com/office/drawing/2014/main" id="{63A77418-29E2-47D0-B223-C29D1D622355}"/>
                </a:ext>
              </a:extLst>
            </p:cNvPr>
            <p:cNvSpPr>
              <a:spLocks noChangeArrowheads="1"/>
            </p:cNvSpPr>
            <p:nvPr/>
          </p:nvSpPr>
          <p:spPr bwMode="auto">
            <a:xfrm>
              <a:off x="1257300"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165">
              <a:extLst>
                <a:ext uri="{FF2B5EF4-FFF2-40B4-BE49-F238E27FC236}">
                  <a16:creationId xmlns:a16="http://schemas.microsoft.com/office/drawing/2014/main" id="{1B1A677F-F61B-41F4-8B31-7AE98717D6DE}"/>
                </a:ext>
              </a:extLst>
            </p:cNvPr>
            <p:cNvSpPr>
              <a:spLocks noChangeArrowheads="1"/>
            </p:cNvSpPr>
            <p:nvPr/>
          </p:nvSpPr>
          <p:spPr bwMode="auto">
            <a:xfrm>
              <a:off x="1436687" y="1511300"/>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166">
              <a:extLst>
                <a:ext uri="{FF2B5EF4-FFF2-40B4-BE49-F238E27FC236}">
                  <a16:creationId xmlns:a16="http://schemas.microsoft.com/office/drawing/2014/main" id="{CF31EA72-8F83-4D54-B9EA-00038703BCE9}"/>
                </a:ext>
              </a:extLst>
            </p:cNvPr>
            <p:cNvSpPr>
              <a:spLocks noChangeArrowheads="1"/>
            </p:cNvSpPr>
            <p:nvPr/>
          </p:nvSpPr>
          <p:spPr bwMode="auto">
            <a:xfrm>
              <a:off x="1617662" y="1511300"/>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67">
              <a:extLst>
                <a:ext uri="{FF2B5EF4-FFF2-40B4-BE49-F238E27FC236}">
                  <a16:creationId xmlns:a16="http://schemas.microsoft.com/office/drawing/2014/main" id="{03885AE5-5EC8-4A77-A30C-0D6A4A3A8C5C}"/>
                </a:ext>
              </a:extLst>
            </p:cNvPr>
            <p:cNvSpPr>
              <a:spLocks/>
            </p:cNvSpPr>
            <p:nvPr/>
          </p:nvSpPr>
          <p:spPr bwMode="auto">
            <a:xfrm>
              <a:off x="1797050" y="1511300"/>
              <a:ext cx="68263" cy="68263"/>
            </a:xfrm>
            <a:custGeom>
              <a:avLst/>
              <a:gdLst>
                <a:gd name="T0" fmla="*/ 4 w 6"/>
                <a:gd name="T1" fmla="*/ 0 h 6"/>
                <a:gd name="T2" fmla="*/ 0 w 6"/>
                <a:gd name="T3" fmla="*/ 3 h 6"/>
                <a:gd name="T4" fmla="*/ 3 w 6"/>
                <a:gd name="T5" fmla="*/ 6 h 6"/>
                <a:gd name="T6" fmla="*/ 6 w 6"/>
                <a:gd name="T7" fmla="*/ 1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2" y="0"/>
                    <a:pt x="0" y="1"/>
                    <a:pt x="0" y="3"/>
                  </a:cubicBezTo>
                  <a:cubicBezTo>
                    <a:pt x="0" y="5"/>
                    <a:pt x="1" y="6"/>
                    <a:pt x="3" y="6"/>
                  </a:cubicBezTo>
                  <a:cubicBezTo>
                    <a:pt x="4" y="5"/>
                    <a:pt x="5" y="3"/>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168">
              <a:extLst>
                <a:ext uri="{FF2B5EF4-FFF2-40B4-BE49-F238E27FC236}">
                  <a16:creationId xmlns:a16="http://schemas.microsoft.com/office/drawing/2014/main" id="{0F6C9CAD-0E5D-4037-B17E-5FF6B26D6DCC}"/>
                </a:ext>
              </a:extLst>
            </p:cNvPr>
            <p:cNvSpPr>
              <a:spLocks noChangeArrowheads="1"/>
            </p:cNvSpPr>
            <p:nvPr/>
          </p:nvSpPr>
          <p:spPr bwMode="auto">
            <a:xfrm>
              <a:off x="885825"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169">
              <a:extLst>
                <a:ext uri="{FF2B5EF4-FFF2-40B4-BE49-F238E27FC236}">
                  <a16:creationId xmlns:a16="http://schemas.microsoft.com/office/drawing/2014/main" id="{CD572AA7-1438-4DA7-BDB9-A8142FFF1B4C}"/>
                </a:ext>
              </a:extLst>
            </p:cNvPr>
            <p:cNvSpPr>
              <a:spLocks noChangeArrowheads="1"/>
            </p:cNvSpPr>
            <p:nvPr/>
          </p:nvSpPr>
          <p:spPr bwMode="auto">
            <a:xfrm>
              <a:off x="1077912" y="1703388"/>
              <a:ext cx="666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170">
              <a:extLst>
                <a:ext uri="{FF2B5EF4-FFF2-40B4-BE49-F238E27FC236}">
                  <a16:creationId xmlns:a16="http://schemas.microsoft.com/office/drawing/2014/main" id="{9B7D9899-65B7-4732-9B7B-733D40227451}"/>
                </a:ext>
              </a:extLst>
            </p:cNvPr>
            <p:cNvSpPr>
              <a:spLocks noChangeArrowheads="1"/>
            </p:cNvSpPr>
            <p:nvPr/>
          </p:nvSpPr>
          <p:spPr bwMode="auto">
            <a:xfrm>
              <a:off x="1257300"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171">
              <a:extLst>
                <a:ext uri="{FF2B5EF4-FFF2-40B4-BE49-F238E27FC236}">
                  <a16:creationId xmlns:a16="http://schemas.microsoft.com/office/drawing/2014/main" id="{E4754CA5-589D-4DE9-908C-1F421743513D}"/>
                </a:ext>
              </a:extLst>
            </p:cNvPr>
            <p:cNvSpPr>
              <a:spLocks noChangeArrowheads="1"/>
            </p:cNvSpPr>
            <p:nvPr/>
          </p:nvSpPr>
          <p:spPr bwMode="auto">
            <a:xfrm>
              <a:off x="1436687" y="170338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2">
              <a:extLst>
                <a:ext uri="{FF2B5EF4-FFF2-40B4-BE49-F238E27FC236}">
                  <a16:creationId xmlns:a16="http://schemas.microsoft.com/office/drawing/2014/main" id="{489600AB-08D4-4743-AEDB-C01E7B92B2E2}"/>
                </a:ext>
              </a:extLst>
            </p:cNvPr>
            <p:cNvSpPr>
              <a:spLocks/>
            </p:cNvSpPr>
            <p:nvPr/>
          </p:nvSpPr>
          <p:spPr bwMode="auto">
            <a:xfrm>
              <a:off x="1617662" y="1703388"/>
              <a:ext cx="77788" cy="77788"/>
            </a:xfrm>
            <a:custGeom>
              <a:avLst/>
              <a:gdLst>
                <a:gd name="T0" fmla="*/ 4 w 7"/>
                <a:gd name="T1" fmla="*/ 0 h 7"/>
                <a:gd name="T2" fmla="*/ 0 w 7"/>
                <a:gd name="T3" fmla="*/ 3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2" y="0"/>
                    <a:pt x="0" y="2"/>
                    <a:pt x="0" y="3"/>
                  </a:cubicBezTo>
                  <a:cubicBezTo>
                    <a:pt x="0" y="5"/>
                    <a:pt x="1" y="6"/>
                    <a:pt x="3" y="7"/>
                  </a:cubicBezTo>
                  <a:cubicBezTo>
                    <a:pt x="4" y="6"/>
                    <a:pt x="6" y="4"/>
                    <a:pt x="7" y="3"/>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173">
              <a:extLst>
                <a:ext uri="{FF2B5EF4-FFF2-40B4-BE49-F238E27FC236}">
                  <a16:creationId xmlns:a16="http://schemas.microsoft.com/office/drawing/2014/main" id="{0B18D51B-21B2-491F-ABA5-6581D5293ABA}"/>
                </a:ext>
              </a:extLst>
            </p:cNvPr>
            <p:cNvSpPr>
              <a:spLocks noChangeArrowheads="1"/>
            </p:cNvSpPr>
            <p:nvPr/>
          </p:nvSpPr>
          <p:spPr bwMode="auto">
            <a:xfrm>
              <a:off x="885825"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174">
              <a:extLst>
                <a:ext uri="{FF2B5EF4-FFF2-40B4-BE49-F238E27FC236}">
                  <a16:creationId xmlns:a16="http://schemas.microsoft.com/office/drawing/2014/main" id="{AA958685-9518-47F6-B9D0-FFF8E955B39D}"/>
                </a:ext>
              </a:extLst>
            </p:cNvPr>
            <p:cNvSpPr>
              <a:spLocks noChangeArrowheads="1"/>
            </p:cNvSpPr>
            <p:nvPr/>
          </p:nvSpPr>
          <p:spPr bwMode="auto">
            <a:xfrm>
              <a:off x="1077912" y="1893888"/>
              <a:ext cx="666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175">
              <a:extLst>
                <a:ext uri="{FF2B5EF4-FFF2-40B4-BE49-F238E27FC236}">
                  <a16:creationId xmlns:a16="http://schemas.microsoft.com/office/drawing/2014/main" id="{19498ADB-7E3C-45EC-81A6-7F92CC100F4C}"/>
                </a:ext>
              </a:extLst>
            </p:cNvPr>
            <p:cNvSpPr>
              <a:spLocks noChangeArrowheads="1"/>
            </p:cNvSpPr>
            <p:nvPr/>
          </p:nvSpPr>
          <p:spPr bwMode="auto">
            <a:xfrm>
              <a:off x="1257300" y="1893888"/>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76">
              <a:extLst>
                <a:ext uri="{FF2B5EF4-FFF2-40B4-BE49-F238E27FC236}">
                  <a16:creationId xmlns:a16="http://schemas.microsoft.com/office/drawing/2014/main" id="{476702B6-5E64-4A25-B1B3-F8B3ABC83657}"/>
                </a:ext>
              </a:extLst>
            </p:cNvPr>
            <p:cNvSpPr>
              <a:spLocks/>
            </p:cNvSpPr>
            <p:nvPr/>
          </p:nvSpPr>
          <p:spPr bwMode="auto">
            <a:xfrm>
              <a:off x="1436687" y="1893888"/>
              <a:ext cx="57150" cy="46038"/>
            </a:xfrm>
            <a:custGeom>
              <a:avLst/>
              <a:gdLst>
                <a:gd name="T0" fmla="*/ 0 w 5"/>
                <a:gd name="T1" fmla="*/ 4 h 4"/>
                <a:gd name="T2" fmla="*/ 5 w 5"/>
                <a:gd name="T3" fmla="*/ 1 h 4"/>
                <a:gd name="T4" fmla="*/ 3 w 5"/>
                <a:gd name="T5" fmla="*/ 0 h 4"/>
                <a:gd name="T6" fmla="*/ 0 w 5"/>
                <a:gd name="T7" fmla="*/ 4 h 4"/>
              </a:gdLst>
              <a:ahLst/>
              <a:cxnLst>
                <a:cxn ang="0">
                  <a:pos x="T0" y="T1"/>
                </a:cxn>
                <a:cxn ang="0">
                  <a:pos x="T2" y="T3"/>
                </a:cxn>
                <a:cxn ang="0">
                  <a:pos x="T4" y="T5"/>
                </a:cxn>
                <a:cxn ang="0">
                  <a:pos x="T6" y="T7"/>
                </a:cxn>
              </a:cxnLst>
              <a:rect l="0" t="0" r="r" b="b"/>
              <a:pathLst>
                <a:path w="5" h="4">
                  <a:moveTo>
                    <a:pt x="0" y="4"/>
                  </a:moveTo>
                  <a:cubicBezTo>
                    <a:pt x="2" y="3"/>
                    <a:pt x="3" y="2"/>
                    <a:pt x="5" y="1"/>
                  </a:cubicBezTo>
                  <a:cubicBezTo>
                    <a:pt x="4" y="0"/>
                    <a:pt x="4"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77">
              <a:extLst>
                <a:ext uri="{FF2B5EF4-FFF2-40B4-BE49-F238E27FC236}">
                  <a16:creationId xmlns:a16="http://schemas.microsoft.com/office/drawing/2014/main" id="{2FAE088B-B712-4D21-B059-C544C7719BAB}"/>
                </a:ext>
              </a:extLst>
            </p:cNvPr>
            <p:cNvSpPr>
              <a:spLocks/>
            </p:cNvSpPr>
            <p:nvPr/>
          </p:nvSpPr>
          <p:spPr bwMode="auto">
            <a:xfrm>
              <a:off x="896937" y="2097088"/>
              <a:ext cx="68263" cy="22225"/>
            </a:xfrm>
            <a:custGeom>
              <a:avLst/>
              <a:gdLst>
                <a:gd name="T0" fmla="*/ 3 w 6"/>
                <a:gd name="T1" fmla="*/ 0 h 2"/>
                <a:gd name="T2" fmla="*/ 0 w 6"/>
                <a:gd name="T3" fmla="*/ 2 h 2"/>
                <a:gd name="T4" fmla="*/ 6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0" y="2"/>
                  </a:cubicBezTo>
                  <a:cubicBezTo>
                    <a:pt x="2" y="1"/>
                    <a:pt x="4" y="1"/>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a:extLst>
              <a:ext uri="{FF2B5EF4-FFF2-40B4-BE49-F238E27FC236}">
                <a16:creationId xmlns:a16="http://schemas.microsoft.com/office/drawing/2014/main" id="{BE8CEAFC-DE13-49B0-9A44-14A2DA8262D2}"/>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t="25779" b="46391"/>
          <a:stretch/>
        </p:blipFill>
        <p:spPr>
          <a:xfrm>
            <a:off x="0" y="5170714"/>
            <a:ext cx="12192000" cy="1687286"/>
          </a:xfrm>
          <a:prstGeom prst="rect">
            <a:avLst/>
          </a:prstGeom>
        </p:spPr>
      </p:pic>
      <p:sp>
        <p:nvSpPr>
          <p:cNvPr id="83" name="Rectangle 82">
            <a:extLst>
              <a:ext uri="{FF2B5EF4-FFF2-40B4-BE49-F238E27FC236}">
                <a16:creationId xmlns:a16="http://schemas.microsoft.com/office/drawing/2014/main" id="{FBC47BC0-7BCB-4CFD-874C-611777384FAF}"/>
              </a:ext>
            </a:extLst>
          </p:cNvPr>
          <p:cNvSpPr/>
          <p:nvPr/>
        </p:nvSpPr>
        <p:spPr>
          <a:xfrm>
            <a:off x="7871637" y="447040"/>
            <a:ext cx="3890924" cy="5963920"/>
          </a:xfrm>
          <a:prstGeom prst="rect">
            <a:avLst/>
          </a:prstGeom>
          <a:gradFill>
            <a:gsLst>
              <a:gs pos="6000">
                <a:schemeClr val="accent1">
                  <a:alpha val="68000"/>
                </a:schemeClr>
              </a:gs>
              <a:gs pos="92000">
                <a:schemeClr val="accent2">
                  <a:alpha val="8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920240" rIns="182880" rtlCol="0" anchor="t" anchorCtr="0"/>
          <a:lstStyle/>
          <a:p>
            <a:pPr algn="ctr"/>
            <a:r>
              <a:rPr lang="en-US" sz="4000" spc="300" dirty="0">
                <a:latin typeface="+mj-lt"/>
              </a:rPr>
              <a:t>PLANNING – WHAT DOES THIS MEAN?</a:t>
            </a:r>
          </a:p>
        </p:txBody>
      </p:sp>
      <p:pic>
        <p:nvPicPr>
          <p:cNvPr id="332" name="Graphic 331">
            <a:extLst>
              <a:ext uri="{FF2B5EF4-FFF2-40B4-BE49-F238E27FC236}">
                <a16:creationId xmlns:a16="http://schemas.microsoft.com/office/drawing/2014/main" id="{55DA138A-34BD-4B0C-8BE8-95BB02E261A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805179" y="6365833"/>
            <a:ext cx="2184720" cy="512934"/>
          </a:xfrm>
          <a:prstGeom prst="rect">
            <a:avLst/>
          </a:prstGeom>
        </p:spPr>
      </p:pic>
      <p:pic>
        <p:nvPicPr>
          <p:cNvPr id="333" name="Graphic 332">
            <a:extLst>
              <a:ext uri="{FF2B5EF4-FFF2-40B4-BE49-F238E27FC236}">
                <a16:creationId xmlns:a16="http://schemas.microsoft.com/office/drawing/2014/main" id="{BD8E8CED-3032-4A15-915C-20A74DCCFD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5400000" flipV="1">
            <a:off x="-119486" y="6365833"/>
            <a:ext cx="2184720" cy="512934"/>
          </a:xfrm>
          <a:prstGeom prst="rect">
            <a:avLst/>
          </a:prstGeom>
        </p:spPr>
      </p:pic>
      <p:sp>
        <p:nvSpPr>
          <p:cNvPr id="104" name="Content Placeholder 2">
            <a:extLst>
              <a:ext uri="{FF2B5EF4-FFF2-40B4-BE49-F238E27FC236}">
                <a16:creationId xmlns:a16="http://schemas.microsoft.com/office/drawing/2014/main" id="{F7106BCA-0974-4B4F-AC8B-567988352692}"/>
              </a:ext>
            </a:extLst>
          </p:cNvPr>
          <p:cNvSpPr txBox="1">
            <a:spLocks/>
          </p:cNvSpPr>
          <p:nvPr/>
        </p:nvSpPr>
        <p:spPr>
          <a:xfrm>
            <a:off x="212764" y="457926"/>
            <a:ext cx="7553501" cy="460638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400"/>
              </a:spcAft>
              <a:buFont typeface="Arial" panose="020B0604020202020204" pitchFamily="34" charset="0"/>
              <a:buNone/>
            </a:pPr>
            <a:r>
              <a:rPr lang="en-GB" sz="2000" b="1" dirty="0">
                <a:solidFill>
                  <a:schemeClr val="accent1"/>
                </a:solidFill>
              </a:rPr>
              <a:t>Personal Planning</a:t>
            </a:r>
          </a:p>
          <a:p>
            <a:pPr>
              <a:lnSpc>
                <a:spcPct val="100000"/>
              </a:lnSpc>
              <a:spcBef>
                <a:spcPts val="600"/>
              </a:spcBef>
              <a:spcAft>
                <a:spcPts val="400"/>
              </a:spcAft>
            </a:pPr>
            <a:r>
              <a:rPr lang="en-GB" sz="1700" dirty="0">
                <a:solidFill>
                  <a:schemeClr val="tx1">
                    <a:lumMod val="75000"/>
                    <a:lumOff val="25000"/>
                  </a:schemeClr>
                </a:solidFill>
              </a:rPr>
              <a:t>All too often people entering retirement do not place enough emphasis on personal planning to ensure they maximise their opportunities. So take the time now -- at an early stage in your planning process -- </a:t>
            </a:r>
            <a:r>
              <a:rPr lang="en-GB" sz="1700" b="1" dirty="0">
                <a:solidFill>
                  <a:schemeClr val="accent1"/>
                </a:solidFill>
              </a:rPr>
              <a:t>to think about the choices you have about how you would like to spend your time during retirement.</a:t>
            </a:r>
          </a:p>
          <a:p>
            <a:pPr marL="522288" lvl="2" indent="-293688">
              <a:lnSpc>
                <a:spcPct val="100000"/>
              </a:lnSpc>
              <a:spcBef>
                <a:spcPts val="600"/>
              </a:spcBef>
              <a:spcAft>
                <a:spcPts val="400"/>
              </a:spcAft>
              <a:buFont typeface="Arial Narrow" panose="020B0606020202030204" pitchFamily="34" charset="0"/>
              <a:buChar char="−"/>
            </a:pPr>
            <a:r>
              <a:rPr lang="en-GB" sz="1700" dirty="0">
                <a:solidFill>
                  <a:schemeClr val="tx1">
                    <a:lumMod val="75000"/>
                    <a:lumOff val="25000"/>
                  </a:schemeClr>
                </a:solidFill>
              </a:rPr>
              <a:t>Do you want to volunteer at a local hospital? </a:t>
            </a:r>
          </a:p>
          <a:p>
            <a:pPr marL="522288" lvl="2" indent="-293688">
              <a:lnSpc>
                <a:spcPct val="100000"/>
              </a:lnSpc>
              <a:spcBef>
                <a:spcPts val="600"/>
              </a:spcBef>
              <a:spcAft>
                <a:spcPts val="400"/>
              </a:spcAft>
              <a:buFont typeface="Arial Narrow" panose="020B0606020202030204" pitchFamily="34" charset="0"/>
              <a:buChar char="−"/>
            </a:pPr>
            <a:r>
              <a:rPr lang="en-GB" sz="1700" dirty="0">
                <a:solidFill>
                  <a:schemeClr val="tx1">
                    <a:lumMod val="75000"/>
                    <a:lumOff val="25000"/>
                  </a:schemeClr>
                </a:solidFill>
              </a:rPr>
              <a:t>Take up that hobby you were always interested in, but never had the time </a:t>
            </a:r>
            <a:br>
              <a:rPr lang="en-GB" sz="1700" dirty="0">
                <a:solidFill>
                  <a:schemeClr val="tx1">
                    <a:lumMod val="75000"/>
                    <a:lumOff val="25000"/>
                  </a:schemeClr>
                </a:solidFill>
              </a:rPr>
            </a:br>
            <a:r>
              <a:rPr lang="en-GB" sz="1700" dirty="0">
                <a:solidFill>
                  <a:schemeClr val="tx1">
                    <a:lumMod val="75000"/>
                    <a:lumOff val="25000"/>
                  </a:schemeClr>
                </a:solidFill>
              </a:rPr>
              <a:t>to start? </a:t>
            </a:r>
          </a:p>
          <a:p>
            <a:pPr marL="522288" lvl="2" indent="-293688">
              <a:lnSpc>
                <a:spcPct val="100000"/>
              </a:lnSpc>
              <a:spcBef>
                <a:spcPts val="600"/>
              </a:spcBef>
              <a:spcAft>
                <a:spcPts val="400"/>
              </a:spcAft>
              <a:buFont typeface="Arial Narrow" panose="020B0606020202030204" pitchFamily="34" charset="0"/>
              <a:buChar char="−"/>
            </a:pPr>
            <a:r>
              <a:rPr lang="en-GB" sz="1700" dirty="0">
                <a:solidFill>
                  <a:schemeClr val="tx1">
                    <a:lumMod val="75000"/>
                    <a:lumOff val="25000"/>
                  </a:schemeClr>
                </a:solidFill>
              </a:rPr>
              <a:t>Go back to school and pick up a few special interest courses? </a:t>
            </a:r>
          </a:p>
          <a:p>
            <a:pPr marL="522288" lvl="2" indent="-293688">
              <a:lnSpc>
                <a:spcPct val="100000"/>
              </a:lnSpc>
              <a:spcBef>
                <a:spcPts val="600"/>
              </a:spcBef>
              <a:spcAft>
                <a:spcPts val="400"/>
              </a:spcAft>
              <a:buFont typeface="Arial Narrow" panose="020B0606020202030204" pitchFamily="34" charset="0"/>
              <a:buChar char="−"/>
            </a:pPr>
            <a:r>
              <a:rPr lang="en-GB" sz="1700" dirty="0">
                <a:solidFill>
                  <a:schemeClr val="tx1">
                    <a:lumMod val="75000"/>
                    <a:lumOff val="25000"/>
                  </a:schemeClr>
                </a:solidFill>
              </a:rPr>
              <a:t>Start your own business? Travel around the world? </a:t>
            </a:r>
          </a:p>
          <a:p>
            <a:pPr marL="522288" lvl="2" indent="-293688">
              <a:lnSpc>
                <a:spcPct val="100000"/>
              </a:lnSpc>
              <a:spcBef>
                <a:spcPts val="600"/>
              </a:spcBef>
              <a:spcAft>
                <a:spcPts val="400"/>
              </a:spcAft>
              <a:buFont typeface="Arial Narrow" panose="020B0606020202030204" pitchFamily="34" charset="0"/>
              <a:buChar char="−"/>
            </a:pPr>
            <a:r>
              <a:rPr lang="en-GB" sz="1700" dirty="0">
                <a:solidFill>
                  <a:schemeClr val="tx1">
                    <a:lumMod val="75000"/>
                    <a:lumOff val="25000"/>
                  </a:schemeClr>
                </a:solidFill>
              </a:rPr>
              <a:t>Buy property in a warmer climate and spend the winter months there?</a:t>
            </a:r>
          </a:p>
          <a:p>
            <a:pPr>
              <a:lnSpc>
                <a:spcPct val="100000"/>
              </a:lnSpc>
              <a:spcBef>
                <a:spcPts val="600"/>
              </a:spcBef>
              <a:spcAft>
                <a:spcPts val="400"/>
              </a:spcAft>
            </a:pPr>
            <a:r>
              <a:rPr lang="en-GB" sz="1700" dirty="0">
                <a:solidFill>
                  <a:schemeClr val="tx1">
                    <a:lumMod val="75000"/>
                    <a:lumOff val="25000"/>
                  </a:schemeClr>
                </a:solidFill>
              </a:rPr>
              <a:t>These, and many other lifestyle questions based on your preferences, are all important factors to consider when planning your retirement since your choices will drive the financial circumstances that must be meet in order to achieve your goals. </a:t>
            </a:r>
          </a:p>
        </p:txBody>
      </p:sp>
    </p:spTree>
    <p:extLst>
      <p:ext uri="{BB962C8B-B14F-4D97-AF65-F5344CB8AC3E}">
        <p14:creationId xmlns:p14="http://schemas.microsoft.com/office/powerpoint/2010/main" val="138756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qnDwUEx2Jl22XF3xjg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apTRQ0msr1egvwq5cvit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HP9PjSoBnq1Nk5_3M3U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0k4Rh7kv6BirWECIAbM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qnDwUEx2Jl22XF3xjg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qnDwUEx2Jl22XF3xjgU.A"/>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B5317D"/>
      </a:accent1>
      <a:accent2>
        <a:srgbClr val="2F348F"/>
      </a:accent2>
      <a:accent3>
        <a:srgbClr val="A5A5A5"/>
      </a:accent3>
      <a:accent4>
        <a:srgbClr val="FFC000"/>
      </a:accent4>
      <a:accent5>
        <a:srgbClr val="5B9BD5"/>
      </a:accent5>
      <a:accent6>
        <a:srgbClr val="70AD47"/>
      </a:accent6>
      <a:hlink>
        <a:srgbClr val="0563C1"/>
      </a:hlink>
      <a:folHlink>
        <a:srgbClr val="954F72"/>
      </a:folHlink>
    </a:clrScheme>
    <a:fontScheme name="Custom 55">
      <a:majorFont>
        <a:latin typeface="Gill Sans M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3887</Words>
  <Application>Microsoft Office PowerPoint</Application>
  <PresentationFormat>Widescreen</PresentationFormat>
  <Paragraphs>336</Paragraphs>
  <Slides>29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Arial Narrow</vt:lpstr>
      <vt:lpstr>Calibri</vt:lpstr>
      <vt:lpstr>Calibri Light</vt:lpstr>
      <vt:lpstr>Gill Sans MT</vt:lpstr>
      <vt:lpstr>Times New Roman</vt:lpstr>
      <vt:lpstr>Wingdings</vt:lpstr>
      <vt:lpstr>1_Office Theme</vt:lpstr>
      <vt:lpstr>think-cell Slide</vt:lpstr>
      <vt:lpstr>PowerPoint Presentation</vt:lpstr>
      <vt:lpstr>PowerPoint Presentation</vt:lpstr>
      <vt:lpstr>WHAT IS THE TOPIC AND WHAT ARE THE AIMS/OBJECTIVES OF THIS PRESENTATION</vt:lpstr>
      <vt:lpstr>WHAT IS THE TOPIC AND WHAT ARE THE AIMS/OBJECTIVES OF THIS PRESENTATION  </vt:lpstr>
      <vt:lpstr>WHAT IS THE TOPIC AND WHAT ARE THE AIMS/OBJECTIVES OF THIS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Nanda</dc:creator>
  <cp:lastModifiedBy>Dotun Olaleye</cp:lastModifiedBy>
  <cp:revision>84</cp:revision>
  <dcterms:created xsi:type="dcterms:W3CDTF">2020-07-08T11:10:25Z</dcterms:created>
  <dcterms:modified xsi:type="dcterms:W3CDTF">2025-06-01T01:49:56Z</dcterms:modified>
</cp:coreProperties>
</file>