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0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95" r:id="rId14"/>
    <p:sldId id="287" r:id="rId15"/>
    <p:sldId id="288" r:id="rId16"/>
    <p:sldId id="289" r:id="rId17"/>
    <p:sldId id="291" r:id="rId18"/>
    <p:sldId id="292" r:id="rId19"/>
    <p:sldId id="293" r:id="rId20"/>
    <p:sldId id="294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7D"/>
    <a:srgbClr val="FFFFFF"/>
    <a:srgbClr val="6366AB"/>
    <a:srgbClr val="A7AAD1"/>
    <a:srgbClr val="8387BF"/>
    <a:srgbClr val="DEDFEE"/>
    <a:srgbClr val="686BAE"/>
    <a:srgbClr val="D4D5E8"/>
    <a:srgbClr val="CD9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0" autoAdjust="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>
        <p:guide orient="horz" pos="3792"/>
        <p:guide pos="3840"/>
        <p:guide pos="240"/>
        <p:guide pos="7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317D"/>
            </a:solidFill>
          </c:spPr>
          <c:dPt>
            <c:idx val="0"/>
            <c:bubble3D val="0"/>
            <c:spPr>
              <a:solidFill>
                <a:srgbClr val="B531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897-B8A7-DC09AF84F095}"/>
              </c:ext>
            </c:extLst>
          </c:dPt>
          <c:dPt>
            <c:idx val="1"/>
            <c:bubble3D val="0"/>
            <c:spPr>
              <a:solidFill>
                <a:srgbClr val="DED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897-B8A7-DC09AF84F0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0-4897-B8A7-DC09AF84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531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897-B8A7-DC09AF84F095}"/>
              </c:ext>
            </c:extLst>
          </c:dPt>
          <c:dPt>
            <c:idx val="1"/>
            <c:bubble3D val="0"/>
            <c:spPr>
              <a:solidFill>
                <a:srgbClr val="DED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897-B8A7-DC09AF84F0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0-4897-B8A7-DC09AF84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531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897-B8A7-DC09AF84F095}"/>
              </c:ext>
            </c:extLst>
          </c:dPt>
          <c:dPt>
            <c:idx val="1"/>
            <c:bubble3D val="0"/>
            <c:spPr>
              <a:solidFill>
                <a:srgbClr val="DED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897-B8A7-DC09AF84F0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0-4897-B8A7-DC09AF84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317D"/>
            </a:solidFill>
          </c:spPr>
          <c:dPt>
            <c:idx val="0"/>
            <c:bubble3D val="0"/>
            <c:spPr>
              <a:solidFill>
                <a:srgbClr val="B531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897-B8A7-DC09AF84F095}"/>
              </c:ext>
            </c:extLst>
          </c:dPt>
          <c:dPt>
            <c:idx val="1"/>
            <c:bubble3D val="0"/>
            <c:spPr>
              <a:solidFill>
                <a:srgbClr val="DED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897-B8A7-DC09AF84F0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0-4897-B8A7-DC09AF84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531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897-B8A7-DC09AF84F095}"/>
              </c:ext>
            </c:extLst>
          </c:dPt>
          <c:dPt>
            <c:idx val="1"/>
            <c:bubble3D val="0"/>
            <c:spPr>
              <a:solidFill>
                <a:srgbClr val="DED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897-B8A7-DC09AF84F0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0-4897-B8A7-DC09AF84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531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0-4897-B8A7-DC09AF84F095}"/>
              </c:ext>
            </c:extLst>
          </c:dPt>
          <c:dPt>
            <c:idx val="1"/>
            <c:bubble3D val="0"/>
            <c:spPr>
              <a:solidFill>
                <a:srgbClr val="DEDF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0-4897-B8A7-DC09AF84F0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0-4897-B8A7-DC09AF84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2C64C53-B696-A978-EAF3-CFBB345FDC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0222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82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B772587-7EDC-713F-A7CA-BA3BDE3831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67011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7A7442-22DD-A486-A77C-FF34EC8613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48547"/>
            <a:ext cx="10972800" cy="1143000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and Plan for the evening</a:t>
            </a:r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F148849-974C-1960-FF67-A94396DFA9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036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DCF6D4B-F958-27EF-4BB8-53EB13576E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3431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82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82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2EC3C68-6C32-4244-E133-AFD9A50AA7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769884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65B87-D852-2034-F899-971D7C03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547"/>
            <a:ext cx="10972800" cy="9874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EA016EC-703F-B24B-D9D9-6D0EE953A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3038782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5" imgW="347" imgH="348" progId="TCLayout.ActiveDocument.1">
                  <p:embed/>
                </p:oleObj>
              </mc:Choice>
              <mc:Fallback>
                <p:oleObj name="think-cell Slide" r:id="rId1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8547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9.sv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png"/><Relationship Id="rId11" Type="http://schemas.openxmlformats.org/officeDocument/2006/relationships/image" Target="../media/image53.svg"/><Relationship Id="rId5" Type="http://schemas.openxmlformats.org/officeDocument/2006/relationships/image" Target="../media/image1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2.xml"/><Relationship Id="rId12" Type="http://schemas.openxmlformats.org/officeDocument/2006/relationships/image" Target="../media/image59.sv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chart" Target="../charts/chart1.xml"/><Relationship Id="rId11" Type="http://schemas.openxmlformats.org/officeDocument/2006/relationships/image" Target="../media/image34.png"/><Relationship Id="rId5" Type="http://schemas.openxmlformats.org/officeDocument/2006/relationships/image" Target="../media/image1.emf"/><Relationship Id="rId10" Type="http://schemas.openxmlformats.org/officeDocument/2006/relationships/image" Target="../media/image57.sv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3.png"/><Relationship Id="rId14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6.xml"/><Relationship Id="rId7" Type="http://schemas.openxmlformats.org/officeDocument/2006/relationships/chart" Target="../charts/chart5.xml"/><Relationship Id="rId12" Type="http://schemas.openxmlformats.org/officeDocument/2006/relationships/image" Target="../media/image59.sv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chart" Target="../charts/chart4.xml"/><Relationship Id="rId11" Type="http://schemas.openxmlformats.org/officeDocument/2006/relationships/image" Target="../media/image34.png"/><Relationship Id="rId5" Type="http://schemas.openxmlformats.org/officeDocument/2006/relationships/image" Target="../media/image1.emf"/><Relationship Id="rId10" Type="http://schemas.openxmlformats.org/officeDocument/2006/relationships/image" Target="../media/image57.sv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png"/><Relationship Id="rId14" Type="http://schemas.openxmlformats.org/officeDocument/2006/relationships/image" Target="../media/image6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3.sv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6.png"/><Relationship Id="rId11" Type="http://schemas.openxmlformats.org/officeDocument/2006/relationships/image" Target="../media/image67.svg"/><Relationship Id="rId5" Type="http://schemas.openxmlformats.org/officeDocument/2006/relationships/image" Target="../media/image1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sv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png"/><Relationship Id="rId11" Type="http://schemas.openxmlformats.org/officeDocument/2006/relationships/image" Target="../media/image71.svg"/><Relationship Id="rId5" Type="http://schemas.openxmlformats.org/officeDocument/2006/relationships/image" Target="../media/image1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2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jpeg"/><Relationship Id="rId5" Type="http://schemas.openxmlformats.org/officeDocument/2006/relationships/image" Target="../media/image1.emf"/><Relationship Id="rId10" Type="http://schemas.openxmlformats.org/officeDocument/2006/relationships/image" Target="../media/image78.sv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8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sv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png"/><Relationship Id="rId11" Type="http://schemas.openxmlformats.org/officeDocument/2006/relationships/image" Target="../media/image84.svg"/><Relationship Id="rId5" Type="http://schemas.openxmlformats.org/officeDocument/2006/relationships/image" Target="../media/image1.e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sv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6.sv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png"/><Relationship Id="rId11" Type="http://schemas.openxmlformats.org/officeDocument/2006/relationships/image" Target="../media/image90.svg"/><Relationship Id="rId5" Type="http://schemas.openxmlformats.org/officeDocument/2006/relationships/image" Target="../media/image1.e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svg"/><Relationship Id="rId12" Type="http://schemas.openxmlformats.org/officeDocument/2006/relationships/image" Target="../media/image12.png"/><Relationship Id="rId17" Type="http://schemas.openxmlformats.org/officeDocument/2006/relationships/image" Target="../media/image23.svg"/><Relationship Id="rId2" Type="http://schemas.openxmlformats.org/officeDocument/2006/relationships/tags" Target="../tags/tag1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11" Type="http://schemas.openxmlformats.org/officeDocument/2006/relationships/image" Target="../media/image17.svg"/><Relationship Id="rId5" Type="http://schemas.openxmlformats.org/officeDocument/2006/relationships/image" Target="../media/image1.emf"/><Relationship Id="rId15" Type="http://schemas.openxmlformats.org/officeDocument/2006/relationships/image" Target="../media/image21.sv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11" Type="http://schemas.openxmlformats.org/officeDocument/2006/relationships/image" Target="../media/image30.svg"/><Relationship Id="rId5" Type="http://schemas.openxmlformats.org/officeDocument/2006/relationships/image" Target="../media/image1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12" Type="http://schemas.openxmlformats.org/officeDocument/2006/relationships/image" Target="../media/image37.svg"/><Relationship Id="rId2" Type="http://schemas.openxmlformats.org/officeDocument/2006/relationships/tags" Target="../tags/tag15.xml"/><Relationship Id="rId16" Type="http://schemas.openxmlformats.org/officeDocument/2006/relationships/image" Target="../media/image41.sv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.emf"/><Relationship Id="rId15" Type="http://schemas.openxmlformats.org/officeDocument/2006/relationships/image" Target="../media/image24.png"/><Relationship Id="rId10" Type="http://schemas.openxmlformats.org/officeDocument/2006/relationships/image" Target="../media/image35.sv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png"/><Relationship Id="rId1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sv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png"/><Relationship Id="rId11" Type="http://schemas.openxmlformats.org/officeDocument/2006/relationships/image" Target="../media/image47.svg"/><Relationship Id="rId5" Type="http://schemas.openxmlformats.org/officeDocument/2006/relationships/image" Target="../media/image1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BCD168D-9B10-3089-AEF5-A0DDAAFAD3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62382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B1F66CC-FE04-0049-D514-ABBE8BF06586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90941 w 12192000"/>
              <a:gd name="connsiteY1" fmla="*/ 0 h 6858000"/>
              <a:gd name="connsiteX2" fmla="*/ 6779045 w 12192000"/>
              <a:gd name="connsiteY2" fmla="*/ 18555 h 6858000"/>
              <a:gd name="connsiteX3" fmla="*/ 6225824 w 12192000"/>
              <a:gd name="connsiteY3" fmla="*/ 2000032 h 6858000"/>
              <a:gd name="connsiteX4" fmla="*/ 10047112 w 12192000"/>
              <a:gd name="connsiteY4" fmla="*/ 5821320 h 6858000"/>
              <a:gd name="connsiteX5" fmla="*/ 12183630 w 12192000"/>
              <a:gd name="connsiteY5" fmla="*/ 5168704 h 6858000"/>
              <a:gd name="connsiteX6" fmla="*/ 12192000 w 12192000"/>
              <a:gd name="connsiteY6" fmla="*/ 5162445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90941" y="0"/>
                </a:lnTo>
                <a:lnTo>
                  <a:pt x="6779045" y="18555"/>
                </a:lnTo>
                <a:cubicBezTo>
                  <a:pt x="6427985" y="596322"/>
                  <a:pt x="6225824" y="1274569"/>
                  <a:pt x="6225824" y="2000032"/>
                </a:cubicBezTo>
                <a:cubicBezTo>
                  <a:pt x="6225824" y="4110471"/>
                  <a:pt x="7936673" y="5821320"/>
                  <a:pt x="10047112" y="5821320"/>
                </a:cubicBezTo>
                <a:cubicBezTo>
                  <a:pt x="10838527" y="5821320"/>
                  <a:pt x="11573749" y="5580732"/>
                  <a:pt x="12183630" y="5168704"/>
                </a:cubicBezTo>
                <a:lnTo>
                  <a:pt x="12192000" y="516244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FA80A-ADF0-529C-952B-D10096715F40}"/>
              </a:ext>
            </a:extLst>
          </p:cNvPr>
          <p:cNvSpPr/>
          <p:nvPr/>
        </p:nvSpPr>
        <p:spPr>
          <a:xfrm>
            <a:off x="0" y="1148543"/>
            <a:ext cx="8000394" cy="292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0E194-C11B-8B2D-3A4B-B7B4C98A8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6209" y="3"/>
            <a:ext cx="5155791" cy="5030289"/>
          </a:xfrm>
          <a:custGeom>
            <a:avLst/>
            <a:gdLst>
              <a:gd name="connsiteX0" fmla="*/ 738509 w 5155791"/>
              <a:gd name="connsiteY0" fmla="*/ 0 h 5030289"/>
              <a:gd name="connsiteX1" fmla="*/ 5155791 w 5155791"/>
              <a:gd name="connsiteY1" fmla="*/ 0 h 5030289"/>
              <a:gd name="connsiteX2" fmla="*/ 5155791 w 5155791"/>
              <a:gd name="connsiteY2" fmla="*/ 4140359 h 5030289"/>
              <a:gd name="connsiteX3" fmla="*/ 5153621 w 5155791"/>
              <a:gd name="connsiteY3" fmla="*/ 4142747 h 5030289"/>
              <a:gd name="connsiteX4" fmla="*/ 3010905 w 5155791"/>
              <a:gd name="connsiteY4" fmla="*/ 5030289 h 5030289"/>
              <a:gd name="connsiteX5" fmla="*/ 15562 w 5155791"/>
              <a:gd name="connsiteY5" fmla="*/ 2461509 h 5030289"/>
              <a:gd name="connsiteX6" fmla="*/ 0 w 5155791"/>
              <a:gd name="connsiteY6" fmla="*/ 2339039 h 5030289"/>
              <a:gd name="connsiteX7" fmla="*/ 0 w 5155791"/>
              <a:gd name="connsiteY7" fmla="*/ 1673364 h 5030289"/>
              <a:gd name="connsiteX8" fmla="*/ 27976 w 5155791"/>
              <a:gd name="connsiteY8" fmla="*/ 1463625 h 5030289"/>
              <a:gd name="connsiteX9" fmla="*/ 672611 w 5155791"/>
              <a:gd name="connsiteY9" fmla="*/ 72506 h 5030289"/>
              <a:gd name="connsiteX10" fmla="*/ 738509 w 5155791"/>
              <a:gd name="connsiteY10" fmla="*/ 0 h 503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55791" h="5030289">
                <a:moveTo>
                  <a:pt x="738509" y="0"/>
                </a:moveTo>
                <a:lnTo>
                  <a:pt x="5155791" y="0"/>
                </a:lnTo>
                <a:lnTo>
                  <a:pt x="5155791" y="4140359"/>
                </a:lnTo>
                <a:lnTo>
                  <a:pt x="5153621" y="4142747"/>
                </a:lnTo>
                <a:cubicBezTo>
                  <a:pt x="4605252" y="4691116"/>
                  <a:pt x="3847688" y="5030289"/>
                  <a:pt x="3010905" y="5030289"/>
                </a:cubicBezTo>
                <a:cubicBezTo>
                  <a:pt x="1494237" y="5030289"/>
                  <a:pt x="237812" y="3916052"/>
                  <a:pt x="15562" y="2461509"/>
                </a:cubicBezTo>
                <a:lnTo>
                  <a:pt x="0" y="2339039"/>
                </a:lnTo>
                <a:lnTo>
                  <a:pt x="0" y="1673364"/>
                </a:lnTo>
                <a:lnTo>
                  <a:pt x="27976" y="1463625"/>
                </a:lnTo>
                <a:cubicBezTo>
                  <a:pt x="121275" y="941312"/>
                  <a:pt x="348398" y="465361"/>
                  <a:pt x="672611" y="72506"/>
                </a:cubicBezTo>
                <a:lnTo>
                  <a:pt x="738509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enes of people at work">
            <a:extLst>
              <a:ext uri="{FF2B5EF4-FFF2-40B4-BE49-F238E27FC236}">
                <a16:creationId xmlns:a16="http://schemas.microsoft.com/office/drawing/2014/main" id="{F31486DE-7D1D-DE13-B90D-0D9E2241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7016856" y="1673367"/>
            <a:ext cx="19353" cy="665675"/>
          </a:xfrm>
          <a:custGeom>
            <a:avLst/>
            <a:gdLst>
              <a:gd name="connsiteX0" fmla="*/ 19353 w 19353"/>
              <a:gd name="connsiteY0" fmla="*/ 0 h 665675"/>
              <a:gd name="connsiteX1" fmla="*/ 19353 w 19353"/>
              <a:gd name="connsiteY1" fmla="*/ 665675 h 665675"/>
              <a:gd name="connsiteX2" fmla="*/ 15645 w 19353"/>
              <a:gd name="connsiteY2" fmla="*/ 636493 h 665675"/>
              <a:gd name="connsiteX3" fmla="*/ 0 w 19353"/>
              <a:gd name="connsiteY3" fmla="*/ 326667 h 665675"/>
              <a:gd name="connsiteX4" fmla="*/ 12002 w 19353"/>
              <a:gd name="connsiteY4" fmla="*/ 55111 h 665675"/>
              <a:gd name="connsiteX5" fmla="*/ 19353 w 19353"/>
              <a:gd name="connsiteY5" fmla="*/ 0 h 6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3" h="665675">
                <a:moveTo>
                  <a:pt x="19353" y="0"/>
                </a:moveTo>
                <a:lnTo>
                  <a:pt x="19353" y="665675"/>
                </a:lnTo>
                <a:lnTo>
                  <a:pt x="15645" y="636493"/>
                </a:lnTo>
                <a:cubicBezTo>
                  <a:pt x="5299" y="534625"/>
                  <a:pt x="0" y="431265"/>
                  <a:pt x="0" y="326667"/>
                </a:cubicBezTo>
                <a:cubicBezTo>
                  <a:pt x="0" y="235144"/>
                  <a:pt x="4057" y="144569"/>
                  <a:pt x="12002" y="55111"/>
                </a:cubicBezTo>
                <a:lnTo>
                  <a:pt x="19353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8B5FDE7-332E-F014-D88C-E5A4AE526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33" y="1377937"/>
            <a:ext cx="5659413" cy="2462213"/>
          </a:xfrm>
        </p:spPr>
        <p:txBody>
          <a:bodyPr vert="horz">
            <a:noAutofit/>
          </a:bodyPr>
          <a:lstStyle/>
          <a:p>
            <a:r>
              <a:rPr lang="en-IN" sz="4400" b="1" dirty="0"/>
              <a:t>FINANCIAL MASTERCLASS</a:t>
            </a:r>
            <a:br>
              <a:rPr lang="en-IN" sz="4400" b="1" dirty="0"/>
            </a:br>
            <a:r>
              <a:rPr lang="en-US" b="0" dirty="0"/>
              <a:t>Empowering You to Take Control of Your Finances</a:t>
            </a:r>
            <a:endParaRPr lang="en-IN" sz="4400" b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8DC1057-0BD2-589E-6D61-951F096BB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33" y="5030292"/>
            <a:ext cx="4535129" cy="1415772"/>
          </a:xfrm>
        </p:spPr>
        <p:txBody>
          <a:bodyPr vert="horz" lIns="0" tIns="0" rIns="0" bIns="0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sz="2400" i="1" dirty="0">
                <a:solidFill>
                  <a:schemeClr val="bg1"/>
                </a:solidFill>
              </a:rPr>
              <a:t>Sunday, </a:t>
            </a:r>
            <a:r>
              <a:rPr lang="en-GB" sz="2400" i="1" dirty="0" smtClean="0">
                <a:solidFill>
                  <a:schemeClr val="bg1"/>
                </a:solidFill>
              </a:rPr>
              <a:t>1</a:t>
            </a:r>
            <a:r>
              <a:rPr lang="en-GB" sz="2400" i="1" baseline="30000" dirty="0" smtClean="0">
                <a:solidFill>
                  <a:schemeClr val="bg1"/>
                </a:solidFill>
              </a:rPr>
              <a:t>st</a:t>
            </a:r>
            <a:r>
              <a:rPr lang="en-GB" sz="2400" i="1" dirty="0" smtClean="0">
                <a:solidFill>
                  <a:schemeClr val="bg1"/>
                </a:solidFill>
              </a:rPr>
              <a:t> June 2025</a:t>
            </a:r>
            <a:endParaRPr sz="2400" i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chemeClr val="bg1"/>
                </a:solidFill>
              </a:rPr>
              <a:t>Dotun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i="1" dirty="0" err="1">
                <a:solidFill>
                  <a:schemeClr val="bg1"/>
                </a:solidFill>
              </a:rPr>
              <a:t>Olaleye</a:t>
            </a:r>
            <a:endParaRPr lang="en-GB" sz="2400" i="1" dirty="0">
              <a:solidFill>
                <a:schemeClr val="bg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711060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Why Budget as a Family, Not Individually?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407934"/>
            <a:ext cx="30480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Aligns financial priorities and goals.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SzPts val="3200"/>
              <a:buNone/>
            </a:pP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transparency.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586019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Encourages accountability.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0F47FA-C91F-914F-82B3-E0114D5CFC2C}"/>
              </a:ext>
            </a:extLst>
          </p:cNvPr>
          <p:cNvSpPr/>
          <p:nvPr/>
        </p:nvSpPr>
        <p:spPr>
          <a:xfrm>
            <a:off x="1081802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CA7F1-E6FF-D7E2-A205-C58EA44CB160}"/>
              </a:ext>
            </a:extLst>
          </p:cNvPr>
          <p:cNvSpPr/>
          <p:nvPr/>
        </p:nvSpPr>
        <p:spPr>
          <a:xfrm>
            <a:off x="9196977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7113C-600D-5736-154F-355DFDEC3E8F}"/>
              </a:ext>
            </a:extLst>
          </p:cNvPr>
          <p:cNvSpPr/>
          <p:nvPr/>
        </p:nvSpPr>
        <p:spPr>
          <a:xfrm>
            <a:off x="5182955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350326" y="5146598"/>
            <a:ext cx="14773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364345" y="5146599"/>
            <a:ext cx="147732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17A269CA-5E51-B77C-052F-262051C5B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3159" y="2523763"/>
            <a:ext cx="1083374" cy="108337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61E6046-F8AB-D6E4-FC5B-B2FB398791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7220" y="2566672"/>
            <a:ext cx="997559" cy="99755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52C84C4-B95F-C053-5ED8-69336CBA0E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6063" y="2491493"/>
            <a:ext cx="1147916" cy="11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6A7F9203-B901-0931-E56D-AFA706B5AD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8999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D04DB74-98A9-B01E-2BF0-CF6F9175F69D}"/>
              </a:ext>
            </a:extLst>
          </p:cNvPr>
          <p:cNvSpPr txBox="1">
            <a:spLocks/>
          </p:cNvSpPr>
          <p:nvPr/>
        </p:nvSpPr>
        <p:spPr>
          <a:xfrm>
            <a:off x="511277" y="2322593"/>
            <a:ext cx="3030793" cy="221599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 family financial goals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2EC87429-32F8-CB37-AB27-D16350867F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094" y="-7518"/>
            <a:ext cx="4264005" cy="467055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8B9C5-E391-CC8D-3FDC-05245921BE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686" y="-7518"/>
            <a:ext cx="4264056" cy="4670425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E7ECD8-526E-7EB9-37E3-AEB34CF70DCD}"/>
              </a:ext>
            </a:extLst>
          </p:cNvPr>
          <p:cNvGrpSpPr/>
          <p:nvPr/>
        </p:nvGrpSpPr>
        <p:grpSpPr>
          <a:xfrm>
            <a:off x="3667042" y="4657858"/>
            <a:ext cx="8521648" cy="2200142"/>
            <a:chOff x="4071684" y="4657858"/>
            <a:chExt cx="8120266" cy="2200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1EF81E-AD28-1633-C09F-FFFE3BBD82B6}"/>
                </a:ext>
              </a:extLst>
            </p:cNvPr>
            <p:cNvSpPr/>
            <p:nvPr/>
          </p:nvSpPr>
          <p:spPr>
            <a:xfrm>
              <a:off x="8128737" y="4657858"/>
              <a:ext cx="4063213" cy="2200142"/>
            </a:xfrm>
            <a:prstGeom prst="rect">
              <a:avLst/>
            </a:prstGeom>
            <a:solidFill>
              <a:srgbClr val="D4D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9E5B5A-A438-8597-3BD7-0C89EEE9894C}"/>
                </a:ext>
              </a:extLst>
            </p:cNvPr>
            <p:cNvSpPr/>
            <p:nvPr/>
          </p:nvSpPr>
          <p:spPr>
            <a:xfrm>
              <a:off x="4071684" y="4657858"/>
              <a:ext cx="4063213" cy="2200142"/>
            </a:xfrm>
            <a:prstGeom prst="rect">
              <a:avLst/>
            </a:prstGeom>
            <a:solidFill>
              <a:srgbClr val="CD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9AE422-76A0-5145-BD50-8A350488962C}"/>
                </a:ext>
              </a:extLst>
            </p:cNvPr>
            <p:cNvSpPr txBox="1"/>
            <p:nvPr/>
          </p:nvSpPr>
          <p:spPr>
            <a:xfrm>
              <a:off x="4407226" y="5016816"/>
              <a:ext cx="3392129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Examples: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Saving for a family holiday, building an emergency fund.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A376B-FCE8-2597-B480-9B9A9D8C8516}"/>
                </a:ext>
              </a:extLst>
            </p:cNvPr>
            <p:cNvSpPr txBox="1"/>
            <p:nvPr/>
          </p:nvSpPr>
          <p:spPr>
            <a:xfrm>
              <a:off x="8464280" y="5016816"/>
              <a:ext cx="3392129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Importance: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Provides motivation, measures progress.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7805930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546224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sz="3200" b="1" spc="-20" dirty="0">
                <a:solidFill>
                  <a:schemeClr val="bg1"/>
                </a:solidFill>
              </a:rPr>
              <a:t>How to Create a Budget That Actually Works </a:t>
            </a:r>
            <a:br>
              <a:rPr lang="en-US" sz="3200" b="1" spc="-20" dirty="0">
                <a:solidFill>
                  <a:schemeClr val="bg1"/>
                </a:solidFill>
              </a:rPr>
            </a:br>
            <a:r>
              <a:rPr lang="en-US" sz="3200" b="1" spc="-20" dirty="0">
                <a:solidFill>
                  <a:schemeClr val="bg1"/>
                </a:solidFill>
              </a:rPr>
              <a:t>(50/30/20 Rule)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955900"/>
            <a:ext cx="3048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Essentials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(rent, utilities, groceries).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955900"/>
            <a:ext cx="3048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SzPts val="3200"/>
              <a:buNone/>
            </a:pPr>
            <a:r>
              <a:rPr lang="en-US" sz="28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(entertainment, hobbies).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586019" y="4955900"/>
            <a:ext cx="3048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debt repayment.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350326" y="5694564"/>
            <a:ext cx="14773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364345" y="5694565"/>
            <a:ext cx="147732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275C704-BF46-B5A6-1C6D-CC84A8C32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92947"/>
              </p:ext>
            </p:extLst>
          </p:nvPr>
        </p:nvGraphicFramePr>
        <p:xfrm>
          <a:off x="103364" y="2207485"/>
          <a:ext cx="3782964" cy="252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4A6C89E-994C-C7E1-9262-9BEAED4C4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867027"/>
              </p:ext>
            </p:extLst>
          </p:nvPr>
        </p:nvGraphicFramePr>
        <p:xfrm>
          <a:off x="4204517" y="2207485"/>
          <a:ext cx="3782964" cy="252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0B7552F-64E6-5F4B-AA15-BBD6CE647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33905"/>
              </p:ext>
            </p:extLst>
          </p:nvPr>
        </p:nvGraphicFramePr>
        <p:xfrm>
          <a:off x="8218536" y="2207485"/>
          <a:ext cx="3782964" cy="252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0F11FF-E516-A498-2472-ADD1C5053666}"/>
              </a:ext>
            </a:extLst>
          </p:cNvPr>
          <p:cNvCxnSpPr/>
          <p:nvPr/>
        </p:nvCxnSpPr>
        <p:spPr>
          <a:xfrm>
            <a:off x="609600" y="1956619"/>
            <a:ext cx="10972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8DA5-34ED-93B9-87DD-C84BAD8544A3}"/>
              </a:ext>
            </a:extLst>
          </p:cNvPr>
          <p:cNvSpPr txBox="1">
            <a:spLocks/>
          </p:cNvSpPr>
          <p:nvPr/>
        </p:nvSpPr>
        <p:spPr>
          <a:xfrm>
            <a:off x="4460158" y="1695009"/>
            <a:ext cx="3271684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B53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 net income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DE8E6E-998E-5D98-5442-B144DB1488CD}"/>
              </a:ext>
            </a:extLst>
          </p:cNvPr>
          <p:cNvSpPr/>
          <p:nvPr/>
        </p:nvSpPr>
        <p:spPr>
          <a:xfrm>
            <a:off x="1309866" y="2783493"/>
            <a:ext cx="1369960" cy="136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97CCB0-227A-52AB-1E3D-442C2DEB7716}"/>
              </a:ext>
            </a:extLst>
          </p:cNvPr>
          <p:cNvSpPr/>
          <p:nvPr/>
        </p:nvSpPr>
        <p:spPr>
          <a:xfrm>
            <a:off x="5411019" y="2783493"/>
            <a:ext cx="1369960" cy="136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C173A2-04AA-2235-BFE0-76841AA83536}"/>
              </a:ext>
            </a:extLst>
          </p:cNvPr>
          <p:cNvSpPr/>
          <p:nvPr/>
        </p:nvSpPr>
        <p:spPr>
          <a:xfrm>
            <a:off x="9425040" y="2783493"/>
            <a:ext cx="1369960" cy="136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87A7F-24BC-0721-13F4-CA4D7A25A4A2}"/>
              </a:ext>
            </a:extLst>
          </p:cNvPr>
          <p:cNvSpPr txBox="1"/>
          <p:nvPr/>
        </p:nvSpPr>
        <p:spPr>
          <a:xfrm>
            <a:off x="2915690" y="2265387"/>
            <a:ext cx="8018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BD10B-CCE1-0994-AEA7-92568530CD40}"/>
              </a:ext>
            </a:extLst>
          </p:cNvPr>
          <p:cNvSpPr txBox="1"/>
          <p:nvPr/>
        </p:nvSpPr>
        <p:spPr>
          <a:xfrm>
            <a:off x="7044423" y="2265387"/>
            <a:ext cx="8018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CCFF5-D357-5DD4-1FBF-0926EC30FF2C}"/>
              </a:ext>
            </a:extLst>
          </p:cNvPr>
          <p:cNvSpPr txBox="1"/>
          <p:nvPr/>
        </p:nvSpPr>
        <p:spPr>
          <a:xfrm>
            <a:off x="10959238" y="2265387"/>
            <a:ext cx="8018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E9A50F1-CAEA-8289-C061-ECBFA59835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1309" y="3024936"/>
            <a:ext cx="887074" cy="88707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4A46104-9C64-5E51-85BC-2CACC3408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65114" y="3137588"/>
            <a:ext cx="661770" cy="66177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6E1B949-AB8E-F1C8-DDBC-1BCC25E59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1427" y="3109881"/>
            <a:ext cx="717185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7854714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546224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Example Budget Plan (£60k Joint Net Income)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955900"/>
            <a:ext cx="3048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Essentials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£2,500/month.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955900"/>
            <a:ext cx="3048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SzPts val="3200"/>
              <a:buNone/>
            </a:pPr>
            <a:r>
              <a:rPr lang="en-US" sz="28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£1,500/month.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586019" y="4955900"/>
            <a:ext cx="3048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£1,000/month.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658103" y="5386787"/>
            <a:ext cx="86177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672122" y="5386789"/>
            <a:ext cx="86177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275C704-BF46-B5A6-1C6D-CC84A8C32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299671"/>
              </p:ext>
            </p:extLst>
          </p:nvPr>
        </p:nvGraphicFramePr>
        <p:xfrm>
          <a:off x="103364" y="2207485"/>
          <a:ext cx="3782964" cy="252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4A6C89E-994C-C7E1-9262-9BEAED4C4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230462"/>
              </p:ext>
            </p:extLst>
          </p:nvPr>
        </p:nvGraphicFramePr>
        <p:xfrm>
          <a:off x="4204517" y="2207485"/>
          <a:ext cx="3782964" cy="252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0B7552F-64E6-5F4B-AA15-BBD6CE647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300572"/>
              </p:ext>
            </p:extLst>
          </p:nvPr>
        </p:nvGraphicFramePr>
        <p:xfrm>
          <a:off x="8218536" y="2207485"/>
          <a:ext cx="3782964" cy="252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1DE8E6E-998E-5D98-5442-B144DB1488CD}"/>
              </a:ext>
            </a:extLst>
          </p:cNvPr>
          <p:cNvSpPr/>
          <p:nvPr/>
        </p:nvSpPr>
        <p:spPr>
          <a:xfrm>
            <a:off x="1309866" y="2783493"/>
            <a:ext cx="1369960" cy="136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97CCB0-227A-52AB-1E3D-442C2DEB7716}"/>
              </a:ext>
            </a:extLst>
          </p:cNvPr>
          <p:cNvSpPr/>
          <p:nvPr/>
        </p:nvSpPr>
        <p:spPr>
          <a:xfrm>
            <a:off x="5411019" y="2783493"/>
            <a:ext cx="1369960" cy="136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C173A2-04AA-2235-BFE0-76841AA83536}"/>
              </a:ext>
            </a:extLst>
          </p:cNvPr>
          <p:cNvSpPr/>
          <p:nvPr/>
        </p:nvSpPr>
        <p:spPr>
          <a:xfrm>
            <a:off x="9425040" y="2783493"/>
            <a:ext cx="1369960" cy="136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87A7F-24BC-0721-13F4-CA4D7A25A4A2}"/>
              </a:ext>
            </a:extLst>
          </p:cNvPr>
          <p:cNvSpPr txBox="1"/>
          <p:nvPr/>
        </p:nvSpPr>
        <p:spPr>
          <a:xfrm>
            <a:off x="2915690" y="2265387"/>
            <a:ext cx="8018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BD10B-CCE1-0994-AEA7-92568530CD40}"/>
              </a:ext>
            </a:extLst>
          </p:cNvPr>
          <p:cNvSpPr txBox="1"/>
          <p:nvPr/>
        </p:nvSpPr>
        <p:spPr>
          <a:xfrm>
            <a:off x="7044423" y="2265387"/>
            <a:ext cx="8018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CCFF5-D357-5DD4-1FBF-0926EC30FF2C}"/>
              </a:ext>
            </a:extLst>
          </p:cNvPr>
          <p:cNvSpPr txBox="1"/>
          <p:nvPr/>
        </p:nvSpPr>
        <p:spPr>
          <a:xfrm>
            <a:off x="10997338" y="2265387"/>
            <a:ext cx="8018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E9A50F1-CAEA-8289-C061-ECBFA59835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1309" y="3024936"/>
            <a:ext cx="887074" cy="88707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4A46104-9C64-5E51-85BC-2CACC3408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65114" y="3137588"/>
            <a:ext cx="661770" cy="66177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6E1B949-AB8E-F1C8-DDBC-1BCC25E598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1427" y="3109881"/>
            <a:ext cx="717185" cy="7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45534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D540087-E4BE-DFE2-03CF-4E38B82A826C}"/>
              </a:ext>
            </a:extLst>
          </p:cNvPr>
          <p:cNvSpPr/>
          <p:nvPr/>
        </p:nvSpPr>
        <p:spPr>
          <a:xfrm>
            <a:off x="3176" y="3176"/>
            <a:ext cx="12188824" cy="1546224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Why Do We Need to Save?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for emergencies.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SzPts val="3200"/>
              <a:buNone/>
            </a:pP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br>
              <a:rPr lang="en-US" sz="32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goals.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586019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financial independence.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0F47FA-C91F-914F-82B3-E0114D5CFC2C}"/>
              </a:ext>
            </a:extLst>
          </p:cNvPr>
          <p:cNvSpPr/>
          <p:nvPr/>
        </p:nvSpPr>
        <p:spPr>
          <a:xfrm>
            <a:off x="1081802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CA7F1-E6FF-D7E2-A205-C58EA44CB160}"/>
              </a:ext>
            </a:extLst>
          </p:cNvPr>
          <p:cNvSpPr/>
          <p:nvPr/>
        </p:nvSpPr>
        <p:spPr>
          <a:xfrm>
            <a:off x="9196977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7113C-600D-5736-154F-355DFDEC3E8F}"/>
              </a:ext>
            </a:extLst>
          </p:cNvPr>
          <p:cNvSpPr/>
          <p:nvPr/>
        </p:nvSpPr>
        <p:spPr>
          <a:xfrm>
            <a:off x="5182955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596548" y="4900378"/>
            <a:ext cx="98488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610567" y="4900378"/>
            <a:ext cx="98488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D715B5C-EC9A-AA60-833B-E2F8E8424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312" y="2578916"/>
            <a:ext cx="973068" cy="9730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5E9DB19-3B8C-3593-0B80-FD704C24B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81023" y="2550475"/>
            <a:ext cx="1029950" cy="10299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CE6736A-A030-B952-CA67-56AC4A7F54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577" y="2573007"/>
            <a:ext cx="984887" cy="9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64593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29AF32-F029-4755-AC7C-6C11A8E49A76}"/>
              </a:ext>
            </a:extLst>
          </p:cNvPr>
          <p:cNvSpPr/>
          <p:nvPr/>
        </p:nvSpPr>
        <p:spPr>
          <a:xfrm>
            <a:off x="3176" y="3176"/>
            <a:ext cx="12188824" cy="1546224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Making Saving a Habit, Not a Task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savings.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407934"/>
            <a:ext cx="30480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SzPts val="3200"/>
              <a:buNone/>
            </a:pP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small and increase over time.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586019" y="4407934"/>
            <a:ext cx="30480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0F47FA-C91F-914F-82B3-E0114D5CFC2C}"/>
              </a:ext>
            </a:extLst>
          </p:cNvPr>
          <p:cNvSpPr/>
          <p:nvPr/>
        </p:nvSpPr>
        <p:spPr>
          <a:xfrm>
            <a:off x="1081802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CA7F1-E6FF-D7E2-A205-C58EA44CB160}"/>
              </a:ext>
            </a:extLst>
          </p:cNvPr>
          <p:cNvSpPr/>
          <p:nvPr/>
        </p:nvSpPr>
        <p:spPr>
          <a:xfrm>
            <a:off x="9196977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7113C-600D-5736-154F-355DFDEC3E8F}"/>
              </a:ext>
            </a:extLst>
          </p:cNvPr>
          <p:cNvSpPr/>
          <p:nvPr/>
        </p:nvSpPr>
        <p:spPr>
          <a:xfrm>
            <a:off x="5182955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350327" y="5146599"/>
            <a:ext cx="147732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364345" y="5146600"/>
            <a:ext cx="147732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B0385403-6C5E-740E-EAFC-9287F4BC04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3290" y="2533895"/>
            <a:ext cx="1063113" cy="106311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7C41E76-A344-7BF2-7FD5-52F94B138B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8069" y="2537520"/>
            <a:ext cx="1055861" cy="10558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90C6F69-0F91-089E-51D7-BE0177B6E7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579" y="2573008"/>
            <a:ext cx="984885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6A7F9203-B901-0931-E56D-AFA706B5AD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7F9203-B901-0931-E56D-AFA706B5A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D04DB74-98A9-B01E-2BF0-CF6F9175F69D}"/>
              </a:ext>
            </a:extLst>
          </p:cNvPr>
          <p:cNvSpPr txBox="1">
            <a:spLocks/>
          </p:cNvSpPr>
          <p:nvPr/>
        </p:nvSpPr>
        <p:spPr>
          <a:xfrm>
            <a:off x="511277" y="2322593"/>
            <a:ext cx="3030793" cy="221599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Savings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Tips and Investment Options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F444BF-4402-5473-009D-E07D2030FDCB}"/>
              </a:ext>
            </a:extLst>
          </p:cNvPr>
          <p:cNvGrpSpPr/>
          <p:nvPr/>
        </p:nvGrpSpPr>
        <p:grpSpPr>
          <a:xfrm>
            <a:off x="3771900" y="-7518"/>
            <a:ext cx="8420100" cy="6865518"/>
            <a:chOff x="4071684" y="-7518"/>
            <a:chExt cx="8120316" cy="6865518"/>
          </a:xfrm>
        </p:grpSpPr>
        <p:pic>
          <p:nvPicPr>
            <p:cNvPr id="5" name="Picture Placeholder 6">
              <a:extLst>
                <a:ext uri="{FF2B5EF4-FFF2-40B4-BE49-F238E27FC236}">
                  <a16:creationId xmlns:a16="http://schemas.microsoft.com/office/drawing/2014/main" id="{2EC87429-32F8-CB37-AB27-D16350867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1717" y="-7518"/>
              <a:ext cx="2709489" cy="4670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1EF81E-AD28-1633-C09F-FFFE3BBD82B6}"/>
                </a:ext>
              </a:extLst>
            </p:cNvPr>
            <p:cNvSpPr/>
            <p:nvPr/>
          </p:nvSpPr>
          <p:spPr>
            <a:xfrm>
              <a:off x="6777098" y="4657858"/>
              <a:ext cx="2709522" cy="2200142"/>
            </a:xfrm>
            <a:prstGeom prst="rect">
              <a:avLst/>
            </a:prstGeom>
            <a:solidFill>
              <a:srgbClr val="D4D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9E5B5A-A438-8597-3BD7-0C89EEE9894C}"/>
                </a:ext>
              </a:extLst>
            </p:cNvPr>
            <p:cNvSpPr/>
            <p:nvPr/>
          </p:nvSpPr>
          <p:spPr>
            <a:xfrm>
              <a:off x="4071684" y="4657858"/>
              <a:ext cx="2709522" cy="2200142"/>
            </a:xfrm>
            <a:prstGeom prst="rect">
              <a:avLst/>
            </a:prstGeom>
            <a:solidFill>
              <a:srgbClr val="CD9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C8B9C5-E391-CC8D-3FDC-05245921B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7131" y="-7518"/>
              <a:ext cx="2709522" cy="4670425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9AE422-76A0-5145-BD50-8A350488962C}"/>
                </a:ext>
              </a:extLst>
            </p:cNvPr>
            <p:cNvSpPr txBox="1"/>
            <p:nvPr/>
          </p:nvSpPr>
          <p:spPr>
            <a:xfrm>
              <a:off x="4295438" y="5024916"/>
              <a:ext cx="2262014" cy="12187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ISAs: </a:t>
              </a:r>
              <a:b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Tax-efficient savings.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A376B-FCE8-2597-B480-9B9A9D8C8516}"/>
                </a:ext>
              </a:extLst>
            </p:cNvPr>
            <p:cNvSpPr txBox="1"/>
            <p:nvPr/>
          </p:nvSpPr>
          <p:spPr>
            <a:xfrm>
              <a:off x="7000852" y="5024916"/>
              <a:ext cx="2262014" cy="12187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SIPPs: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Retirement planning.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25D3A1-5513-3D63-616F-C57B216E06C0}"/>
                </a:ext>
              </a:extLst>
            </p:cNvPr>
            <p:cNvSpPr/>
            <p:nvPr/>
          </p:nvSpPr>
          <p:spPr>
            <a:xfrm>
              <a:off x="9482445" y="4657858"/>
              <a:ext cx="2709522" cy="2200142"/>
            </a:xfrm>
            <a:prstGeom prst="rect">
              <a:avLst/>
            </a:prstGeom>
            <a:solidFill>
              <a:srgbClr val="A7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6095E8-8FC5-F87E-3863-A193E6A37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2478" y="-7518"/>
              <a:ext cx="2709522" cy="4670425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FF7317-0964-73D2-DFC9-D59A5F7FEF8D}"/>
                </a:ext>
              </a:extLst>
            </p:cNvPr>
            <p:cNvSpPr txBox="1"/>
            <p:nvPr/>
          </p:nvSpPr>
          <p:spPr>
            <a:xfrm>
              <a:off x="9706199" y="5024916"/>
              <a:ext cx="2262014" cy="12187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Mutual Funds: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Diversified investments.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9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732259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26B62FF8-8BDA-4632-C20D-59440071F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74"/>
            <a:ext cx="457153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CC5010D-45DC-B0DB-7893-BF1250B9B371}"/>
              </a:ext>
            </a:extLst>
          </p:cNvPr>
          <p:cNvGrpSpPr/>
          <p:nvPr/>
        </p:nvGrpSpPr>
        <p:grpSpPr>
          <a:xfrm>
            <a:off x="5270091" y="4211665"/>
            <a:ext cx="6102144" cy="2081171"/>
            <a:chOff x="5270091" y="3196077"/>
            <a:chExt cx="6102144" cy="2081171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CFDEF24-0027-9413-E63D-4CF4586D67BE}"/>
                </a:ext>
              </a:extLst>
            </p:cNvPr>
            <p:cNvSpPr txBox="1">
              <a:spLocks/>
            </p:cNvSpPr>
            <p:nvPr/>
          </p:nvSpPr>
          <p:spPr>
            <a:xfrm>
              <a:off x="5270091" y="3196077"/>
              <a:ext cx="6102144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Example: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33F280F-715D-F8F0-DF7F-B497B0E32969}"/>
                </a:ext>
              </a:extLst>
            </p:cNvPr>
            <p:cNvSpPr txBox="1">
              <a:spLocks/>
            </p:cNvSpPr>
            <p:nvPr/>
          </p:nvSpPr>
          <p:spPr>
            <a:xfrm>
              <a:off x="5270091" y="3799920"/>
              <a:ext cx="6102144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Two savers starting 10 years apart, showing significant differences in outcomes.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58B45C-8A2D-6FC0-477F-1DD4065AAE0C}"/>
              </a:ext>
            </a:extLst>
          </p:cNvPr>
          <p:cNvCxnSpPr/>
          <p:nvPr/>
        </p:nvCxnSpPr>
        <p:spPr>
          <a:xfrm>
            <a:off x="5270092" y="2115942"/>
            <a:ext cx="610214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D3DA50-AFA7-321F-F5CA-C0BFDD3EBBC3}"/>
              </a:ext>
            </a:extLst>
          </p:cNvPr>
          <p:cNvCxnSpPr/>
          <p:nvPr/>
        </p:nvCxnSpPr>
        <p:spPr>
          <a:xfrm>
            <a:off x="5270092" y="3841387"/>
            <a:ext cx="610214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2055E6F-A11D-0592-C7D8-F25D79BFEF1F}"/>
              </a:ext>
            </a:extLst>
          </p:cNvPr>
          <p:cNvSpPr/>
          <p:nvPr/>
        </p:nvSpPr>
        <p:spPr>
          <a:xfrm>
            <a:off x="0" y="3176"/>
            <a:ext cx="4571574" cy="6382250"/>
          </a:xfrm>
          <a:prstGeom prst="rect">
            <a:avLst/>
          </a:prstGeom>
          <a:gradFill>
            <a:gsLst>
              <a:gs pos="0">
                <a:srgbClr val="6366AB">
                  <a:alpha val="0"/>
                </a:srgbClr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2815B8E-E9E4-4F55-D141-128957F0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472573"/>
            <a:ext cx="3514623" cy="1661993"/>
          </a:xfrm>
        </p:spPr>
        <p:txBody>
          <a:bodyPr vert="horz">
            <a:noAutofit/>
          </a:bodyPr>
          <a:lstStyle/>
          <a:p>
            <a:r>
              <a:rPr lang="en-US" b="1" i="0" u="none" strike="noStrike" kern="1200" baseline="0" dirty="0">
                <a:solidFill>
                  <a:srgbClr val="FFFFFF"/>
                </a:solidFill>
              </a:rPr>
              <a:t>Compound Interest: </a:t>
            </a:r>
            <a:br>
              <a:rPr lang="en-US" b="1" i="0" u="none" strike="noStrike" kern="1200" baseline="0" dirty="0">
                <a:solidFill>
                  <a:srgbClr val="FFFFFF"/>
                </a:solidFill>
              </a:rPr>
            </a:br>
            <a:r>
              <a:rPr lang="en-US" b="1" i="0" u="none" strike="noStrike" kern="1200" baseline="0" dirty="0">
                <a:solidFill>
                  <a:srgbClr val="FFFFFF"/>
                </a:solidFill>
              </a:rPr>
              <a:t>A Powerful Ally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97CD1F-1B9E-3ED7-16E3-F19E4651EA7B}"/>
              </a:ext>
            </a:extLst>
          </p:cNvPr>
          <p:cNvGrpSpPr/>
          <p:nvPr/>
        </p:nvGrpSpPr>
        <p:grpSpPr>
          <a:xfrm>
            <a:off x="5270091" y="760777"/>
            <a:ext cx="6102143" cy="984885"/>
            <a:chOff x="5270091" y="760777"/>
            <a:chExt cx="6102143" cy="984885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04D5C7E-BAF9-4044-E9BE-6AF4AE2C08E4}"/>
                </a:ext>
              </a:extLst>
            </p:cNvPr>
            <p:cNvSpPr txBox="1">
              <a:spLocks/>
            </p:cNvSpPr>
            <p:nvPr/>
          </p:nvSpPr>
          <p:spPr>
            <a:xfrm>
              <a:off x="6553199" y="760777"/>
              <a:ext cx="4819035" cy="9848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Interest on interest boosts savings.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BE4743F-69A0-5650-A3F1-B1490B84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70091" y="789465"/>
              <a:ext cx="927509" cy="92750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D4AAAB1-F078-DCDE-25F1-A5BBED22771E}"/>
              </a:ext>
            </a:extLst>
          </p:cNvPr>
          <p:cNvGrpSpPr/>
          <p:nvPr/>
        </p:nvGrpSpPr>
        <p:grpSpPr>
          <a:xfrm>
            <a:off x="5270091" y="2486222"/>
            <a:ext cx="6102143" cy="984885"/>
            <a:chOff x="5270091" y="2184300"/>
            <a:chExt cx="6102143" cy="984885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B71ECAC-24D8-5FC8-3AB8-4F302255B8B5}"/>
                </a:ext>
              </a:extLst>
            </p:cNvPr>
            <p:cNvSpPr txBox="1">
              <a:spLocks/>
            </p:cNvSpPr>
            <p:nvPr/>
          </p:nvSpPr>
          <p:spPr>
            <a:xfrm>
              <a:off x="6553199" y="2184300"/>
              <a:ext cx="4819035" cy="9848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ts val="3200"/>
                <a:buNone/>
              </a:pPr>
              <a:r>
                <a:rPr lang="en-US" sz="3200" b="0" i="0" u="none" strike="noStrike" kern="12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early to </a:t>
              </a:r>
              <a:r>
                <a:rPr lang="en-US" sz="3200" b="0" i="0" u="none" strike="noStrike" kern="1200" baseline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maximise</a:t>
              </a:r>
              <a:r>
                <a:rPr lang="en-US" sz="3200" b="0" i="0" u="none" strike="noStrike" kern="12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benefits.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12EFC32-0E9F-4C43-9A2D-A643C3B7B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70091" y="2212988"/>
              <a:ext cx="927509" cy="927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6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945118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D5D82D-30AA-E073-A042-0EEF0B74447E}"/>
              </a:ext>
            </a:extLst>
          </p:cNvPr>
          <p:cNvSpPr/>
          <p:nvPr/>
        </p:nvSpPr>
        <p:spPr>
          <a:xfrm>
            <a:off x="552474" y="1642337"/>
            <a:ext cx="5277646" cy="614180"/>
          </a:xfrm>
          <a:prstGeom prst="roundRect">
            <a:avLst>
              <a:gd name="adj" fmla="val 50504"/>
            </a:avLst>
          </a:prstGeom>
          <a:solidFill>
            <a:srgbClr val="6366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 Years Saving - £87k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017C4B-E5B8-DD11-C99B-4DC5E824D64C}"/>
              </a:ext>
            </a:extLst>
          </p:cNvPr>
          <p:cNvSpPr/>
          <p:nvPr/>
        </p:nvSpPr>
        <p:spPr>
          <a:xfrm>
            <a:off x="6413500" y="1642337"/>
            <a:ext cx="5277646" cy="614180"/>
          </a:xfrm>
          <a:prstGeom prst="roundRect">
            <a:avLst>
              <a:gd name="adj" fmla="val 50078"/>
            </a:avLst>
          </a:prstGeom>
          <a:solidFill>
            <a:srgbClr val="6366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years saving £87k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Example: Comparison of Two Savers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>
            <a:off x="6140248" y="1611628"/>
            <a:ext cx="0" cy="423510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7FB2CF-97AA-2340-73D4-148C966F51C6}"/>
              </a:ext>
            </a:extLst>
          </p:cNvPr>
          <p:cNvSpPr/>
          <p:nvPr/>
        </p:nvSpPr>
        <p:spPr>
          <a:xfrm>
            <a:off x="609600" y="1611628"/>
            <a:ext cx="5163394" cy="675598"/>
          </a:xfrm>
          <a:prstGeom prst="roundRect">
            <a:avLst>
              <a:gd name="adj" fmla="val 50504"/>
            </a:avLst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 Years Saving - £120k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6EC77F-D52D-86A9-E01D-F811C75C83C8}"/>
              </a:ext>
            </a:extLst>
          </p:cNvPr>
          <p:cNvSpPr/>
          <p:nvPr/>
        </p:nvSpPr>
        <p:spPr>
          <a:xfrm>
            <a:off x="6470626" y="1611628"/>
            <a:ext cx="5163394" cy="675598"/>
          </a:xfrm>
          <a:prstGeom prst="roundRect">
            <a:avLst>
              <a:gd name="adj" fmla="val 50078"/>
            </a:avLst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years saving £120k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361ADF7D-A5EF-510D-E35C-8FF3CB620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74" y="2435550"/>
            <a:ext cx="5058615" cy="3407372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9885DB8F-877C-3CA3-1460-240AB4D42E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187" y="2435550"/>
            <a:ext cx="5064274" cy="341118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9F270F-7C1E-A81F-38DC-8AD73CAE60C8}"/>
              </a:ext>
            </a:extLst>
          </p:cNvPr>
          <p:cNvSpPr txBox="1">
            <a:spLocks/>
          </p:cNvSpPr>
          <p:nvPr/>
        </p:nvSpPr>
        <p:spPr>
          <a:xfrm>
            <a:off x="3176" y="6081301"/>
            <a:ext cx="1218882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B53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£111,564 more as a result of Compound Interest &amp; Time</a:t>
            </a:r>
          </a:p>
        </p:txBody>
      </p:sp>
    </p:spTree>
    <p:extLst>
      <p:ext uri="{BB962C8B-B14F-4D97-AF65-F5344CB8AC3E}">
        <p14:creationId xmlns:p14="http://schemas.microsoft.com/office/powerpoint/2010/main" val="26311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3039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Key Takeaways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475085"/>
            <a:ext cx="3048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Overpaying your mortgage 	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475086"/>
            <a:ext cx="3048000" cy="1343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SzPts val="3200"/>
              <a:buNone/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family-focused budget ensures alignment.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686800" y="4475085"/>
            <a:ext cx="3048000" cy="1343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Early saving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unlocks compound interest.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0F47FA-C91F-914F-82B3-E0114D5CFC2C}"/>
              </a:ext>
            </a:extLst>
          </p:cNvPr>
          <p:cNvSpPr/>
          <p:nvPr/>
        </p:nvSpPr>
        <p:spPr>
          <a:xfrm>
            <a:off x="1081802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CA7F1-E6FF-D7E2-A205-C58EA44CB160}"/>
              </a:ext>
            </a:extLst>
          </p:cNvPr>
          <p:cNvSpPr/>
          <p:nvPr/>
        </p:nvSpPr>
        <p:spPr>
          <a:xfrm>
            <a:off x="9196977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7113C-600D-5736-154F-355DFDEC3E8F}"/>
              </a:ext>
            </a:extLst>
          </p:cNvPr>
          <p:cNvSpPr/>
          <p:nvPr/>
        </p:nvSpPr>
        <p:spPr>
          <a:xfrm>
            <a:off x="5182955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417478" y="5146600"/>
            <a:ext cx="134302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431497" y="5146601"/>
            <a:ext cx="134302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D1E838F8-9470-D9B9-46F7-60958C0E6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4566" y="2555171"/>
            <a:ext cx="1020561" cy="102056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228C62-A5B5-A6F2-D66E-17B4B26BD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42787" y="2512240"/>
            <a:ext cx="1106423" cy="11064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3C602CD-613A-5272-DB22-55C0848D8F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0709" y="2466138"/>
            <a:ext cx="1198626" cy="11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961971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2A8562-61C9-BDDC-5DB2-5C4AC16E72DA}"/>
              </a:ext>
            </a:extLst>
          </p:cNvPr>
          <p:cNvCxnSpPr/>
          <p:nvPr/>
        </p:nvCxnSpPr>
        <p:spPr>
          <a:xfrm>
            <a:off x="609600" y="1956619"/>
            <a:ext cx="109728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547"/>
            <a:ext cx="109728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 and Plan for the evening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F783B-0C1A-4D6B-B6F1-87386FB35344}"/>
              </a:ext>
            </a:extLst>
          </p:cNvPr>
          <p:cNvSpPr txBox="1">
            <a:spLocks/>
          </p:cNvSpPr>
          <p:nvPr/>
        </p:nvSpPr>
        <p:spPr>
          <a:xfrm>
            <a:off x="4180538" y="1696451"/>
            <a:ext cx="3830921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B53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for today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8D7A0D-E8D6-C1F0-5AC3-F59AE569FA4B}"/>
              </a:ext>
            </a:extLst>
          </p:cNvPr>
          <p:cNvSpPr txBox="1">
            <a:spLocks/>
          </p:cNvSpPr>
          <p:nvPr/>
        </p:nvSpPr>
        <p:spPr>
          <a:xfrm>
            <a:off x="511276" y="5902836"/>
            <a:ext cx="1116944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We may touch on other areas depending on time, but above is our focus!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490D00-554B-E469-9B52-9475DC23F852}"/>
              </a:ext>
            </a:extLst>
          </p:cNvPr>
          <p:cNvSpPr/>
          <p:nvPr/>
        </p:nvSpPr>
        <p:spPr>
          <a:xfrm>
            <a:off x="558824" y="2528503"/>
            <a:ext cx="2975284" cy="2975284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37A152-8FD0-61F2-55EC-8FCBC480B2DE}"/>
              </a:ext>
            </a:extLst>
          </p:cNvPr>
          <p:cNvSpPr txBox="1">
            <a:spLocks/>
          </p:cNvSpPr>
          <p:nvPr/>
        </p:nvSpPr>
        <p:spPr>
          <a:xfrm>
            <a:off x="1016312" y="4108616"/>
            <a:ext cx="20603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pay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mortgage early?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AA761A-F568-8990-CDD5-00978512E315}"/>
              </a:ext>
            </a:extLst>
          </p:cNvPr>
          <p:cNvSpPr/>
          <p:nvPr/>
        </p:nvSpPr>
        <p:spPr>
          <a:xfrm>
            <a:off x="1827069" y="2313763"/>
            <a:ext cx="438795" cy="438795"/>
          </a:xfrm>
          <a:prstGeom prst="ellipse">
            <a:avLst/>
          </a:prstGeom>
          <a:solidFill>
            <a:srgbClr val="6366A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AA7CE8-124B-41D8-52FD-22BE84BC5F06}"/>
              </a:ext>
            </a:extLst>
          </p:cNvPr>
          <p:cNvSpPr/>
          <p:nvPr/>
        </p:nvSpPr>
        <p:spPr>
          <a:xfrm>
            <a:off x="4608356" y="2528503"/>
            <a:ext cx="2975284" cy="2975284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6187FA8-289D-20C4-2F51-8CFEF77A99F7}"/>
              </a:ext>
            </a:extLst>
          </p:cNvPr>
          <p:cNvSpPr txBox="1">
            <a:spLocks/>
          </p:cNvSpPr>
          <p:nvPr/>
        </p:nvSpPr>
        <p:spPr>
          <a:xfrm>
            <a:off x="5065845" y="4108616"/>
            <a:ext cx="2060306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budget that actual works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0AC4A62-AC13-C94E-F236-83FE4D186300}"/>
              </a:ext>
            </a:extLst>
          </p:cNvPr>
          <p:cNvSpPr/>
          <p:nvPr/>
        </p:nvSpPr>
        <p:spPr>
          <a:xfrm>
            <a:off x="5876601" y="2313763"/>
            <a:ext cx="438795" cy="438795"/>
          </a:xfrm>
          <a:prstGeom prst="ellipse">
            <a:avLst/>
          </a:prstGeom>
          <a:solidFill>
            <a:srgbClr val="6366A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D7E6D0-2BF9-F34B-7063-37A20187388A}"/>
              </a:ext>
            </a:extLst>
          </p:cNvPr>
          <p:cNvSpPr/>
          <p:nvPr/>
        </p:nvSpPr>
        <p:spPr>
          <a:xfrm>
            <a:off x="8657889" y="2495630"/>
            <a:ext cx="2975284" cy="2975284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F47659-3C04-ED36-3C18-7949CF58F45C}"/>
              </a:ext>
            </a:extLst>
          </p:cNvPr>
          <p:cNvSpPr txBox="1">
            <a:spLocks/>
          </p:cNvSpPr>
          <p:nvPr/>
        </p:nvSpPr>
        <p:spPr>
          <a:xfrm>
            <a:off x="9115377" y="4108616"/>
            <a:ext cx="20603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for savings and investment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BF7A1E-0066-1397-618D-F14D8144B360}"/>
              </a:ext>
            </a:extLst>
          </p:cNvPr>
          <p:cNvSpPr/>
          <p:nvPr/>
        </p:nvSpPr>
        <p:spPr>
          <a:xfrm>
            <a:off x="9926134" y="2267691"/>
            <a:ext cx="438795" cy="438795"/>
          </a:xfrm>
          <a:prstGeom prst="ellipse">
            <a:avLst/>
          </a:prstGeom>
          <a:solidFill>
            <a:srgbClr val="6366A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12089C7-936A-4CC1-C001-45D3B17FAB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3179" y="3087312"/>
            <a:ext cx="706575" cy="7065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F289320-71EC-0D4D-A8CE-CF48C73ADB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4701" y="3099302"/>
            <a:ext cx="682594" cy="68259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F397C29-3AD5-C900-BFE7-39138CD614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8052" y="3013121"/>
            <a:ext cx="854956" cy="8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45960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Next Steps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D3CBF9-8360-48EC-D6D7-D19763BD814E}"/>
              </a:ext>
            </a:extLst>
          </p:cNvPr>
          <p:cNvGrpSpPr/>
          <p:nvPr/>
        </p:nvGrpSpPr>
        <p:grpSpPr>
          <a:xfrm>
            <a:off x="609599" y="1929833"/>
            <a:ext cx="11024420" cy="4392999"/>
            <a:chOff x="609599" y="2028155"/>
            <a:chExt cx="11024420" cy="4392999"/>
          </a:xfrm>
        </p:grpSpPr>
        <p:sp>
          <p:nvSpPr>
            <p:cNvPr id="23" name="L-Shape 22">
              <a:extLst>
                <a:ext uri="{FF2B5EF4-FFF2-40B4-BE49-F238E27FC236}">
                  <a16:creationId xmlns:a16="http://schemas.microsoft.com/office/drawing/2014/main" id="{12F2A1CB-FD82-1FEE-8147-E0857FC2CF28}"/>
                </a:ext>
              </a:extLst>
            </p:cNvPr>
            <p:cNvSpPr/>
            <p:nvPr/>
          </p:nvSpPr>
          <p:spPr>
            <a:xfrm rot="5400000">
              <a:off x="5286905" y="3117025"/>
              <a:ext cx="1662934" cy="343180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5317D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-Shape 24">
              <a:extLst>
                <a:ext uri="{FF2B5EF4-FFF2-40B4-BE49-F238E27FC236}">
                  <a16:creationId xmlns:a16="http://schemas.microsoft.com/office/drawing/2014/main" id="{A481887C-6992-46BD-8629-9235015C6DF1}"/>
                </a:ext>
              </a:extLst>
            </p:cNvPr>
            <p:cNvSpPr/>
            <p:nvPr/>
          </p:nvSpPr>
          <p:spPr>
            <a:xfrm rot="5400000">
              <a:off x="1494036" y="3873783"/>
              <a:ext cx="1662934" cy="343180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5317D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82FEC27-E8A5-0530-88C5-49EF53E5211E}"/>
                </a:ext>
              </a:extLst>
            </p:cNvPr>
            <p:cNvSpPr/>
            <p:nvPr/>
          </p:nvSpPr>
          <p:spPr>
            <a:xfrm>
              <a:off x="3463709" y="4002426"/>
              <a:ext cx="584574" cy="471345"/>
            </a:xfrm>
            <a:prstGeom prst="triangle">
              <a:avLst>
                <a:gd name="adj" fmla="val 100000"/>
              </a:avLst>
            </a:prstGeom>
            <a:solidFill>
              <a:srgbClr val="6366AB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6C789C8-EFC1-8650-AB6A-EEFCFAD9D990}"/>
                </a:ext>
              </a:extLst>
            </p:cNvPr>
            <p:cNvSpPr/>
            <p:nvPr/>
          </p:nvSpPr>
          <p:spPr>
            <a:xfrm>
              <a:off x="7256576" y="3245668"/>
              <a:ext cx="584574" cy="471345"/>
            </a:xfrm>
            <a:prstGeom prst="triangle">
              <a:avLst>
                <a:gd name="adj" fmla="val 100000"/>
              </a:avLst>
            </a:prstGeom>
            <a:solidFill>
              <a:srgbClr val="6366AB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EF8F3857-020B-4ED7-FEDE-77935EE9FA97}"/>
                </a:ext>
              </a:extLst>
            </p:cNvPr>
            <p:cNvSpPr/>
            <p:nvPr/>
          </p:nvSpPr>
          <p:spPr>
            <a:xfrm rot="5400000">
              <a:off x="9079774" y="2360267"/>
              <a:ext cx="1662934" cy="343180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5317D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3AEA702-A74A-0980-DE41-C0DAD4B2E6AD}"/>
                </a:ext>
              </a:extLst>
            </p:cNvPr>
            <p:cNvSpPr/>
            <p:nvPr/>
          </p:nvSpPr>
          <p:spPr>
            <a:xfrm>
              <a:off x="11049445" y="2488912"/>
              <a:ext cx="584574" cy="471345"/>
            </a:xfrm>
            <a:prstGeom prst="triangle">
              <a:avLst>
                <a:gd name="adj" fmla="val 100000"/>
              </a:avLst>
            </a:prstGeom>
            <a:solidFill>
              <a:srgbClr val="6366AB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A37673-16F6-C2EB-3B6E-AC4ABF82F1FF}"/>
                </a:ext>
              </a:extLst>
            </p:cNvPr>
            <p:cNvSpPr txBox="1"/>
            <p:nvPr/>
          </p:nvSpPr>
          <p:spPr>
            <a:xfrm>
              <a:off x="1000283" y="5151631"/>
              <a:ext cx="304112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Review finances and identify areas for improvement.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513093-D403-0AFE-7281-9CC7BA2D76A6}"/>
                </a:ext>
              </a:extLst>
            </p:cNvPr>
            <p:cNvSpPr txBox="1"/>
            <p:nvPr/>
          </p:nvSpPr>
          <p:spPr>
            <a:xfrm>
              <a:off x="4793152" y="4451306"/>
              <a:ext cx="30411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Set actionable goals.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61EA21-6FDC-6856-136F-A5502ED82CF7}"/>
                </a:ext>
              </a:extLst>
            </p:cNvPr>
            <p:cNvSpPr txBox="1"/>
            <p:nvPr/>
          </p:nvSpPr>
          <p:spPr>
            <a:xfrm>
              <a:off x="8586021" y="3717013"/>
              <a:ext cx="30411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Stay consistent and 	 progress.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4B0789A6-D4A9-A74C-890A-76A2F195F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84" y="3606801"/>
              <a:ext cx="1059128" cy="1059128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1F6975C5-78FE-AE5A-369D-6FE4B64F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5896" y="2918202"/>
              <a:ext cx="962844" cy="96284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49EEDFC-1D06-7FDD-A1A4-D564BF3B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44904" y="2028155"/>
              <a:ext cx="1059128" cy="105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1319330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270A1AB5-BBAC-971F-02A6-1C4BA608A8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" y="1"/>
            <a:ext cx="4571504" cy="6854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0" y="3176"/>
            <a:ext cx="4571574" cy="5729968"/>
          </a:xfrm>
          <a:prstGeom prst="rect">
            <a:avLst/>
          </a:prstGeom>
          <a:gradFill>
            <a:gsLst>
              <a:gs pos="0">
                <a:srgbClr val="6366AB">
                  <a:alpha val="0"/>
                </a:srgbClr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77" y="472573"/>
            <a:ext cx="3514623" cy="16619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realistic is being Mortgage Free?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19CD-6B9E-C753-D54E-56F7275C7F15}"/>
              </a:ext>
            </a:extLst>
          </p:cNvPr>
          <p:cNvSpPr txBox="1">
            <a:spLocks/>
          </p:cNvSpPr>
          <p:nvPr/>
        </p:nvSpPr>
        <p:spPr>
          <a:xfrm>
            <a:off x="5004618" y="472573"/>
            <a:ext cx="6489291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"The average UK mortgage holder paid approximately £17,676 last year in repayments,"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according to recent statistics.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"Clearing your mortgage can significantly boost your disposable income, offering greater financial flexibility and peace of mind,"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notes Angela Kerr from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HomeOwners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Alliance.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0FB873-D08F-5CB4-2C12-4436042C1E31}"/>
              </a:ext>
            </a:extLst>
          </p:cNvPr>
          <p:cNvSpPr txBox="1">
            <a:spLocks/>
          </p:cNvSpPr>
          <p:nvPr/>
        </p:nvSpPr>
        <p:spPr>
          <a:xfrm>
            <a:off x="5004618" y="3800104"/>
            <a:ext cx="6489291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great news is that paying off your mortgage early is a realistic goal with proper planning and effort. As Daniel Hegarty, CEO of online mortgage broker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Habito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explains: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"Becoming mortgage-free remains a dream for millions across the UK, and with the right approach, it’s more achievable than you might think."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3C7471-D43D-D12D-5849-C20236C5D45F}"/>
              </a:ext>
            </a:extLst>
          </p:cNvPr>
          <p:cNvCxnSpPr/>
          <p:nvPr/>
        </p:nvCxnSpPr>
        <p:spPr>
          <a:xfrm>
            <a:off x="5004618" y="3613666"/>
            <a:ext cx="648929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661726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EDEE9675-B365-D909-F00F-BE98D3336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" y="3175"/>
            <a:ext cx="457160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07257C-FBCA-D7CC-F169-4D43D9C297BA}"/>
              </a:ext>
            </a:extLst>
          </p:cNvPr>
          <p:cNvSpPr/>
          <p:nvPr/>
        </p:nvSpPr>
        <p:spPr>
          <a:xfrm>
            <a:off x="0" y="3176"/>
            <a:ext cx="4571574" cy="4492507"/>
          </a:xfrm>
          <a:prstGeom prst="rect">
            <a:avLst/>
          </a:prstGeom>
          <a:gradFill>
            <a:gsLst>
              <a:gs pos="0">
                <a:srgbClr val="6366AB">
                  <a:alpha val="0"/>
                </a:srgbClr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3C7471-D43D-D12D-5849-C20236C5D45F}"/>
              </a:ext>
            </a:extLst>
          </p:cNvPr>
          <p:cNvCxnSpPr/>
          <p:nvPr/>
        </p:nvCxnSpPr>
        <p:spPr>
          <a:xfrm>
            <a:off x="5004618" y="4495683"/>
            <a:ext cx="648929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19CD-6B9E-C753-D54E-56F7275C7F15}"/>
              </a:ext>
            </a:extLst>
          </p:cNvPr>
          <p:cNvSpPr txBox="1">
            <a:spLocks/>
          </p:cNvSpPr>
          <p:nvPr/>
        </p:nvSpPr>
        <p:spPr>
          <a:xfrm>
            <a:off x="5004618" y="666133"/>
            <a:ext cx="648929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Mortgage overpayment involves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paying more than your regular monthly mortgage payment.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208C48-6F99-276B-FDE9-829BABD7941B}"/>
              </a:ext>
            </a:extLst>
          </p:cNvPr>
          <p:cNvSpPr txBox="1">
            <a:spLocks/>
          </p:cNvSpPr>
          <p:nvPr/>
        </p:nvSpPr>
        <p:spPr>
          <a:xfrm>
            <a:off x="5752280" y="2268338"/>
            <a:ext cx="552572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Regular: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Adding extra to your monthly payments.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031296-62F5-D57D-A543-380F4A84B1EB}"/>
              </a:ext>
            </a:extLst>
          </p:cNvPr>
          <p:cNvSpPr txBox="1">
            <a:spLocks/>
          </p:cNvSpPr>
          <p:nvPr/>
        </p:nvSpPr>
        <p:spPr>
          <a:xfrm>
            <a:off x="5752280" y="3386743"/>
            <a:ext cx="5525729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One-off: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Making a lump sum payment.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5AE696-8D6E-8349-DBE2-408D2E6408AF}"/>
              </a:ext>
            </a:extLst>
          </p:cNvPr>
          <p:cNvSpPr/>
          <p:nvPr/>
        </p:nvSpPr>
        <p:spPr>
          <a:xfrm>
            <a:off x="5004619" y="2268338"/>
            <a:ext cx="442452" cy="442452"/>
          </a:xfrm>
          <a:prstGeom prst="ellipse">
            <a:avLst/>
          </a:prstGeom>
          <a:solidFill>
            <a:srgbClr val="6366A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3CAC61-DAB3-D61B-E714-8BD7FAE21A76}"/>
              </a:ext>
            </a:extLst>
          </p:cNvPr>
          <p:cNvSpPr/>
          <p:nvPr/>
        </p:nvSpPr>
        <p:spPr>
          <a:xfrm>
            <a:off x="5004619" y="3386743"/>
            <a:ext cx="442452" cy="442452"/>
          </a:xfrm>
          <a:prstGeom prst="ellipse">
            <a:avLst/>
          </a:prstGeom>
          <a:solidFill>
            <a:srgbClr val="6366A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0FAC350-CCC7-9AC5-43EE-B0F33748CC40}"/>
              </a:ext>
            </a:extLst>
          </p:cNvPr>
          <p:cNvSpPr txBox="1">
            <a:spLocks/>
          </p:cNvSpPr>
          <p:nvPr/>
        </p:nvSpPr>
        <p:spPr>
          <a:xfrm>
            <a:off x="5004618" y="4742849"/>
            <a:ext cx="648929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your lender’s overpayment policies, as some may charge penalties for early repayment.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77" y="472573"/>
            <a:ext cx="3514623" cy="16619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Mortgage Overpayment?</a:t>
            </a:r>
          </a:p>
        </p:txBody>
      </p:sp>
    </p:spTree>
    <p:extLst>
      <p:ext uri="{BB962C8B-B14F-4D97-AF65-F5344CB8AC3E}">
        <p14:creationId xmlns:p14="http://schemas.microsoft.com/office/powerpoint/2010/main" val="8160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216155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547"/>
            <a:ext cx="10972800" cy="987428"/>
          </a:xfr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Pros and Cons of Mortgage Overpayment</a:t>
            </a:r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0F99FFC-B388-5E95-61A8-C2F5A3B32898}"/>
              </a:ext>
            </a:extLst>
          </p:cNvPr>
          <p:cNvSpPr/>
          <p:nvPr/>
        </p:nvSpPr>
        <p:spPr>
          <a:xfrm flipH="1">
            <a:off x="4209092" y="2481625"/>
            <a:ext cx="3335981" cy="3335980"/>
          </a:xfrm>
          <a:prstGeom prst="pie">
            <a:avLst>
              <a:gd name="adj1" fmla="val 5399759"/>
              <a:gd name="adj2" fmla="val 16200000"/>
            </a:avLst>
          </a:prstGeom>
          <a:solidFill>
            <a:srgbClr val="6366A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endParaRPr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Google Shape;98;p18">
            <a:extLst>
              <a:ext uri="{FF2B5EF4-FFF2-40B4-BE49-F238E27FC236}">
                <a16:creationId xmlns:a16="http://schemas.microsoft.com/office/drawing/2014/main" id="{8ABF9836-E385-4086-6733-5E1623CEBF13}"/>
              </a:ext>
            </a:extLst>
          </p:cNvPr>
          <p:cNvSpPr/>
          <p:nvPr/>
        </p:nvSpPr>
        <p:spPr>
          <a:xfrm>
            <a:off x="3964113" y="2481625"/>
            <a:ext cx="3335981" cy="3335980"/>
          </a:xfrm>
          <a:prstGeom prst="pie">
            <a:avLst>
              <a:gd name="adj1" fmla="val 5399759"/>
              <a:gd name="adj2" fmla="val 16200000"/>
            </a:avLst>
          </a:prstGeom>
          <a:solidFill>
            <a:srgbClr val="B5317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endParaRPr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99;p18">
            <a:extLst>
              <a:ext uri="{FF2B5EF4-FFF2-40B4-BE49-F238E27FC236}">
                <a16:creationId xmlns:a16="http://schemas.microsoft.com/office/drawing/2014/main" id="{52D396DC-4668-1B2F-CD3E-9D38774DFF03}"/>
              </a:ext>
            </a:extLst>
          </p:cNvPr>
          <p:cNvSpPr/>
          <p:nvPr/>
        </p:nvSpPr>
        <p:spPr>
          <a:xfrm>
            <a:off x="3690201" y="1962734"/>
            <a:ext cx="4373762" cy="4373761"/>
          </a:xfrm>
          <a:prstGeom prst="arc">
            <a:avLst>
              <a:gd name="adj1" fmla="val 16200000"/>
              <a:gd name="adj2" fmla="val 5427837"/>
            </a:avLst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Google Shape;100;p18">
            <a:extLst>
              <a:ext uri="{FF2B5EF4-FFF2-40B4-BE49-F238E27FC236}">
                <a16:creationId xmlns:a16="http://schemas.microsoft.com/office/drawing/2014/main" id="{F8728486-3CD5-7D42-D8E6-365340C72D13}"/>
              </a:ext>
            </a:extLst>
          </p:cNvPr>
          <p:cNvSpPr/>
          <p:nvPr/>
        </p:nvSpPr>
        <p:spPr>
          <a:xfrm>
            <a:off x="3445223" y="1962734"/>
            <a:ext cx="4373762" cy="4373761"/>
          </a:xfrm>
          <a:prstGeom prst="arc">
            <a:avLst>
              <a:gd name="adj1" fmla="val 5629100"/>
              <a:gd name="adj2" fmla="val 16053394"/>
            </a:avLst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Google Shape;101;p18">
            <a:extLst>
              <a:ext uri="{FF2B5EF4-FFF2-40B4-BE49-F238E27FC236}">
                <a16:creationId xmlns:a16="http://schemas.microsoft.com/office/drawing/2014/main" id="{C32C35CA-F5C1-1A3C-F513-AB956B2F96AA}"/>
              </a:ext>
            </a:extLst>
          </p:cNvPr>
          <p:cNvSpPr/>
          <p:nvPr/>
        </p:nvSpPr>
        <p:spPr>
          <a:xfrm>
            <a:off x="4090800" y="1913314"/>
            <a:ext cx="684569" cy="684617"/>
          </a:xfrm>
          <a:custGeom>
            <a:avLst/>
            <a:gdLst/>
            <a:ahLst/>
            <a:cxnLst/>
            <a:rect l="l" t="t" r="r" b="b"/>
            <a:pathLst>
              <a:path w="14026" h="14027" extrusionOk="0">
                <a:moveTo>
                  <a:pt x="7013" y="1"/>
                </a:moveTo>
                <a:cubicBezTo>
                  <a:pt x="3143" y="1"/>
                  <a:pt x="0" y="3144"/>
                  <a:pt x="0" y="7013"/>
                </a:cubicBezTo>
                <a:cubicBezTo>
                  <a:pt x="0" y="10883"/>
                  <a:pt x="3143" y="14026"/>
                  <a:pt x="7013" y="14026"/>
                </a:cubicBezTo>
                <a:cubicBezTo>
                  <a:pt x="10882" y="14026"/>
                  <a:pt x="14026" y="10883"/>
                  <a:pt x="14026" y="7013"/>
                </a:cubicBezTo>
                <a:cubicBezTo>
                  <a:pt x="14026" y="3144"/>
                  <a:pt x="10882" y="1"/>
                  <a:pt x="7013" y="1"/>
                </a:cubicBezTo>
                <a:close/>
              </a:path>
            </a:pathLst>
          </a:custGeom>
          <a:solidFill>
            <a:srgbClr val="B5317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0" name="Google Shape;111;p18">
            <a:extLst>
              <a:ext uri="{FF2B5EF4-FFF2-40B4-BE49-F238E27FC236}">
                <a16:creationId xmlns:a16="http://schemas.microsoft.com/office/drawing/2014/main" id="{17B29595-4343-9838-AC49-4A64689B3064}"/>
              </a:ext>
            </a:extLst>
          </p:cNvPr>
          <p:cNvSpPr/>
          <p:nvPr/>
        </p:nvSpPr>
        <p:spPr>
          <a:xfrm>
            <a:off x="3047717" y="3826187"/>
            <a:ext cx="684569" cy="684617"/>
          </a:xfrm>
          <a:custGeom>
            <a:avLst/>
            <a:gdLst/>
            <a:ahLst/>
            <a:cxnLst/>
            <a:rect l="l" t="t" r="r" b="b"/>
            <a:pathLst>
              <a:path w="14026" h="14027" extrusionOk="0">
                <a:moveTo>
                  <a:pt x="7013" y="1"/>
                </a:moveTo>
                <a:cubicBezTo>
                  <a:pt x="3143" y="1"/>
                  <a:pt x="0" y="3144"/>
                  <a:pt x="0" y="7013"/>
                </a:cubicBezTo>
                <a:cubicBezTo>
                  <a:pt x="0" y="10883"/>
                  <a:pt x="3143" y="14026"/>
                  <a:pt x="7013" y="14026"/>
                </a:cubicBezTo>
                <a:cubicBezTo>
                  <a:pt x="10882" y="14026"/>
                  <a:pt x="14026" y="10883"/>
                  <a:pt x="14026" y="7013"/>
                </a:cubicBezTo>
                <a:cubicBezTo>
                  <a:pt x="14026" y="3144"/>
                  <a:pt x="10882" y="1"/>
                  <a:pt x="7013" y="1"/>
                </a:cubicBezTo>
                <a:close/>
              </a:path>
            </a:pathLst>
          </a:custGeom>
          <a:solidFill>
            <a:srgbClr val="B5317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" name="Google Shape;112;p18">
            <a:extLst>
              <a:ext uri="{FF2B5EF4-FFF2-40B4-BE49-F238E27FC236}">
                <a16:creationId xmlns:a16="http://schemas.microsoft.com/office/drawing/2014/main" id="{89611B3E-0166-8DB7-8404-B4C06AC9EBB2}"/>
              </a:ext>
            </a:extLst>
          </p:cNvPr>
          <p:cNvSpPr/>
          <p:nvPr/>
        </p:nvSpPr>
        <p:spPr>
          <a:xfrm>
            <a:off x="4090800" y="5651878"/>
            <a:ext cx="684569" cy="684617"/>
          </a:xfrm>
          <a:custGeom>
            <a:avLst/>
            <a:gdLst/>
            <a:ahLst/>
            <a:cxnLst/>
            <a:rect l="l" t="t" r="r" b="b"/>
            <a:pathLst>
              <a:path w="14026" h="14027" extrusionOk="0">
                <a:moveTo>
                  <a:pt x="7013" y="1"/>
                </a:moveTo>
                <a:cubicBezTo>
                  <a:pt x="3143" y="1"/>
                  <a:pt x="0" y="3144"/>
                  <a:pt x="0" y="7013"/>
                </a:cubicBezTo>
                <a:cubicBezTo>
                  <a:pt x="0" y="10883"/>
                  <a:pt x="3143" y="14026"/>
                  <a:pt x="7013" y="14026"/>
                </a:cubicBezTo>
                <a:cubicBezTo>
                  <a:pt x="10882" y="14026"/>
                  <a:pt x="14026" y="10883"/>
                  <a:pt x="14026" y="7013"/>
                </a:cubicBezTo>
                <a:cubicBezTo>
                  <a:pt x="14026" y="3144"/>
                  <a:pt x="10882" y="1"/>
                  <a:pt x="7013" y="1"/>
                </a:cubicBezTo>
                <a:close/>
              </a:path>
            </a:pathLst>
          </a:custGeom>
          <a:solidFill>
            <a:srgbClr val="B5317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2" name="Google Shape;113;p18">
            <a:extLst>
              <a:ext uri="{FF2B5EF4-FFF2-40B4-BE49-F238E27FC236}">
                <a16:creationId xmlns:a16="http://schemas.microsoft.com/office/drawing/2014/main" id="{49C073B6-F253-C05D-DAFB-AC3F5335FE52}"/>
              </a:ext>
            </a:extLst>
          </p:cNvPr>
          <p:cNvSpPr/>
          <p:nvPr/>
        </p:nvSpPr>
        <p:spPr>
          <a:xfrm>
            <a:off x="7708526" y="3826187"/>
            <a:ext cx="684568" cy="684617"/>
          </a:xfrm>
          <a:custGeom>
            <a:avLst/>
            <a:gdLst/>
            <a:ahLst/>
            <a:cxnLst/>
            <a:rect l="l" t="t" r="r" b="b"/>
            <a:pathLst>
              <a:path w="14026" h="14027" extrusionOk="0">
                <a:moveTo>
                  <a:pt x="7013" y="1"/>
                </a:moveTo>
                <a:cubicBezTo>
                  <a:pt x="3143" y="1"/>
                  <a:pt x="0" y="3144"/>
                  <a:pt x="0" y="7013"/>
                </a:cubicBezTo>
                <a:cubicBezTo>
                  <a:pt x="0" y="10883"/>
                  <a:pt x="3143" y="14026"/>
                  <a:pt x="7013" y="14026"/>
                </a:cubicBezTo>
                <a:cubicBezTo>
                  <a:pt x="10882" y="14026"/>
                  <a:pt x="14026" y="10883"/>
                  <a:pt x="14026" y="7013"/>
                </a:cubicBezTo>
                <a:cubicBezTo>
                  <a:pt x="14026" y="3144"/>
                  <a:pt x="10882" y="1"/>
                  <a:pt x="7013" y="1"/>
                </a:cubicBezTo>
                <a:close/>
              </a:path>
            </a:pathLst>
          </a:custGeom>
          <a:solidFill>
            <a:srgbClr val="6366A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3" name="Google Shape;114;p18">
            <a:extLst>
              <a:ext uri="{FF2B5EF4-FFF2-40B4-BE49-F238E27FC236}">
                <a16:creationId xmlns:a16="http://schemas.microsoft.com/office/drawing/2014/main" id="{09A27BD8-6E5F-7159-F614-AFF02FE02012}"/>
              </a:ext>
            </a:extLst>
          </p:cNvPr>
          <p:cNvSpPr/>
          <p:nvPr/>
        </p:nvSpPr>
        <p:spPr>
          <a:xfrm>
            <a:off x="6682787" y="5651878"/>
            <a:ext cx="684569" cy="684617"/>
          </a:xfrm>
          <a:custGeom>
            <a:avLst/>
            <a:gdLst/>
            <a:ahLst/>
            <a:cxnLst/>
            <a:rect l="l" t="t" r="r" b="b"/>
            <a:pathLst>
              <a:path w="14026" h="14027" extrusionOk="0">
                <a:moveTo>
                  <a:pt x="7013" y="1"/>
                </a:moveTo>
                <a:cubicBezTo>
                  <a:pt x="3143" y="1"/>
                  <a:pt x="0" y="3144"/>
                  <a:pt x="0" y="7013"/>
                </a:cubicBezTo>
                <a:cubicBezTo>
                  <a:pt x="0" y="10883"/>
                  <a:pt x="3143" y="14026"/>
                  <a:pt x="7013" y="14026"/>
                </a:cubicBezTo>
                <a:cubicBezTo>
                  <a:pt x="10882" y="14026"/>
                  <a:pt x="14026" y="10883"/>
                  <a:pt x="14026" y="7013"/>
                </a:cubicBezTo>
                <a:cubicBezTo>
                  <a:pt x="14026" y="3144"/>
                  <a:pt x="10882" y="1"/>
                  <a:pt x="7013" y="1"/>
                </a:cubicBezTo>
                <a:close/>
              </a:path>
            </a:pathLst>
          </a:custGeom>
          <a:solidFill>
            <a:srgbClr val="6366A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4" name="Google Shape;115;p18">
            <a:extLst>
              <a:ext uri="{FF2B5EF4-FFF2-40B4-BE49-F238E27FC236}">
                <a16:creationId xmlns:a16="http://schemas.microsoft.com/office/drawing/2014/main" id="{FF067E3A-9DA1-1F5F-BEA9-50762C6B40BF}"/>
              </a:ext>
            </a:extLst>
          </p:cNvPr>
          <p:cNvSpPr/>
          <p:nvPr/>
        </p:nvSpPr>
        <p:spPr>
          <a:xfrm>
            <a:off x="6682787" y="1913314"/>
            <a:ext cx="684569" cy="684617"/>
          </a:xfrm>
          <a:custGeom>
            <a:avLst/>
            <a:gdLst/>
            <a:ahLst/>
            <a:cxnLst/>
            <a:rect l="l" t="t" r="r" b="b"/>
            <a:pathLst>
              <a:path w="14026" h="14027" extrusionOk="0">
                <a:moveTo>
                  <a:pt x="7013" y="1"/>
                </a:moveTo>
                <a:cubicBezTo>
                  <a:pt x="3143" y="1"/>
                  <a:pt x="0" y="3144"/>
                  <a:pt x="0" y="7013"/>
                </a:cubicBezTo>
                <a:cubicBezTo>
                  <a:pt x="0" y="10883"/>
                  <a:pt x="3143" y="14026"/>
                  <a:pt x="7013" y="14026"/>
                </a:cubicBezTo>
                <a:cubicBezTo>
                  <a:pt x="10882" y="14026"/>
                  <a:pt x="14026" y="10883"/>
                  <a:pt x="14026" y="7013"/>
                </a:cubicBezTo>
                <a:cubicBezTo>
                  <a:pt x="14026" y="3144"/>
                  <a:pt x="10882" y="1"/>
                  <a:pt x="7013" y="1"/>
                </a:cubicBezTo>
                <a:close/>
              </a:path>
            </a:pathLst>
          </a:custGeom>
          <a:solidFill>
            <a:srgbClr val="6366A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6" name="Google Shape;117;p18">
            <a:extLst>
              <a:ext uri="{FF2B5EF4-FFF2-40B4-BE49-F238E27FC236}">
                <a16:creationId xmlns:a16="http://schemas.microsoft.com/office/drawing/2014/main" id="{695B823C-2E30-E483-97CD-A70506AB14DE}"/>
              </a:ext>
            </a:extLst>
          </p:cNvPr>
          <p:cNvSpPr txBox="1"/>
          <p:nvPr/>
        </p:nvSpPr>
        <p:spPr>
          <a:xfrm>
            <a:off x="525971" y="2009401"/>
            <a:ext cx="32746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6262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Reduces the total interest paid over the loan term.</a:t>
            </a:r>
            <a:endParaRPr dirty="0">
              <a:solidFill>
                <a:srgbClr val="262626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9" name="Google Shape;123;p18">
            <a:extLst>
              <a:ext uri="{FF2B5EF4-FFF2-40B4-BE49-F238E27FC236}">
                <a16:creationId xmlns:a16="http://schemas.microsoft.com/office/drawing/2014/main" id="{0AC5566E-D5C1-BAB6-9965-1FD5E73B0B2E}"/>
              </a:ext>
            </a:extLst>
          </p:cNvPr>
          <p:cNvSpPr txBox="1"/>
          <p:nvPr/>
        </p:nvSpPr>
        <p:spPr>
          <a:xfrm>
            <a:off x="1212782" y="5809520"/>
            <a:ext cx="255739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i="0" dirty="0">
                <a:solidFill>
                  <a:srgbClr val="26262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Builds equity faster.</a:t>
            </a:r>
          </a:p>
        </p:txBody>
      </p:sp>
      <p:sp>
        <p:nvSpPr>
          <p:cNvPr id="82" name="Google Shape;161;p18">
            <a:extLst>
              <a:ext uri="{FF2B5EF4-FFF2-40B4-BE49-F238E27FC236}">
                <a16:creationId xmlns:a16="http://schemas.microsoft.com/office/drawing/2014/main" id="{B0CC90C2-0E5F-5D00-ADA1-1EEF8AC4898C}"/>
              </a:ext>
            </a:extLst>
          </p:cNvPr>
          <p:cNvSpPr txBox="1"/>
          <p:nvPr/>
        </p:nvSpPr>
        <p:spPr>
          <a:xfrm>
            <a:off x="8556547" y="3922274"/>
            <a:ext cx="30258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6262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Opportunity cost: Could the money be better invested elsewhere?</a:t>
            </a:r>
          </a:p>
        </p:txBody>
      </p:sp>
      <p:sp>
        <p:nvSpPr>
          <p:cNvPr id="85" name="Google Shape;164;p18">
            <a:extLst>
              <a:ext uri="{FF2B5EF4-FFF2-40B4-BE49-F238E27FC236}">
                <a16:creationId xmlns:a16="http://schemas.microsoft.com/office/drawing/2014/main" id="{0F41BE05-DCAD-4DAF-D870-0A17A74DCBB9}"/>
              </a:ext>
            </a:extLst>
          </p:cNvPr>
          <p:cNvSpPr txBox="1"/>
          <p:nvPr/>
        </p:nvSpPr>
        <p:spPr>
          <a:xfrm>
            <a:off x="7573475" y="5809520"/>
            <a:ext cx="406521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6262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Early repayment charges (if applicable).</a:t>
            </a:r>
          </a:p>
        </p:txBody>
      </p:sp>
      <p:sp>
        <p:nvSpPr>
          <p:cNvPr id="100" name="Google Shape;161;p18">
            <a:extLst>
              <a:ext uri="{FF2B5EF4-FFF2-40B4-BE49-F238E27FC236}">
                <a16:creationId xmlns:a16="http://schemas.microsoft.com/office/drawing/2014/main" id="{651CB6DE-59D1-E2BA-5F95-6E61A4E81DDC}"/>
              </a:ext>
            </a:extLst>
          </p:cNvPr>
          <p:cNvSpPr txBox="1"/>
          <p:nvPr/>
        </p:nvSpPr>
        <p:spPr>
          <a:xfrm>
            <a:off x="351359" y="3922274"/>
            <a:ext cx="25573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6262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Shortens the mortgage term, freeing you from debt sooner.</a:t>
            </a:r>
            <a:endParaRPr dirty="0">
              <a:solidFill>
                <a:srgbClr val="262626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58C8D5C-796C-0BAD-FE4B-7A2D6B77B4CE}"/>
              </a:ext>
            </a:extLst>
          </p:cNvPr>
          <p:cNvGrpSpPr/>
          <p:nvPr/>
        </p:nvGrpSpPr>
        <p:grpSpPr>
          <a:xfrm>
            <a:off x="4567453" y="3616131"/>
            <a:ext cx="2324307" cy="1066968"/>
            <a:chOff x="4567453" y="3529644"/>
            <a:chExt cx="2324307" cy="1066968"/>
          </a:xfrm>
        </p:grpSpPr>
        <p:sp>
          <p:nvSpPr>
            <p:cNvPr id="79" name="Google Shape;158;p18">
              <a:extLst>
                <a:ext uri="{FF2B5EF4-FFF2-40B4-BE49-F238E27FC236}">
                  <a16:creationId xmlns:a16="http://schemas.microsoft.com/office/drawing/2014/main" id="{2253D7BA-FB6F-3944-CC68-6A265EFEA746}"/>
                </a:ext>
              </a:extLst>
            </p:cNvPr>
            <p:cNvSpPr txBox="1"/>
            <p:nvPr/>
          </p:nvSpPr>
          <p:spPr>
            <a:xfrm>
              <a:off x="4567453" y="4227279"/>
              <a:ext cx="6299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b="1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Pros</a:t>
              </a:r>
              <a:endPara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" name="Google Shape;166;p18">
              <a:extLst>
                <a:ext uri="{FF2B5EF4-FFF2-40B4-BE49-F238E27FC236}">
                  <a16:creationId xmlns:a16="http://schemas.microsoft.com/office/drawing/2014/main" id="{B027F38E-E986-E81D-B0FC-9B2C6C928258}"/>
                </a:ext>
              </a:extLst>
            </p:cNvPr>
            <p:cNvGrpSpPr/>
            <p:nvPr/>
          </p:nvGrpSpPr>
          <p:grpSpPr>
            <a:xfrm>
              <a:off x="4606664" y="3529644"/>
              <a:ext cx="551558" cy="615298"/>
              <a:chOff x="3299850" y="238575"/>
              <a:chExt cx="427725" cy="482225"/>
            </a:xfrm>
          </p:grpSpPr>
          <p:sp>
            <p:nvSpPr>
              <p:cNvPr id="88" name="Google Shape;167;p18">
                <a:extLst>
                  <a:ext uri="{FF2B5EF4-FFF2-40B4-BE49-F238E27FC236}">
                    <a16:creationId xmlns:a16="http://schemas.microsoft.com/office/drawing/2014/main" id="{C3D527E3-A458-F178-746E-444AFBB967E1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89" name="Google Shape;168;p18">
                <a:extLst>
                  <a:ext uri="{FF2B5EF4-FFF2-40B4-BE49-F238E27FC236}">
                    <a16:creationId xmlns:a16="http://schemas.microsoft.com/office/drawing/2014/main" id="{1C88A9D9-6EFA-FFE3-00AB-1251B1DB81CD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0" name="Google Shape;169;p18">
                <a:extLst>
                  <a:ext uri="{FF2B5EF4-FFF2-40B4-BE49-F238E27FC236}">
                    <a16:creationId xmlns:a16="http://schemas.microsoft.com/office/drawing/2014/main" id="{56CCFDE5-4B27-4CA7-0CDD-490F4C7BEDC8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1" name="Google Shape;170;p18">
                <a:extLst>
                  <a:ext uri="{FF2B5EF4-FFF2-40B4-BE49-F238E27FC236}">
                    <a16:creationId xmlns:a16="http://schemas.microsoft.com/office/drawing/2014/main" id="{E892246F-0CD4-91D7-5713-64DA8BFB7A9A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2" name="Google Shape;171;p18">
                <a:extLst>
                  <a:ext uri="{FF2B5EF4-FFF2-40B4-BE49-F238E27FC236}">
                    <a16:creationId xmlns:a16="http://schemas.microsoft.com/office/drawing/2014/main" id="{E46EB627-B86B-A484-A9D5-46F9A04D4D19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93" name="Google Shape;172;p18">
              <a:extLst>
                <a:ext uri="{FF2B5EF4-FFF2-40B4-BE49-F238E27FC236}">
                  <a16:creationId xmlns:a16="http://schemas.microsoft.com/office/drawing/2014/main" id="{12D9D340-A8FB-7D0B-0916-24CFBFE16866}"/>
                </a:ext>
              </a:extLst>
            </p:cNvPr>
            <p:cNvGrpSpPr/>
            <p:nvPr/>
          </p:nvGrpSpPr>
          <p:grpSpPr>
            <a:xfrm rot="10800000">
              <a:off x="6300989" y="3529645"/>
              <a:ext cx="551558" cy="615298"/>
              <a:chOff x="3299850" y="238575"/>
              <a:chExt cx="427725" cy="482225"/>
            </a:xfrm>
          </p:grpSpPr>
          <p:sp>
            <p:nvSpPr>
              <p:cNvPr id="94" name="Google Shape;173;p18">
                <a:extLst>
                  <a:ext uri="{FF2B5EF4-FFF2-40B4-BE49-F238E27FC236}">
                    <a16:creationId xmlns:a16="http://schemas.microsoft.com/office/drawing/2014/main" id="{F336C3AD-B071-3D71-79D3-CBACFBC82FDC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5" name="Google Shape;174;p18">
                <a:extLst>
                  <a:ext uri="{FF2B5EF4-FFF2-40B4-BE49-F238E27FC236}">
                    <a16:creationId xmlns:a16="http://schemas.microsoft.com/office/drawing/2014/main" id="{FCA1510D-DDA1-2599-F1E8-2875AB952250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6" name="Google Shape;175;p18">
                <a:extLst>
                  <a:ext uri="{FF2B5EF4-FFF2-40B4-BE49-F238E27FC236}">
                    <a16:creationId xmlns:a16="http://schemas.microsoft.com/office/drawing/2014/main" id="{477AD505-1247-3C1D-75EC-6E04FF06A5FF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7" name="Google Shape;176;p18">
                <a:extLst>
                  <a:ext uri="{FF2B5EF4-FFF2-40B4-BE49-F238E27FC236}">
                    <a16:creationId xmlns:a16="http://schemas.microsoft.com/office/drawing/2014/main" id="{F07ECBD2-58E6-5028-697D-FEDA5B81F44C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98" name="Google Shape;177;p18">
                <a:extLst>
                  <a:ext uri="{FF2B5EF4-FFF2-40B4-BE49-F238E27FC236}">
                    <a16:creationId xmlns:a16="http://schemas.microsoft.com/office/drawing/2014/main" id="{84FDE4D1-AD62-C80D-83BC-C682922070D5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Roboto"/>
                  <a:buNone/>
                </a:pPr>
                <a:endParaRPr>
                  <a:solidFill>
                    <a:srgbClr val="435D7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sp>
          <p:nvSpPr>
            <p:cNvPr id="103" name="Google Shape;158;p18">
              <a:extLst>
                <a:ext uri="{FF2B5EF4-FFF2-40B4-BE49-F238E27FC236}">
                  <a16:creationId xmlns:a16="http://schemas.microsoft.com/office/drawing/2014/main" id="{31CE31EC-8639-DB8E-D83B-A1E0F283954D}"/>
                </a:ext>
              </a:extLst>
            </p:cNvPr>
            <p:cNvSpPr txBox="1"/>
            <p:nvPr/>
          </p:nvSpPr>
          <p:spPr>
            <a:xfrm>
              <a:off x="6261779" y="4227280"/>
              <a:ext cx="6299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b="1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Arial" panose="020B0604020202020204" pitchFamily="34" charset="0"/>
                  <a:sym typeface="Ubuntu"/>
                </a:rPr>
                <a:t>Cons</a:t>
              </a:r>
              <a:endPara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Google Shape;164;p18">
            <a:extLst>
              <a:ext uri="{FF2B5EF4-FFF2-40B4-BE49-F238E27FC236}">
                <a16:creationId xmlns:a16="http://schemas.microsoft.com/office/drawing/2014/main" id="{220F6294-FDAC-D513-1DED-B15589A3219E}"/>
              </a:ext>
            </a:extLst>
          </p:cNvPr>
          <p:cNvSpPr txBox="1"/>
          <p:nvPr/>
        </p:nvSpPr>
        <p:spPr>
          <a:xfrm>
            <a:off x="7490208" y="2012444"/>
            <a:ext cx="208602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6262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May reduce liquidity.</a:t>
            </a:r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D3C2767B-594E-CCB6-55FE-9423E3AEEF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8184" y="2068735"/>
            <a:ext cx="373775" cy="373775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55A3950E-5C1F-C9B2-FD16-8542B386E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8910" y="3916595"/>
            <a:ext cx="503802" cy="503802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A25755F9-0178-EB5E-A35D-240CAD2400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5822" y="5794937"/>
            <a:ext cx="398498" cy="398498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5337E97B-1428-9582-FE61-5F29CAB164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8419" y="5809521"/>
            <a:ext cx="369331" cy="369331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E98C19B6-0DE6-873E-8B71-28D5350488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57258" y="3935752"/>
            <a:ext cx="465487" cy="465487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B7A426AF-6DF0-F5DB-68CB-3794A269B9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39177" y="2061714"/>
            <a:ext cx="387816" cy="3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277ED48-956D-5679-506F-60DC93EE80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65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AC6625C7-7CB1-FBBB-6984-AE7084741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8284" y="3176"/>
            <a:ext cx="5643716" cy="6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E3F5FA-5B4E-A90C-6838-E682151CE4D2}"/>
              </a:ext>
            </a:extLst>
          </p:cNvPr>
          <p:cNvSpPr/>
          <p:nvPr/>
        </p:nvSpPr>
        <p:spPr>
          <a:xfrm>
            <a:off x="609600" y="736600"/>
            <a:ext cx="5938684" cy="5384800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D55171-16AB-1ECC-749D-2A265FA04E6B}"/>
              </a:ext>
            </a:extLst>
          </p:cNvPr>
          <p:cNvSpPr txBox="1">
            <a:spLocks/>
          </p:cNvSpPr>
          <p:nvPr/>
        </p:nvSpPr>
        <p:spPr>
          <a:xfrm>
            <a:off x="1064864" y="1634212"/>
            <a:ext cx="519181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Other High-Interest Liabilities First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8D485E-3B48-6E4C-D9D3-BCB0A20AD652}"/>
              </a:ext>
            </a:extLst>
          </p:cNvPr>
          <p:cNvSpPr txBox="1">
            <a:spLocks/>
          </p:cNvSpPr>
          <p:nvPr/>
        </p:nvSpPr>
        <p:spPr>
          <a:xfrm>
            <a:off x="1064864" y="3093720"/>
            <a:ext cx="519181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 paying off high-interest debts like credit cards or personal loans before making mortgage overpayments.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11F71-A14C-4910-34F8-E5C4B755E007}"/>
              </a:ext>
            </a:extLst>
          </p:cNvPr>
          <p:cNvCxnSpPr>
            <a:cxnSpLocks/>
          </p:cNvCxnSpPr>
          <p:nvPr/>
        </p:nvCxnSpPr>
        <p:spPr>
          <a:xfrm>
            <a:off x="1064864" y="4381090"/>
            <a:ext cx="519181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C09708-E75B-A3EE-8B5B-723AC285CB4B}"/>
              </a:ext>
            </a:extLst>
          </p:cNvPr>
          <p:cNvGrpSpPr/>
          <p:nvPr/>
        </p:nvGrpSpPr>
        <p:grpSpPr>
          <a:xfrm>
            <a:off x="901208" y="1140626"/>
            <a:ext cx="889065" cy="1518227"/>
            <a:chOff x="1222310" y="1851679"/>
            <a:chExt cx="889065" cy="1518227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F4C0859-4ED7-1231-CD6E-D04AF2ED2048}"/>
                </a:ext>
              </a:extLst>
            </p:cNvPr>
            <p:cNvSpPr/>
            <p:nvPr/>
          </p:nvSpPr>
          <p:spPr>
            <a:xfrm>
              <a:off x="1450975" y="1851679"/>
              <a:ext cx="660400" cy="330200"/>
            </a:xfrm>
            <a:custGeom>
              <a:avLst/>
              <a:gdLst>
                <a:gd name="connsiteX0" fmla="*/ 330200 w 660400"/>
                <a:gd name="connsiteY0" fmla="*/ 0 h 330200"/>
                <a:gd name="connsiteX1" fmla="*/ 660400 w 660400"/>
                <a:gd name="connsiteY1" fmla="*/ 330200 h 330200"/>
                <a:gd name="connsiteX2" fmla="*/ 0 w 660400"/>
                <a:gd name="connsiteY2" fmla="*/ 330200 h 330200"/>
                <a:gd name="connsiteX3" fmla="*/ 330200 w 660400"/>
                <a:gd name="connsiteY3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" h="330200">
                  <a:moveTo>
                    <a:pt x="330200" y="0"/>
                  </a:moveTo>
                  <a:cubicBezTo>
                    <a:pt x="512564" y="0"/>
                    <a:pt x="660400" y="147836"/>
                    <a:pt x="660400" y="330200"/>
                  </a:cubicBezTo>
                  <a:lnTo>
                    <a:pt x="0" y="330200"/>
                  </a:lnTo>
                  <a:cubicBezTo>
                    <a:pt x="0" y="147836"/>
                    <a:pt x="147836" y="0"/>
                    <a:pt x="33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E47814-6771-8812-156C-4EAFD5E90941}"/>
                </a:ext>
              </a:extLst>
            </p:cNvPr>
            <p:cNvCxnSpPr/>
            <p:nvPr/>
          </p:nvCxnSpPr>
          <p:spPr>
            <a:xfrm>
              <a:off x="1222310" y="2181879"/>
              <a:ext cx="8890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4C54E6-5B9C-9682-E37F-3A7CF10C1899}"/>
                </a:ext>
              </a:extLst>
            </p:cNvPr>
            <p:cNvCxnSpPr/>
            <p:nvPr/>
          </p:nvCxnSpPr>
          <p:spPr>
            <a:xfrm flipV="1">
              <a:off x="1222311" y="2181880"/>
              <a:ext cx="0" cy="1188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AC9BD8-BCF8-9E98-D729-F79F94D3B1EF}"/>
              </a:ext>
            </a:extLst>
          </p:cNvPr>
          <p:cNvSpPr txBox="1">
            <a:spLocks/>
          </p:cNvSpPr>
          <p:nvPr/>
        </p:nvSpPr>
        <p:spPr>
          <a:xfrm>
            <a:off x="1064864" y="4560465"/>
            <a:ext cx="519181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debt repayment plan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considers interest rates and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balances owed.</a:t>
            </a:r>
          </a:p>
        </p:txBody>
      </p:sp>
    </p:spTree>
    <p:extLst>
      <p:ext uri="{BB962C8B-B14F-4D97-AF65-F5344CB8AC3E}">
        <p14:creationId xmlns:p14="http://schemas.microsoft.com/office/powerpoint/2010/main" val="16361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87956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571624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9238"/>
            <a:ext cx="1061720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spc="-20" dirty="0">
                <a:solidFill>
                  <a:schemeClr val="bg1"/>
                </a:solidFill>
              </a:rPr>
              <a:t>Benefits of Mortgage Overpayment and Being Mortgage-Free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696526" y="4407934"/>
            <a:ext cx="277090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financial stress and increased disposable income.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710545" y="4407934"/>
            <a:ext cx="27709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Greater flexibility to invest or save towards other goals.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724565" y="4407934"/>
            <a:ext cx="277090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credit profile.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0F47FA-C91F-914F-82B3-E0114D5CFC2C}"/>
              </a:ext>
            </a:extLst>
          </p:cNvPr>
          <p:cNvSpPr/>
          <p:nvPr/>
        </p:nvSpPr>
        <p:spPr>
          <a:xfrm>
            <a:off x="1081802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CA7F1-E6FF-D7E2-A205-C58EA44CB160}"/>
              </a:ext>
            </a:extLst>
          </p:cNvPr>
          <p:cNvSpPr/>
          <p:nvPr/>
        </p:nvSpPr>
        <p:spPr>
          <a:xfrm>
            <a:off x="9196977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7113C-600D-5736-154F-355DFDEC3E8F}"/>
              </a:ext>
            </a:extLst>
          </p:cNvPr>
          <p:cNvSpPr/>
          <p:nvPr/>
        </p:nvSpPr>
        <p:spPr>
          <a:xfrm>
            <a:off x="5182955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5890A57-0FA6-C92A-5112-F130D07C7E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5971" y="2466577"/>
            <a:ext cx="1197748" cy="119774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350326" y="5146599"/>
            <a:ext cx="147732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364345" y="5146599"/>
            <a:ext cx="147732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A78EF6FE-891A-2DF7-7D55-37C469976A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8207" y="2547659"/>
            <a:ext cx="1035583" cy="103558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2998829-EA17-87F4-803F-AAB6D5B786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7393" y="2532821"/>
            <a:ext cx="1065258" cy="10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2461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26B62FF8-8BDA-4632-C20D-59440071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74"/>
            <a:ext cx="4571539" cy="69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0" y="3176"/>
            <a:ext cx="4571574" cy="5260587"/>
          </a:xfrm>
          <a:prstGeom prst="rect">
            <a:avLst/>
          </a:prstGeom>
          <a:gradFill>
            <a:gsLst>
              <a:gs pos="0">
                <a:srgbClr val="6366AB">
                  <a:alpha val="0"/>
                </a:srgbClr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19CD-6B9E-C753-D54E-56F7275C7F15}"/>
              </a:ext>
            </a:extLst>
          </p:cNvPr>
          <p:cNvSpPr txBox="1">
            <a:spLocks/>
          </p:cNvSpPr>
          <p:nvPr/>
        </p:nvSpPr>
        <p:spPr>
          <a:xfrm>
            <a:off x="5004618" y="472573"/>
            <a:ext cx="64892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B53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spreadsheet, model a scenario: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4EF07F-7B8A-8836-DB23-1B0646753A7C}"/>
              </a:ext>
            </a:extLst>
          </p:cNvPr>
          <p:cNvSpPr txBox="1">
            <a:spLocks/>
          </p:cNvSpPr>
          <p:nvPr/>
        </p:nvSpPr>
        <p:spPr>
          <a:xfrm>
            <a:off x="6019800" y="1114977"/>
            <a:ext cx="547410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Mortgage: £200,000 at 3% interest,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years remaining.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3D2F90-A8E8-68BD-1319-9C8ACC6A9607}"/>
              </a:ext>
            </a:extLst>
          </p:cNvPr>
          <p:cNvSpPr txBox="1">
            <a:spLocks/>
          </p:cNvSpPr>
          <p:nvPr/>
        </p:nvSpPr>
        <p:spPr>
          <a:xfrm>
            <a:off x="6019800" y="2261216"/>
            <a:ext cx="547410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Regular payment: £950/month.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79710B-5F5B-9B7C-39A9-A09DD8B047A0}"/>
              </a:ext>
            </a:extLst>
          </p:cNvPr>
          <p:cNvSpPr txBox="1">
            <a:spLocks/>
          </p:cNvSpPr>
          <p:nvPr/>
        </p:nvSpPr>
        <p:spPr>
          <a:xfrm>
            <a:off x="6019800" y="3222793"/>
            <a:ext cx="54741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Overpayment: Additional £200/month.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A4D955-E6BB-0391-00AE-6590482FC691}"/>
              </a:ext>
            </a:extLst>
          </p:cNvPr>
          <p:cNvSpPr txBox="1">
            <a:spLocks/>
          </p:cNvSpPr>
          <p:nvPr/>
        </p:nvSpPr>
        <p:spPr>
          <a:xfrm>
            <a:off x="5004618" y="4165271"/>
            <a:ext cx="64892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B53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05432E-2647-DD9C-872D-D7076526C7BC}"/>
              </a:ext>
            </a:extLst>
          </p:cNvPr>
          <p:cNvSpPr txBox="1">
            <a:spLocks/>
          </p:cNvSpPr>
          <p:nvPr/>
        </p:nvSpPr>
        <p:spPr>
          <a:xfrm>
            <a:off x="6019800" y="4894431"/>
            <a:ext cx="547410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Interest saved: Approx. £18,000.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CDF6899-0E66-1804-F04D-834DC071DADA}"/>
              </a:ext>
            </a:extLst>
          </p:cNvPr>
          <p:cNvSpPr txBox="1">
            <a:spLocks/>
          </p:cNvSpPr>
          <p:nvPr/>
        </p:nvSpPr>
        <p:spPr>
          <a:xfrm>
            <a:off x="6019800" y="5872998"/>
            <a:ext cx="581141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saved: Reduced term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1/2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963987-70CA-22F6-A195-4792ED39A625}"/>
              </a:ext>
            </a:extLst>
          </p:cNvPr>
          <p:cNvSpPr txBox="1">
            <a:spLocks/>
          </p:cNvSpPr>
          <p:nvPr/>
        </p:nvSpPr>
        <p:spPr>
          <a:xfrm>
            <a:off x="511277" y="472573"/>
            <a:ext cx="3514623" cy="16619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i="0" u="none" strike="noStrike" kern="1200" baseline="0" dirty="0">
                <a:solidFill>
                  <a:srgbClr val="FFFFFF"/>
                </a:solidFill>
              </a:rPr>
              <a:t>Interactive Example: How Overpayment Works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1A2B9-C794-F568-0040-D4D8DE7B5665}"/>
              </a:ext>
            </a:extLst>
          </p:cNvPr>
          <p:cNvCxnSpPr/>
          <p:nvPr/>
        </p:nvCxnSpPr>
        <p:spPr>
          <a:xfrm>
            <a:off x="5004618" y="1965097"/>
            <a:ext cx="648929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A716B-6CFD-9097-6F31-FE283DF20086}"/>
              </a:ext>
            </a:extLst>
          </p:cNvPr>
          <p:cNvCxnSpPr/>
          <p:nvPr/>
        </p:nvCxnSpPr>
        <p:spPr>
          <a:xfrm>
            <a:off x="5004618" y="2926673"/>
            <a:ext cx="648929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7AE33D-DE24-D126-F935-8F7517B0B5E2}"/>
              </a:ext>
            </a:extLst>
          </p:cNvPr>
          <p:cNvCxnSpPr/>
          <p:nvPr/>
        </p:nvCxnSpPr>
        <p:spPr>
          <a:xfrm>
            <a:off x="5004618" y="5568381"/>
            <a:ext cx="648929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A47D3A-8E70-B554-65F2-D6FE25D57C1F}"/>
              </a:ext>
            </a:extLst>
          </p:cNvPr>
          <p:cNvCxnSpPr/>
          <p:nvPr/>
        </p:nvCxnSpPr>
        <p:spPr>
          <a:xfrm>
            <a:off x="5004618" y="3992807"/>
            <a:ext cx="648929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CBD7CC3F-7D5B-B649-8182-F3128C2F88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2816" y="1147759"/>
            <a:ext cx="673100" cy="6731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64B6E6C-B91C-0543-23E1-39DB8514A6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2816" y="2109335"/>
            <a:ext cx="673100" cy="6731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1444DD1-B28D-FE3E-C27F-094E1DA505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82816" y="3070909"/>
            <a:ext cx="673100" cy="6731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86622EA-353C-F861-E138-8F28D5400A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2816" y="4742548"/>
            <a:ext cx="673100" cy="6731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199200-6189-D04A-179C-F272558C9B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082816" y="5721114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D2DF8F-C722-0F1E-4DFA-4CD6680859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1892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D2DF8F-C722-0F1E-4DFA-4CD668085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B5251DC-A223-39F8-9BC2-1BF6A4C8FB47}"/>
              </a:ext>
            </a:extLst>
          </p:cNvPr>
          <p:cNvSpPr/>
          <p:nvPr/>
        </p:nvSpPr>
        <p:spPr>
          <a:xfrm>
            <a:off x="3176" y="3176"/>
            <a:ext cx="12188824" cy="1414462"/>
          </a:xfrm>
          <a:prstGeom prst="rect">
            <a:avLst/>
          </a:prstGeom>
          <a:gradFill>
            <a:gsLst>
              <a:gs pos="19000">
                <a:srgbClr val="6366AB"/>
              </a:gs>
              <a:gs pos="100000">
                <a:srgbClr val="B5317D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9238"/>
            <a:ext cx="11125200" cy="55399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Do I Need a Budget?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5ECD36-9DEB-412A-13CF-C6748D51F0F8}"/>
              </a:ext>
            </a:extLst>
          </p:cNvPr>
          <p:cNvSpPr txBox="1">
            <a:spLocks/>
          </p:cNvSpPr>
          <p:nvPr/>
        </p:nvSpPr>
        <p:spPr>
          <a:xfrm>
            <a:off x="557980" y="4407934"/>
            <a:ext cx="3048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Helps track income and expenses.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DA79AE-60A0-F6CE-A636-E9A42B459466}"/>
              </a:ext>
            </a:extLst>
          </p:cNvPr>
          <p:cNvSpPr txBox="1">
            <a:spLocks/>
          </p:cNvSpPr>
          <p:nvPr/>
        </p:nvSpPr>
        <p:spPr>
          <a:xfrm>
            <a:off x="4571999" y="4407934"/>
            <a:ext cx="3048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Identifies areas to save or cut back.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881B4-5FD3-E30C-D6DC-A21F8B3FF37C}"/>
              </a:ext>
            </a:extLst>
          </p:cNvPr>
          <p:cNvSpPr txBox="1">
            <a:spLocks/>
          </p:cNvSpPr>
          <p:nvPr/>
        </p:nvSpPr>
        <p:spPr>
          <a:xfrm>
            <a:off x="8586019" y="4407934"/>
            <a:ext cx="3048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Ensures progress towards financial goals.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0F47FA-C91F-914F-82B3-E0114D5CFC2C}"/>
              </a:ext>
            </a:extLst>
          </p:cNvPr>
          <p:cNvSpPr/>
          <p:nvPr/>
        </p:nvSpPr>
        <p:spPr>
          <a:xfrm>
            <a:off x="1081802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CA7F1-E6FF-D7E2-A205-C58EA44CB160}"/>
              </a:ext>
            </a:extLst>
          </p:cNvPr>
          <p:cNvSpPr/>
          <p:nvPr/>
        </p:nvSpPr>
        <p:spPr>
          <a:xfrm>
            <a:off x="9196977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A7113C-600D-5736-154F-355DFDEC3E8F}"/>
              </a:ext>
            </a:extLst>
          </p:cNvPr>
          <p:cNvSpPr/>
          <p:nvPr/>
        </p:nvSpPr>
        <p:spPr>
          <a:xfrm>
            <a:off x="5182955" y="2152407"/>
            <a:ext cx="1826088" cy="1826088"/>
          </a:xfrm>
          <a:prstGeom prst="ellipse">
            <a:avLst/>
          </a:prstGeom>
          <a:solidFill>
            <a:srgbClr val="B531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A7829E-5DF8-0027-058B-598181E4C12E}"/>
              </a:ext>
            </a:extLst>
          </p:cNvPr>
          <p:cNvCxnSpPr>
            <a:cxnSpLocks/>
          </p:cNvCxnSpPr>
          <p:nvPr/>
        </p:nvCxnSpPr>
        <p:spPr>
          <a:xfrm rot="5400000">
            <a:off x="3350326" y="5146598"/>
            <a:ext cx="147732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4D15F6-D568-1D7F-F3DF-EC1274DAD61A}"/>
              </a:ext>
            </a:extLst>
          </p:cNvPr>
          <p:cNvCxnSpPr>
            <a:cxnSpLocks/>
          </p:cNvCxnSpPr>
          <p:nvPr/>
        </p:nvCxnSpPr>
        <p:spPr>
          <a:xfrm rot="5400000">
            <a:off x="7364345" y="5146599"/>
            <a:ext cx="147732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DE78B85-53E2-2B5A-F3E6-4065AB65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0848" y="2511453"/>
            <a:ext cx="1107996" cy="11079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ECF62A-19C3-C562-0F03-FA133FC7A1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8703" y="2568156"/>
            <a:ext cx="994591" cy="9945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56E1D50-825B-0C47-F5B4-A57A3130AB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20904" y="2576335"/>
            <a:ext cx="978233" cy="9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CB&quot; g=&quot;91&quot; b=&quot;BB&quot;/&gt;&lt;/elem&gt;&lt;elem m_fUsage=&quot;9.00000000000000022204E-01&quot;&gt;&lt;m_msothmcolidx val=&quot;0&quot;/&gt;&lt;m_rgb r=&quot;63&quot; g=&quot;66&quot; b=&quot;AB&quot;/&gt;&lt;/elem&gt;&lt;elem m_fUsage=&quot;8.10000000000000053291E-01&quot;&gt;&lt;m_msothmcolidx val=&quot;0&quot;/&gt;&lt;m_rgb r=&quot;B5&quot; g=&quot;31&quot; b=&quot;7D&quot;/&gt;&lt;/elem&gt;&lt;/m_vecMRU&gt;&lt;/m_mruColor&gt;&lt;m_eweekdayFirstOfWeek val=&quot;2&quot;/&gt;&lt;m_eweekdayFirstOfWorkweek val=&quot;2&quot;/&gt;&lt;m_eweekdayFirstOfWeekend val=&quot;7&quot;/&gt;&lt;/CPresentation&gt;&lt;/root&gt;"/>
  <p:tag name="EE4P_STYLE_ID" val="6cd991bf-f022-4378-96e7-2c338aeb3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742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Calibri</vt:lpstr>
      <vt:lpstr>Roboto</vt:lpstr>
      <vt:lpstr>Ubuntu</vt:lpstr>
      <vt:lpstr>Wingdings</vt:lpstr>
      <vt:lpstr>Office Theme</vt:lpstr>
      <vt:lpstr>think-cell Slide</vt:lpstr>
      <vt:lpstr>FINANCIAL MASTERCLASS Empowering You to Take Control of Your Finances</vt:lpstr>
      <vt:lpstr>Introduction and Plan for the evening</vt:lpstr>
      <vt:lpstr>How realistic is being Mortgage Free?</vt:lpstr>
      <vt:lpstr>What is Mortgage Overpayment?</vt:lpstr>
      <vt:lpstr>Pros and Cons of Mortgage Overpayment</vt:lpstr>
      <vt:lpstr>PowerPoint Presentation</vt:lpstr>
      <vt:lpstr>Benefits of Mortgage Overpayment and Being Mortgage-Free</vt:lpstr>
      <vt:lpstr>PowerPoint Presentation</vt:lpstr>
      <vt:lpstr>Why Do I Need a Budget?</vt:lpstr>
      <vt:lpstr>Why Budget as a Family, Not Individually?</vt:lpstr>
      <vt:lpstr>PowerPoint Presentation</vt:lpstr>
      <vt:lpstr>How to Create a Budget That Actually Works  (50/30/20 Rule)</vt:lpstr>
      <vt:lpstr>Example Budget Plan (£60k Joint Net Income)</vt:lpstr>
      <vt:lpstr>Why Do We Need to Save?</vt:lpstr>
      <vt:lpstr>Making Saving a Habit, Not a Task</vt:lpstr>
      <vt:lpstr>PowerPoint Presentation</vt:lpstr>
      <vt:lpstr>Compound Interest:  A Powerful Ally </vt:lpstr>
      <vt:lpstr>Example: Comparison of Two Savers</vt:lpstr>
      <vt:lpstr>Key Takeaways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Masterclass</dc:title>
  <dc:subject/>
  <dc:creator>Dotun Olaleye</dc:creator>
  <cp:keywords/>
  <dc:description>generated using python-pptx</dc:description>
  <cp:lastModifiedBy>Dotun Olaleye</cp:lastModifiedBy>
  <cp:revision>43</cp:revision>
  <dcterms:created xsi:type="dcterms:W3CDTF">2013-01-27T09:14:16Z</dcterms:created>
  <dcterms:modified xsi:type="dcterms:W3CDTF">2025-06-01T01:54:43Z</dcterms:modified>
  <cp:category/>
</cp:coreProperties>
</file>